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aebdcd5f0844134" /><Relationship Type="http://schemas.openxmlformats.org/officeDocument/2006/relationships/extended-properties" Target="/docProps/app.xml" Id="R1f820f478d8149ec" /><Relationship Type="http://schemas.openxmlformats.org/officeDocument/2006/relationships/officeDocument" Target="/ppt/presentation.xml" Id="Rabfd67c59ed144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49233458be249be"/>
  </p:sldMasterIdLst>
  <p:notesMasterIdLst>
    <p:notesMasterId xmlns:r="http://schemas.openxmlformats.org/officeDocument/2006/relationships" r:id="R165a5d71a14d4eab"/>
  </p:notesMasterIdLst>
  <p:sldIdLst>
    <p:sldId xmlns:r="http://schemas.openxmlformats.org/officeDocument/2006/relationships" id="256" r:id="Rf5c4732d5a744cdc"/>
    <p:sldId xmlns:r="http://schemas.openxmlformats.org/officeDocument/2006/relationships" id="257" r:id="R52f3b54707ad4fb6"/>
    <p:sldId xmlns:r="http://schemas.openxmlformats.org/officeDocument/2006/relationships" id="258" r:id="Ra545bd40a5a74299"/>
    <p:sldId xmlns:r="http://schemas.openxmlformats.org/officeDocument/2006/relationships" id="259" r:id="Re0b33856b65e49f1"/>
    <p:sldId xmlns:r="http://schemas.openxmlformats.org/officeDocument/2006/relationships" id="260" r:id="R93ada28e692a475f"/>
    <p:sldId xmlns:r="http://schemas.openxmlformats.org/officeDocument/2006/relationships" id="261" r:id="R1ed0bc48696e45b8"/>
    <p:sldId xmlns:r="http://schemas.openxmlformats.org/officeDocument/2006/relationships" id="262" r:id="Rf2672f7cbda640f0"/>
    <p:sldId xmlns:r="http://schemas.openxmlformats.org/officeDocument/2006/relationships" id="263" r:id="R936a53bac1474219"/>
    <p:sldId xmlns:r="http://schemas.openxmlformats.org/officeDocument/2006/relationships" id="264" r:id="R79bb2cced8c248e4"/>
    <p:sldId xmlns:r="http://schemas.openxmlformats.org/officeDocument/2006/relationships" id="265" r:id="R5ff63ef178264615"/>
    <p:sldId xmlns:r="http://schemas.openxmlformats.org/officeDocument/2006/relationships" id="266" r:id="R2d823d95f3d34566"/>
    <p:sldId xmlns:r="http://schemas.openxmlformats.org/officeDocument/2006/relationships" id="267" r:id="R957c6923547247f1"/>
    <p:sldId xmlns:r="http://schemas.openxmlformats.org/officeDocument/2006/relationships" id="268" r:id="Rb9fff12c54f94cb0"/>
    <p:sldId xmlns:r="http://schemas.openxmlformats.org/officeDocument/2006/relationships" id="269" r:id="R380d327d5be3484c"/>
    <p:sldId xmlns:r="http://schemas.openxmlformats.org/officeDocument/2006/relationships" id="270" r:id="Rde16bd4bb50345ca"/>
    <p:sldId xmlns:r="http://schemas.openxmlformats.org/officeDocument/2006/relationships" id="271" r:id="R874696dc397b43f8"/>
    <p:sldId xmlns:r="http://schemas.openxmlformats.org/officeDocument/2006/relationships" id="272" r:id="R445dc462ad854f5b"/>
    <p:sldId xmlns:r="http://schemas.openxmlformats.org/officeDocument/2006/relationships" id="273" r:id="Rf0d96db75b6141f9"/>
    <p:sldId xmlns:r="http://schemas.openxmlformats.org/officeDocument/2006/relationships" id="274" r:id="R2a48dbef6e1f4947"/>
    <p:sldId xmlns:r="http://schemas.openxmlformats.org/officeDocument/2006/relationships" id="275" r:id="R2da834393b5742c2"/>
    <p:sldId xmlns:r="http://schemas.openxmlformats.org/officeDocument/2006/relationships" id="276" r:id="R60d9cb4af46a4e25"/>
    <p:sldId xmlns:r="http://schemas.openxmlformats.org/officeDocument/2006/relationships" id="277" r:id="R656299ffba4840c1"/>
    <p:sldId xmlns:r="http://schemas.openxmlformats.org/officeDocument/2006/relationships" id="278" r:id="Re0564dc2ace84c1d"/>
    <p:sldId xmlns:r="http://schemas.openxmlformats.org/officeDocument/2006/relationships" id="279" r:id="Rd53b10e77cb54f1a"/>
    <p:sldId xmlns:r="http://schemas.openxmlformats.org/officeDocument/2006/relationships" id="280" r:id="R2a702614ba2e4b55"/>
    <p:sldId xmlns:r="http://schemas.openxmlformats.org/officeDocument/2006/relationships" id="281" r:id="R6d327c7bb9054c91"/>
    <p:sldId xmlns:r="http://schemas.openxmlformats.org/officeDocument/2006/relationships" id="282" r:id="R66d4175bb91144a0"/>
    <p:sldId xmlns:r="http://schemas.openxmlformats.org/officeDocument/2006/relationships" id="283" r:id="Ree1dbadcbfd241cc"/>
    <p:sldId xmlns:r="http://schemas.openxmlformats.org/officeDocument/2006/relationships" id="284" r:id="R45818e8edacc4169"/>
    <p:sldId xmlns:r="http://schemas.openxmlformats.org/officeDocument/2006/relationships" id="285" r:id="Raef3c75fc86d4d6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d60b50f6a5943a1" /><Relationship Type="http://schemas.openxmlformats.org/officeDocument/2006/relationships/slideMaster" Target="/ppt/slideMasters/slideMaster1.xml" Id="Rd49233458be249be" /><Relationship Type="http://schemas.openxmlformats.org/officeDocument/2006/relationships/notesMaster" Target="/ppt/notesMasters/notesMaster1.xml" Id="R165a5d71a14d4eab" /><Relationship Type="http://schemas.openxmlformats.org/officeDocument/2006/relationships/presProps" Target="/ppt/presProps.xml" Id="R352fcc79da0348d4" /><Relationship Type="http://schemas.openxmlformats.org/officeDocument/2006/relationships/tableStyles" Target="/ppt/tableStyles.xml" Id="Rfced8a2f9e7142ea" /><Relationship Type="http://schemas.openxmlformats.org/officeDocument/2006/relationships/slide" Target="/ppt/slides/slide1.xml" Id="Rf5c4732d5a744cdc" /><Relationship Type="http://schemas.openxmlformats.org/officeDocument/2006/relationships/slide" Target="/ppt/slides/slide2.xml" Id="R52f3b54707ad4fb6" /><Relationship Type="http://schemas.openxmlformats.org/officeDocument/2006/relationships/slide" Target="/ppt/slides/slide3.xml" Id="Ra545bd40a5a74299" /><Relationship Type="http://schemas.openxmlformats.org/officeDocument/2006/relationships/slide" Target="/ppt/slides/slide4.xml" Id="Re0b33856b65e49f1" /><Relationship Type="http://schemas.openxmlformats.org/officeDocument/2006/relationships/slide" Target="/ppt/slides/slide5.xml" Id="R93ada28e692a475f" /><Relationship Type="http://schemas.openxmlformats.org/officeDocument/2006/relationships/slide" Target="/ppt/slides/slide6.xml" Id="R1ed0bc48696e45b8" /><Relationship Type="http://schemas.openxmlformats.org/officeDocument/2006/relationships/slide" Target="/ppt/slides/slide7.xml" Id="Rf2672f7cbda640f0" /><Relationship Type="http://schemas.openxmlformats.org/officeDocument/2006/relationships/slide" Target="/ppt/slides/slide8.xml" Id="R936a53bac1474219" /><Relationship Type="http://schemas.openxmlformats.org/officeDocument/2006/relationships/slide" Target="/ppt/slides/slide9.xml" Id="R79bb2cced8c248e4" /><Relationship Type="http://schemas.openxmlformats.org/officeDocument/2006/relationships/slide" Target="/ppt/slides/slide10.xml" Id="R5ff63ef178264615" /><Relationship Type="http://schemas.openxmlformats.org/officeDocument/2006/relationships/slide" Target="/ppt/slides/slide11.xml" Id="R2d823d95f3d34566" /><Relationship Type="http://schemas.openxmlformats.org/officeDocument/2006/relationships/slide" Target="/ppt/slides/slide12.xml" Id="R957c6923547247f1" /><Relationship Type="http://schemas.openxmlformats.org/officeDocument/2006/relationships/slide" Target="/ppt/slides/slide13.xml" Id="Rb9fff12c54f94cb0" /><Relationship Type="http://schemas.openxmlformats.org/officeDocument/2006/relationships/slide" Target="/ppt/slides/slide14.xml" Id="R380d327d5be3484c" /><Relationship Type="http://schemas.openxmlformats.org/officeDocument/2006/relationships/slide" Target="/ppt/slides/slide15.xml" Id="Rde16bd4bb50345ca" /><Relationship Type="http://schemas.openxmlformats.org/officeDocument/2006/relationships/slide" Target="/ppt/slides/slide16.xml" Id="R874696dc397b43f8" /><Relationship Type="http://schemas.openxmlformats.org/officeDocument/2006/relationships/slide" Target="/ppt/slides/slide17.xml" Id="R445dc462ad854f5b" /><Relationship Type="http://schemas.openxmlformats.org/officeDocument/2006/relationships/slide" Target="/ppt/slides/slide18.xml" Id="Rf0d96db75b6141f9" /><Relationship Type="http://schemas.openxmlformats.org/officeDocument/2006/relationships/slide" Target="/ppt/slides/slide19.xml" Id="R2a48dbef6e1f4947" /><Relationship Type="http://schemas.openxmlformats.org/officeDocument/2006/relationships/slide" Target="/ppt/slides/slide20.xml" Id="R2da834393b5742c2" /><Relationship Type="http://schemas.openxmlformats.org/officeDocument/2006/relationships/slide" Target="/ppt/slides/slide21.xml" Id="R60d9cb4af46a4e25" /><Relationship Type="http://schemas.openxmlformats.org/officeDocument/2006/relationships/slide" Target="/ppt/slides/slide22.xml" Id="R656299ffba4840c1" /><Relationship Type="http://schemas.openxmlformats.org/officeDocument/2006/relationships/slide" Target="/ppt/slides/slide23.xml" Id="Re0564dc2ace84c1d" /><Relationship Type="http://schemas.openxmlformats.org/officeDocument/2006/relationships/slide" Target="/ppt/slides/slide24.xml" Id="Rd53b10e77cb54f1a" /><Relationship Type="http://schemas.openxmlformats.org/officeDocument/2006/relationships/slide" Target="/ppt/slides/slide25.xml" Id="R2a702614ba2e4b55" /><Relationship Type="http://schemas.openxmlformats.org/officeDocument/2006/relationships/slide" Target="/ppt/slides/slide26.xml" Id="R6d327c7bb9054c91" /><Relationship Type="http://schemas.openxmlformats.org/officeDocument/2006/relationships/slide" Target="/ppt/slides/slide27.xml" Id="R66d4175bb91144a0" /><Relationship Type="http://schemas.openxmlformats.org/officeDocument/2006/relationships/slide" Target="/ppt/slides/slide28.xml" Id="Ree1dbadcbfd241cc" /><Relationship Type="http://schemas.openxmlformats.org/officeDocument/2006/relationships/slide" Target="/ppt/slides/slide29.xml" Id="R45818e8edacc4169" /><Relationship Type="http://schemas.openxmlformats.org/officeDocument/2006/relationships/slide" Target="/ppt/slides/slide30.xml" Id="Raef3c75fc86d4d6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557e3502a954b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207278507a74c1f" /><Relationship Type="http://schemas.openxmlformats.org/officeDocument/2006/relationships/notesMaster" Target="/ppt/notesMasters/notesMaster1.xml" Id="Rd5769a697ddc48c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f1ea15eef0c4d36" /><Relationship Type="http://schemas.openxmlformats.org/officeDocument/2006/relationships/notesMaster" Target="/ppt/notesMasters/notesMaster1.xml" Id="R3b3e62034a0f4f4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0bb946935934195" /><Relationship Type="http://schemas.openxmlformats.org/officeDocument/2006/relationships/notesMaster" Target="/ppt/notesMasters/notesMaster1.xml" Id="R18cf6a73f23549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ff99969c59840da" /><Relationship Type="http://schemas.openxmlformats.org/officeDocument/2006/relationships/notesMaster" Target="/ppt/notesMasters/notesMaster1.xml" Id="Rb22198d81e96474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8a0a094b68b4d0e" /><Relationship Type="http://schemas.openxmlformats.org/officeDocument/2006/relationships/notesMaster" Target="/ppt/notesMasters/notesMaster1.xml" Id="Rbe32a95fd3a6408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9846d6afd344f43" /><Relationship Type="http://schemas.openxmlformats.org/officeDocument/2006/relationships/notesMaster" Target="/ppt/notesMasters/notesMaster1.xml" Id="R1a189146fb17431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ed2f8a89d74f46" /><Relationship Type="http://schemas.openxmlformats.org/officeDocument/2006/relationships/notesMaster" Target="/ppt/notesMasters/notesMaster1.xml" Id="Rf3c84aa39342495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6ebcb9db8df41d9" /><Relationship Type="http://schemas.openxmlformats.org/officeDocument/2006/relationships/notesMaster" Target="/ppt/notesMasters/notesMaster1.xml" Id="Rd9ac0e0beb2e422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1e8e31f1894dfb" /><Relationship Type="http://schemas.openxmlformats.org/officeDocument/2006/relationships/notesMaster" Target="/ppt/notesMasters/notesMaster1.xml" Id="R44db22922bfa404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f4bd69f3b284fa8" /><Relationship Type="http://schemas.openxmlformats.org/officeDocument/2006/relationships/notesMaster" Target="/ppt/notesMasters/notesMaster1.xml" Id="R051b438deca34d1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a2b29a96e2461b" /><Relationship Type="http://schemas.openxmlformats.org/officeDocument/2006/relationships/notesMaster" Target="/ppt/notesMasters/notesMaster1.xml" Id="Rb15d6727707b43d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1a8ed33864044246" /><Relationship Type="http://schemas.openxmlformats.org/officeDocument/2006/relationships/notesMaster" Target="/ppt/notesMasters/notesMaster1.xml" Id="Rd23189260e64470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b5ea44db04f4a07" /><Relationship Type="http://schemas.openxmlformats.org/officeDocument/2006/relationships/notesMaster" Target="/ppt/notesMasters/notesMaster1.xml" Id="R8f49aaba0063493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e750241ca084c55" /><Relationship Type="http://schemas.openxmlformats.org/officeDocument/2006/relationships/notesMaster" Target="/ppt/notesMasters/notesMaster1.xml" Id="Ra4c422211e374c4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c76f9f184b34e19" /><Relationship Type="http://schemas.openxmlformats.org/officeDocument/2006/relationships/notesMaster" Target="/ppt/notesMasters/notesMaster1.xml" Id="R24e1a75c96714f0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6d6ffdf5e3e4846" /><Relationship Type="http://schemas.openxmlformats.org/officeDocument/2006/relationships/notesMaster" Target="/ppt/notesMasters/notesMaster1.xml" Id="R95309da3595b44d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c43b44963d5d4d7a" /><Relationship Type="http://schemas.openxmlformats.org/officeDocument/2006/relationships/notesMaster" Target="/ppt/notesMasters/notesMaster1.xml" Id="R4ba5e5e002004aa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ffb25df4b284070" /><Relationship Type="http://schemas.openxmlformats.org/officeDocument/2006/relationships/notesMaster" Target="/ppt/notesMasters/notesMaster1.xml" Id="R4b94bb373f62478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982aa638f3242c6" /><Relationship Type="http://schemas.openxmlformats.org/officeDocument/2006/relationships/notesMaster" Target="/ppt/notesMasters/notesMaster1.xml" Id="Ra0f80346fd45408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d8f6ca46e3b4311" /><Relationship Type="http://schemas.openxmlformats.org/officeDocument/2006/relationships/notesMaster" Target="/ppt/notesMasters/notesMaster1.xml" Id="R93e23353c5f349e6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59d264576db549e7" /><Relationship Type="http://schemas.openxmlformats.org/officeDocument/2006/relationships/notesMaster" Target="/ppt/notesMasters/notesMaster1.xml" Id="R79c46b3609a6447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992913a3a934736" /><Relationship Type="http://schemas.openxmlformats.org/officeDocument/2006/relationships/notesMaster" Target="/ppt/notesMasters/notesMaster1.xml" Id="Rb24233f0919a488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5c70abd4dd04506" /><Relationship Type="http://schemas.openxmlformats.org/officeDocument/2006/relationships/notesMaster" Target="/ppt/notesMasters/notesMaster1.xml" Id="Rd137897735424c5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4eac999c55f94867" /><Relationship Type="http://schemas.openxmlformats.org/officeDocument/2006/relationships/notesMaster" Target="/ppt/notesMasters/notesMaster1.xml" Id="Rd9ecc92c7e0443e4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86a3b0d49d643f0" /><Relationship Type="http://schemas.openxmlformats.org/officeDocument/2006/relationships/notesMaster" Target="/ppt/notesMasters/notesMaster1.xml" Id="Rc1e752f2b75c46a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8e147daf5044409" /><Relationship Type="http://schemas.openxmlformats.org/officeDocument/2006/relationships/notesMaster" Target="/ppt/notesMasters/notesMaster1.xml" Id="Rd8421adc445a4b8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c38c3151449d418b" /><Relationship Type="http://schemas.openxmlformats.org/officeDocument/2006/relationships/notesMaster" Target="/ppt/notesMasters/notesMaster1.xml" Id="R4442decca3754cda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afa398c9bbbb4ca4" /><Relationship Type="http://schemas.openxmlformats.org/officeDocument/2006/relationships/notesMaster" Target="/ppt/notesMasters/notesMaster1.xml" Id="R1b8d7b1769184d7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70fe6349155419b" /><Relationship Type="http://schemas.openxmlformats.org/officeDocument/2006/relationships/notesMaster" Target="/ppt/notesMasters/notesMaster1.xml" Id="R4e3291b095d34ef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3840dbb73764c8e" /><Relationship Type="http://schemas.openxmlformats.org/officeDocument/2006/relationships/notesMaster" Target="/ppt/notesMasters/notesMaster1.xml" Id="Rc08f793cd56b4d3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的“会计等式、资本与业主权益”学习单元。本套课件共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讲稿】明确告诉学生：本单元只训练“会计等式、资本与业主权益”。先解释知识范围，再用一句话建立核心判断，最后示范标准方法。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每笔交易保持资产=负债+资本；期末资本=期初资本+额外投入+本期利润−提用”，并举一个会触发“把收入直接当资本、把提用当费用，或遗漏利润进入权益的连接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Q1：东主把 HK$2,000 现金投入企业。会计等式的即时影响是： 选项为 A.资产增加 HK$2,000；负债增加 HK$2,000；B.资产不变；资本增加 HK$2,000；C.费用增加 HK$2,000；资产减少 HK$2,000；D.资产增加 HK$2,000；资本增加 HK$2,000。讲解时强调：每笔交易保持资产=负债+资本；期末资本=期初资本+额外投入+本期利润−提用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【预期回答】学生能说出“识业务—分会计元素—判增减与借贷—更新资本—双向勾稽”中的起始动作，并避开“把收入直接当资本、把提用当费用，或遗漏利润进入权益的连接”。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分步讲评：先重述题目条件，再逐步示范“识业务—分会计元素—判增减与借贷—更新资本—双向勾稽”，最后给出正确结论“资产增加 HK$2,000；资本增加 HK$2,000”。完整解析：企业收到现金使资产增加；东主投入是资本增加，不是收入或负债。两边同额增加。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1A/2A·会计等式。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【预期回答】学生能把失分归入“把收入直接当资本、把提用当费用，或遗漏利润进入权益的连接”或更精确的个人错因，并写出可执行检查动作。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讲稿】逐项解释“会计等式、资本与业主权益”中的专有名词、符号、对象和单位。特别强调：把收入直接当资本、把提用当费用，或遗漏利润进入权益的连接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讲稿】用“条件—表示—方法—核验”重建本知识点。示范时逐步引用：识业务—分会计元素—判增减与借贷—更新资本—双向勾稽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讲稿】带学生逐句读取任务，不先求答案。要求指出材料中的有效条件，再按“识业务—分会计元素—判增减与借贷—更新资本—双向勾稽”作答。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讲稿】先展示错误路径，再用解析链复原第一失分点。禁止只说“粗心”；必须落到“把收入直接当资本、把提用当费用，或遗漏利润进入权益的连接”或更精确的动作。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Q11：客户偿还早前欠款 HK$3,000。即时影响是： 选项为 A.收入和现金各增加 HK$3,000；B.现金和负债各增加 HK$3,000；C.资本增加 HK$3,000；应收账款不变；D.现金增加、应收账款减少各 HK$3,000；总资产不变。讲解时强调：每笔交易保持资产=负债+资本；期末资本=期初资本+额外投入+本期利润−提用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【预期回答】学生能说出“识业务—分会计元素—判增减与借贷—更新资本—双向勾稽”中的起始动作，并避开“把收入直接当资本、把提用当费用，或遗漏利润进入权益的连接”。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分步讲评：先重述题目条件，再逐步示范“识业务—分会计元素—判增减与借贷—更新资本—双向勾稽”，最后给出正确结论“现金增加、应收账款减少各 HK$3,000；总资产不变”。完整解析：收入已在赊销时确认；收款只是两项资产之间转换，不再次确认收入。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1A/2A·收回应收账款。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【预期回答】学生能把失分归入“把收入直接当资本、把提用当费用，或遗漏利润进入权益的连接”或更精确的个人错因，并写出可执行检查动作。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讲稿】逐项解释“会计等式、资本与业主权益”中的专有名词、符号、对象和单位。特别强调：把收入直接当资本、把提用当费用，或遗漏利润进入权益的连接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讲稿】用“条件—表示—方法—核验”重建本知识点。示范时逐步引用：识业务—分会计元素—判增减与借贷—更新资本—双向勾稽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1A/2A·收回应收账款；用于知识范围与设问结构校准，题目身份为DSE原创模考题，不冒充历届真题（访问日期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讲稿】带学生逐句读取任务，不先求答案。要求指出材料中的有效条件，再按“识业务—分会计元素—判增减与借贷—更新资本—双向勾稽”作答。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讲稿】先展示错误路径，再用解析链复原第一失分点。禁止只说“粗心”；必须落到“把收入直接当资本、把提用当费用，或遗漏利润进入权益的连接”或更精确的动作。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1A/2A·资产交换；用于知识范围与设问结构校准，题目身份为DSE原创模考题，不冒充历届真题（访问日期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Q21：企业赊购存货 HK$5,000。即时影响是： 选项为 A.资产（存货）和负债（应付账款）各增加 HK$5,000；B.资产和资本各增加 HK$5,000；C.费用增加、现金减少各 HK$5,000；D.资产减少、负债增加各 HK$5,000。讲解时强调：每笔交易保持资产=负债+资本；期末资本=期初资本+额外投入+本期利润−提用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【预期回答】学生能说出“识业务—分会计元素—判增减与借贷—更新资本—双向勾稽”中的起始动作，并避开“把收入直接当资本、把提用当费用，或遗漏利润进入权益的连接”。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分步讲评：先重述题目条件，再逐步示范“识业务—分会计元素—判增减与借贷—更新资本—双向勾稽”，最后给出正确结论“资产（存货）和负债（应付账款）各增加 HK$5,000”。完整解析：存货取得令资产增加；尚未付款形成应付账款负债。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1A/2A·赊购与等式。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【预期回答】学生能把失分归入“把收入直接当资本、把提用当费用，或遗漏利润进入权益的连接”或更精确的个人错因，并写出可执行检查动作。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讲稿】逐项解释“会计等式、资本与业主权益”中的专有名词、符号、对象和单位。特别强调：把收入直接当资本、把提用当费用，或遗漏利润进入权益的连接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讲稿】用“条件—表示—方法—核验”重建本知识点。示范时逐步引用：识业务—分会计元素—判增减与借贷—更新资本—双向勾稽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1A/2A·赊购与等式；用于知识范围与设问结构校准，题目身份为DSE原创模考题，不冒充历届真题（访问日期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讲稿】带学生逐句读取任务，不先求答案。要求指出材料中的有效条件，再按“识业务—分会计元素—判增减与借贷—更新资本—双向勾稽”作答。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讲稿】先展示错误路径，再用解析链复原第一失分点。禁止只说“粗心”；必须落到“把收入直接当资本、把提用当费用，或遗漏利润进入权益的连接”或更精确的动作。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1A/2A·多项交易与扩展会计等式；用于知识范围与设问结构校准，题目身份为DSE原创模考题，不冒充历届真题（访问日期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1A/2A·费用与扩展会计等式；用于知识范围与设问结构校准，题目身份为DSE原创模考题，不冒充历届真题（访问日期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533b936a249409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96ffdcca294d43" /><Relationship Type="http://schemas.openxmlformats.org/officeDocument/2006/relationships/slideLayout" Target="/ppt/slideLayouts/slideLayout1.xml" Id="Rf61cf4d581704cc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1cf4d581704cc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bba706c7c148da" /><Relationship Type="http://schemas.openxmlformats.org/officeDocument/2006/relationships/image" Target="/ppt/media/image.png" Id="Rf5b0c9b98b72457e" /><Relationship Type="http://schemas.openxmlformats.org/officeDocument/2006/relationships/notesSlide" Target="/ppt/notesSlides/notesSlide1.xml" Id="R34287a5359284ef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afc02877c544be" /><Relationship Type="http://schemas.openxmlformats.org/officeDocument/2006/relationships/image" Target="/ppt/media/image2.png" Id="R03b9ccce6398450e" /><Relationship Type="http://schemas.openxmlformats.org/officeDocument/2006/relationships/notesSlide" Target="/ppt/notesSlides/notesSlide2.xml" Id="Rb7a5e3f794b74c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a4e360fee64353" /><Relationship Type="http://schemas.openxmlformats.org/officeDocument/2006/relationships/image" Target="/ppt/media/image3.png" Id="R16aac82e2b26489c" /><Relationship Type="http://schemas.openxmlformats.org/officeDocument/2006/relationships/notesSlide" Target="/ppt/notesSlides/notesSlide3.xml" Id="R7d44136cec594e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82389426244726" /><Relationship Type="http://schemas.openxmlformats.org/officeDocument/2006/relationships/image" Target="/ppt/media/image4.png" Id="Rc838046ccdf04796" /><Relationship Type="http://schemas.openxmlformats.org/officeDocument/2006/relationships/notesSlide" Target="/ppt/notesSlides/notesSlide4.xml" Id="Re97f6e7cfe9e485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44dd7b58394a51" /><Relationship Type="http://schemas.openxmlformats.org/officeDocument/2006/relationships/image" Target="/ppt/media/image5.png" Id="R4590e17d130047da" /><Relationship Type="http://schemas.openxmlformats.org/officeDocument/2006/relationships/notesSlide" Target="/ppt/notesSlides/notesSlide5.xml" Id="R79885f6b26174f2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20b581ec874460" /><Relationship Type="http://schemas.openxmlformats.org/officeDocument/2006/relationships/image" Target="/ppt/media/image6.png" Id="R523d346606f3416f" /><Relationship Type="http://schemas.openxmlformats.org/officeDocument/2006/relationships/notesSlide" Target="/ppt/notesSlides/notesSlide6.xml" Id="R91a426faaf3b4c7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85b57aa0bc4252" /><Relationship Type="http://schemas.openxmlformats.org/officeDocument/2006/relationships/image" Target="/ppt/media/image7.png" Id="Raa17f1459d4943fe" /><Relationship Type="http://schemas.openxmlformats.org/officeDocument/2006/relationships/notesSlide" Target="/ppt/notesSlides/notesSlide7.xml" Id="R60896d61d773468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fce0f3d8e44010" /><Relationship Type="http://schemas.openxmlformats.org/officeDocument/2006/relationships/image" Target="/ppt/media/image8.png" Id="Rf7a6d9a2a0404f71" /><Relationship Type="http://schemas.openxmlformats.org/officeDocument/2006/relationships/notesSlide" Target="/ppt/notesSlides/notesSlide8.xml" Id="R3b1757fdf599441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02bcb3ee134ccd" /><Relationship Type="http://schemas.openxmlformats.org/officeDocument/2006/relationships/image" Target="/ppt/media/image9.png" Id="R3dd46024e7b24b4c" /><Relationship Type="http://schemas.openxmlformats.org/officeDocument/2006/relationships/notesSlide" Target="/ppt/notesSlides/notesSlide9.xml" Id="R4e28653fecc74c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30ae276ce44f1a" /><Relationship Type="http://schemas.openxmlformats.org/officeDocument/2006/relationships/image" Target="/ppt/media/image10.png" Id="R74174c50871b4891" /><Relationship Type="http://schemas.openxmlformats.org/officeDocument/2006/relationships/notesSlide" Target="/ppt/notesSlides/notesSlide10.xml" Id="R6828e8136e324c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d2d31da164e6a" /><Relationship Type="http://schemas.openxmlformats.org/officeDocument/2006/relationships/image" Target="/ppt/media/image11.png" Id="R15df34a8e024451d" /><Relationship Type="http://schemas.openxmlformats.org/officeDocument/2006/relationships/notesSlide" Target="/ppt/notesSlides/notesSlide11.xml" Id="Rc449e6e7d53a4bd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14d8011992432a" /><Relationship Type="http://schemas.openxmlformats.org/officeDocument/2006/relationships/image" Target="/ppt/media/image12.png" Id="R1a3e9a017e1e4185" /><Relationship Type="http://schemas.openxmlformats.org/officeDocument/2006/relationships/notesSlide" Target="/ppt/notesSlides/notesSlide12.xml" Id="R5b9c48106083409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47606530ef4d3c" /><Relationship Type="http://schemas.openxmlformats.org/officeDocument/2006/relationships/image" Target="/ppt/media/image13.png" Id="R7603141965544515" /><Relationship Type="http://schemas.openxmlformats.org/officeDocument/2006/relationships/notesSlide" Target="/ppt/notesSlides/notesSlide13.xml" Id="R8791e4518932492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aa7ef4bcf840fb" /><Relationship Type="http://schemas.openxmlformats.org/officeDocument/2006/relationships/image" Target="/ppt/media/image14.png" Id="R6ee4d9de86b8496d" /><Relationship Type="http://schemas.openxmlformats.org/officeDocument/2006/relationships/notesSlide" Target="/ppt/notesSlides/notesSlide14.xml" Id="R0ae2c5e14de7407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299cd0aee7456e" /><Relationship Type="http://schemas.openxmlformats.org/officeDocument/2006/relationships/image" Target="/ppt/media/image15.png" Id="R63d70b9e01b14cf2" /><Relationship Type="http://schemas.openxmlformats.org/officeDocument/2006/relationships/notesSlide" Target="/ppt/notesSlides/notesSlide15.xml" Id="Rcb07d3ed54cd4c39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5aeae1d890743c4" /><Relationship Type="http://schemas.openxmlformats.org/officeDocument/2006/relationships/image" Target="/ppt/media/image16.png" Id="R36b95f3eeabf4979" /><Relationship Type="http://schemas.openxmlformats.org/officeDocument/2006/relationships/notesSlide" Target="/ppt/notesSlides/notesSlide16.xml" Id="R29ae82198dd649e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e1ed3eebbb4085" /><Relationship Type="http://schemas.openxmlformats.org/officeDocument/2006/relationships/image" Target="/ppt/media/image17.png" Id="R1fe9baa22a8f4b0c" /><Relationship Type="http://schemas.openxmlformats.org/officeDocument/2006/relationships/notesSlide" Target="/ppt/notesSlides/notesSlide17.xml" Id="Rdab856ee421442b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744383a84c4d3e" /><Relationship Type="http://schemas.openxmlformats.org/officeDocument/2006/relationships/image" Target="/ppt/media/image18.png" Id="Raf4571d634524a4d" /><Relationship Type="http://schemas.openxmlformats.org/officeDocument/2006/relationships/notesSlide" Target="/ppt/notesSlides/notesSlide18.xml" Id="Rd53f7ea45b08411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4be8b628d4167" /><Relationship Type="http://schemas.openxmlformats.org/officeDocument/2006/relationships/image" Target="/ppt/media/image19.png" Id="R171b34ef0e9745ba" /><Relationship Type="http://schemas.openxmlformats.org/officeDocument/2006/relationships/notesSlide" Target="/ppt/notesSlides/notesSlide19.xml" Id="R4251d052427c45f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5b3a4c63ca4482" /><Relationship Type="http://schemas.openxmlformats.org/officeDocument/2006/relationships/image" Target="/ppt/media/image20.png" Id="Re441405e66604d75" /><Relationship Type="http://schemas.openxmlformats.org/officeDocument/2006/relationships/notesSlide" Target="/ppt/notesSlides/notesSlide20.xml" Id="Rc16267f77a7d416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76fbb7a590431c" /><Relationship Type="http://schemas.openxmlformats.org/officeDocument/2006/relationships/image" Target="/ppt/media/image21.png" Id="R6960b3611c6b43a9" /><Relationship Type="http://schemas.openxmlformats.org/officeDocument/2006/relationships/notesSlide" Target="/ppt/notesSlides/notesSlide21.xml" Id="R2732d7f60d7240d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2ffcb0c44b48d3" /><Relationship Type="http://schemas.openxmlformats.org/officeDocument/2006/relationships/image" Target="/ppt/media/image22.png" Id="R738540dcb4404a69" /><Relationship Type="http://schemas.openxmlformats.org/officeDocument/2006/relationships/notesSlide" Target="/ppt/notesSlides/notesSlide22.xml" Id="R7a594363e567471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9003b7ba734ca0" /><Relationship Type="http://schemas.openxmlformats.org/officeDocument/2006/relationships/image" Target="/ppt/media/image23.png" Id="R2397dabb3f5740b0" /><Relationship Type="http://schemas.openxmlformats.org/officeDocument/2006/relationships/notesSlide" Target="/ppt/notesSlides/notesSlide23.xml" Id="R839e751ad5c74cb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10ba1653364435" /><Relationship Type="http://schemas.openxmlformats.org/officeDocument/2006/relationships/image" Target="/ppt/media/image24.png" Id="R0ebe381b95f044b7" /><Relationship Type="http://schemas.openxmlformats.org/officeDocument/2006/relationships/notesSlide" Target="/ppt/notesSlides/notesSlide24.xml" Id="Rbe29694241664dc3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ac1a2d926f428b" /><Relationship Type="http://schemas.openxmlformats.org/officeDocument/2006/relationships/image" Target="/ppt/media/image25.png" Id="R5e6d08b7c47a4682" /><Relationship Type="http://schemas.openxmlformats.org/officeDocument/2006/relationships/notesSlide" Target="/ppt/notesSlides/notesSlide25.xml" Id="R7f4440ebee804b8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a26e3bc0934b5d" /><Relationship Type="http://schemas.openxmlformats.org/officeDocument/2006/relationships/image" Target="/ppt/media/image26.png" Id="R59a8c4e0999548c1" /><Relationship Type="http://schemas.openxmlformats.org/officeDocument/2006/relationships/notesSlide" Target="/ppt/notesSlides/notesSlide26.xml" Id="R440c68cd333c43f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d39427022d47ab" /><Relationship Type="http://schemas.openxmlformats.org/officeDocument/2006/relationships/image" Target="/ppt/media/image27.png" Id="R14b84632a3ec4b08" /><Relationship Type="http://schemas.openxmlformats.org/officeDocument/2006/relationships/notesSlide" Target="/ppt/notesSlides/notesSlide27.xml" Id="Rd884ab897dce42b1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fd1a8823e14a9e" /><Relationship Type="http://schemas.openxmlformats.org/officeDocument/2006/relationships/image" Target="/ppt/media/image28.png" Id="Rc0684bb462fd479c" /><Relationship Type="http://schemas.openxmlformats.org/officeDocument/2006/relationships/notesSlide" Target="/ppt/notesSlides/notesSlide28.xml" Id="R4c3b0cdeb9b9461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05fbd566534ce3" /><Relationship Type="http://schemas.openxmlformats.org/officeDocument/2006/relationships/image" Target="/ppt/media/image29.png" Id="R7ee8ce94c22c40fb" /><Relationship Type="http://schemas.openxmlformats.org/officeDocument/2006/relationships/notesSlide" Target="/ppt/notesSlides/notesSlide29.xml" Id="R32edcc8e8b3846bd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ac4dcbb7f4852" /><Relationship Type="http://schemas.openxmlformats.org/officeDocument/2006/relationships/image" Target="/ppt/media/image30.png" Id="R26f240bf26c64152" /><Relationship Type="http://schemas.openxmlformats.org/officeDocument/2006/relationships/notesSlide" Target="/ppt/notesSlides/notesSlide30.xml" Id="R5183de359a2945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3A72B83-9CD9-48FB-B5FF-CCD2E8981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6B96AC-161D-476B-B621-038E6A32F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0D96C5-7A2E-4FA8-809A-813DE6C8C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227AA1-CCF2-44AE-9672-7C2AD1A2F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7460D9-CFB5-4EF8-BF36-62998C6E6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资产、负债、资本（业主权益）、收入、费用、额外投入与提用的动态关系；期末资本须连接本期利润与业主交易。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1326A6-6C98-4E30-A776-2EE9CD8C0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F684D1-8866-4128-B2AE-7D40943B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1E3F6F-C193-4CA9-AE9E-F8CB5BC53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C94A3C-D0B1-4150-AA2C-CB4F0902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b0c9b98b72457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EDCB5B-978F-4510-896F-FD59CD8DE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82B081-0112-4B92-ADE7-41507440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12BB72-BE01-4D67-A515-D6E089E42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879FFC-E974-4449-B574-51D19B67C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531CBB-58AE-46D5-A2C5-5934F5626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F46C98-B465-46D1-B6EF-5B2621A90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21B713-C951-467A-82BD-A031A73D3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80588C-66B8-4384-AC54-43180516A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4E6ECC-6969-4A0B-8402-2425C5391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20317593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9ADE74-06C4-4967-B4D2-D864A25BE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911EDF-ECBD-424C-BA97-54A5AD4FD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b9ccce6398450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1606F-AA32-4F9C-9C4E-DB2CF1495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C5D817-BE3D-471E-ACFB-8EE60610C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D09B59-F089-4478-A82A-75F9A8D4C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87E3D5-04E8-4A2D-BAF0-48D10AEFC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C17DD-E3C1-4E99-9520-FC0E54D64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6E618A4-96F8-4989-A6F8-096F085E0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9C4904-B8AE-479A-A388-8ED9CA6C3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A97E44-AC75-4593-BC3D-66F1DFFB7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97133B-1C34-4DA1-A753-18C500A79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35C466-E293-4FE6-ACD4-EABBF0B02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57F751-CAAF-454B-8E24-0E9F2BAE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234017-5486-41F2-BAD7-303277019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F04B46-9C33-4456-9A37-367D90B93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45DDDF-AD3C-4010-850C-A499E612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004D7F-CD58-434F-A32D-A5FA2F50E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2CFD144-BE8B-41FA-ABD8-CAAB119E4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218668-DEB5-4740-9D28-710D65991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成功标准｜每笔交易保持资产=负债+资本；期末资本=期初资本+额外投入+本期利润−提用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490EF4-A842-460A-BD2E-F9BEDB9AC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C96BA6-9476-49BF-BDA8-6D71BAB4D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682E64E-E6F4-47B9-8F10-E6B65363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3799332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A0DB5D-7BD5-41A2-BB7B-7E131C14E4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C62535-567D-44C9-ABBA-759F16D30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aac82e2b2648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6AE89B-2FB3-4B2A-B23E-734C8B6B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7D7F46-C49D-4396-A5B3-5FD9F4641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D8C279-FC40-4CD8-85F0-5F8342CB9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CCF65C-4B90-49CE-A957-7B4A172E0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D00E1-020D-47F5-8A31-75098C9EA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33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49F529-7E80-444C-BC00-3AA6A8CDF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边界提醒｜把收入直接当资本、把提用当费用，或遗漏利润进入权益的连接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F6D86E-796C-4295-A92F-97627738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8A63EA-88FB-450C-A632-13C0A0B61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06505A-1FE0-46F7-B13F-A0547ED4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资产、负债、资本（业主权益）、收入、费用、额外投入与提用的动态关系；期末资本须连接本期利润与业主交易。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A199CD-42D2-4B49-BEE4-AB628ACCD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3A5E71-9FAC-4375-8171-06FB9C71B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AD1BDC-9AD2-41F1-9877-1280DAC4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C896CA-D66E-42F2-B14A-5E8CB74B2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1A/2A·会计等式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802ACE-B456-442D-ACAD-E1C424E54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08946D1-D072-4066-84A4-A7441422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3C8418D-CDBC-4C9C-A119-63785E1F2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EFF038-52EA-44B8-BFC0-F72E8826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29302574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78EA8B-1C8F-4A2F-A9BB-17321F748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DCD805-6A7D-4CFA-B48E-588A234C7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38046ccdf0479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0841F-6867-4204-8B14-B0ABE322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CC3392-86E4-4679-805B-C3E03C42B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8D483-3A62-45DB-8242-1F5DE0726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能解释“每笔交易保持资产=负债+资本；期末资本=期初资本+额外投入+本期利润−提用”，并识别一个反例或边界。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448D9B-6E0F-4CA5-9802-CD1F7E333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3371CE-0BA4-4404-9B06-CD9468AC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A3CD5E-4FEA-4EC3-A837-64C66D7A1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730AA-99A0-416E-A72B-1825A4B9F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高频错因：把收入直接当资本、把提用当费用，或遗漏利润进入权益的连接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6E9EF1-2559-4C92-85EF-2CC39AC54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3E4D8E-C025-4C53-B460-1E1110B12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7C2C9B-445B-46E8-9320-7080F50CF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557159-E7C5-4DF4-B87A-0CC621148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AB5519-3DE1-4DA6-A464-CB72F1CB1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5E81A7-AD3E-4DB4-AC87-5C947A2DF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B88B106-1B3E-484A-B5F0-62CCDE0D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762572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CE4415-3CCD-440E-A354-83D5B2EC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C245CD-35B5-4925-86F4-9C52FDFC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590e17d130047d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C79DD6-CE2F-4133-8400-0E1FB26D8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B95EF6-0392-4485-9A5E-24A88C973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51F9A-3D85-4A72-8F46-9F9C6405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18AE39-9ECC-448D-8246-DD06FC68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88C449-29AE-4D0F-B82F-AB6D06964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3BCDF14-6214-4B70-BC15-D9135A59B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3576DF-AE38-4E29-952B-53DFC6B47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分会计元素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28C900-44D1-4A42-9527-A342CC15C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A12A1D-9256-4962-B9BC-D074BE26D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判增减与借贷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8D9002-2F29-4DF0-874A-28E395377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57F274-C5C9-46C0-AAFB-0F7EBF8B6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175C2A-F20B-4AFF-9773-55F83D90B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4E0672-4776-44BE-9666-8A5641F5B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793738-E8F7-49DB-9F5C-B80215D9E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69B41E-5486-43BC-A69D-798D80A45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64409B-A922-4FD7-B669-37F27AA4D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23DF19-392C-4983-84FC-046A38D9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正确结论：资产增加 HK$2,000；资本增加 HK$2,000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解析：企业收到现金使资产增加；东主投入是资本增加，不是收入或负债。两边同额增加。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1CC611-75D6-4679-B3C7-1FC08B16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6504D5A-5985-49D8-B2EE-C852C29CB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71A792B-1BEC-4D9B-9BE5-75835F3E71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C0E15EA-79BC-425F-86AE-8AC15DA7B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0594743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CE8187-9117-4795-BFE9-D8525048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4052CC-A647-4CEB-B9B1-EAB8CA15D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23d346606f3416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616D32-981F-4FB8-A181-2D900B8BB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523E18-402D-4857-98FF-E22DB9A86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30EACB-DCD1-4181-B0F1-76DA5D02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C18972-4542-42B6-8047-6316FFEED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74811-C5D8-47AF-A28F-099AF0E59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46042A-8AFF-41C8-A08A-55214CAC16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C9FDE-9DAF-47B4-A1CD-3C049381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FFA38D-FBED-4686-9E13-08C0289F1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C42746-39DF-4B66-B9D2-C56EF9072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3DBCC9-AA82-4A18-A70A-DAE14221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6D8433-A549-46AD-AD30-9FD51D9DF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7C9762A-54E9-445C-B4CE-91C463C6E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61DB69-0E51-418A-B2B3-A0577EC55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4A12A4-14E3-4E13-8C1F-FA209870E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CDE883-97AC-4C47-846E-AB8B86CC2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6DA2A3-37E3-478A-8B48-8074A0702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70F165-340E-4BCA-8E6B-43D2ECE7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A2ED1FA-E56B-425D-9210-E8F5649D8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537BEF-4EAF-48BD-8D11-A6F54570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41213666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46A3E3-5BA0-4B12-A8DD-6BF7BE25C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43B731-8E98-400B-96B0-535F3E74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17f1459d4943f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193C2-D5B7-4E70-82E8-FE2CC93A0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E470B6-22AE-4DEC-8F4D-3DD4DA8B8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7E5B38-2DAA-4988-9007-182A473FF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E470C4-DBC5-44A0-8DD6-3A3C097A5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97C533-431A-41FE-8D95-5C56F554C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A99642-41A9-4B43-82AA-197FB4198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872422-D637-4EEE-AE29-E278EA06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7FBD85-240B-4454-BEE9-EBE3CDC6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651C1B-0512-47CD-A545-9C60BFFDC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B42B22-E8BA-481F-A5E5-C35E830F8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A07C40-011D-4BA4-8FE2-4DA0A47F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9C7070-30AD-48F3-BE93-98358410D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0416A1-B990-4E5D-B20B-930E3966A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D3DB25-A4E4-48E0-8EE4-2FB1CFAF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3B222D-8EF4-4D6C-931C-21C1E672B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B7F072-CF4C-466E-B1A1-883A0CE66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C60EF7-1DED-4031-AFE9-A1004DAC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16750688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943735-8837-4A1E-8F32-AAB10D967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375AC7-9A42-483F-BCA0-F27857B1E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6d9a2a0404f7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E58CB0-8CCB-431A-9580-53E70FBF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A404BA-1CAA-4F1B-A7F0-0FDC9529B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B3F35-A289-4017-BE6D-7A51DFE3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C9DAC0-4BDD-437D-8EE3-31B0E0149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04EEC8-7536-4A60-92B4-82A52311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E251AD-411C-4908-A482-F6479E3E8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4F19AA-461F-4921-9647-771ED9617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7786A1-DAFC-4CCD-97E5-3A935E6CC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668E61-71E1-4336-B5A8-749F3A369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55C287-1EA0-4968-9827-2CF6E7369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9450EC-5437-40F8-A4E3-8F9FF38C1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CA0119-3A4F-4C54-A911-65ECA0DE1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C6BED2-CDA6-421F-ABDA-5566C72D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4567D7-C7B7-4FBF-A9CE-77D3910F5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6300A5-3EBA-48B8-BC40-0F35011FC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6E1850-8ACB-439C-9648-6AE0C521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38C541-C8CB-4C5C-89A8-2CF86D05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008233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D3DA04-97E0-47D2-8DE0-789BF85DA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DBCCE2-8BE1-4DAA-89D3-67077FC44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d46024e7b24b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B63186-5EB5-4365-8438-E247D3977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181271-11DD-488A-B246-DABBA2276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17F0D4-5167-4224-AFCD-4BCAD76B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75A83-45FA-43F9-8165-87A22398A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企业以现金支付本月租金 HK$2,000。即时影响是：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443B78-F6C9-40A6-B24A-94609D2CF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DE68C5-1412-4F1D-A292-244217E0A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92837E-ACD2-41CD-8091-7923A528E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448079-0811-43DF-914E-CCE21F63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2084E7-EA0E-47F4-B32B-EE736E399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5BBEA-BADC-49EE-9EF4-31300AAC1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6AD26-AE71-46AD-BCBA-2BA5DF628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86DAF0-F5A8-4DE8-AD78-B75BB3C29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345421-6934-45FD-916C-D04F9AD10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A2E691-EC2B-4CF3-B383-4CD496B29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C587E2-2C80-4511-8DC6-D45E5DB8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E75B19-078E-4C4F-84BD-CE87DC005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E8A634-DFBD-4A4D-8657-CE31060D4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FB472B-B610-4DAC-9BF6-2750BFD39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EC85A27-A496-48AC-B256-026247276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14481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CCAC7F-AA93-411C-B660-477CC362E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ABD50F-0472-426A-A89A-B7050C253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174c50871b489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CCB1774-1261-4767-A4B9-917AC53D2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4E701C-FB67-4FF8-804D-B4841C8A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A224A3-263C-406F-B3EF-B4E5BC7E4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A9948B-F693-43EF-BD01-828163375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4A262D-DE82-4007-93F4-38A779DB1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东主把 HK$2,000 现金投入企业。会计等式的即时影响是：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9B0710-69DD-461A-B395-EAD96C3D3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A81A1-9176-4A9F-BF67-742FB1A5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39A2F6-EFBC-4C19-9643-D64E8E3D9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0FB3A3-8EEE-490C-900D-DBFE7B00F6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企业以现金支付本月租金 HK$2,000。即时影响是：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E68BF4-BEAF-45E3-87DF-2879E5972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AF88DE-CE7F-4560-9CFD-1988ECDC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3600F3-7AEF-4D54-8CBD-BF03036CC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E00544-BB4C-4503-BB84-E1789CC1E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企业以现金 HK$3,000 购买设备。会计等式的即时影响是：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1C763E-2DC9-4141-A4D6-41F9F0F6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4F3ABF-3B10-4240-A8A0-D8A60E1D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1DC919-879C-4215-9590-70F4CC067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CA9109-B682-43E0-9094-4F2F9505C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423260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F3118F-EED4-41C9-B9CB-61290087C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55428F-8F72-4F4A-8931-602054CAD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df34a8e02445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9D69A1-6868-4593-A9B0-E9570098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42A71C-5D72-4A05-95D6-6A80B8A60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A0E13-9C7F-4E99-9069-433EC059E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FB4040-3C4A-4E68-8511-BB7B9BC65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61C971-BC33-46CF-B9F4-C7A8451D5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2FD132-28D4-4489-91B6-C0A94E8CF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09CACC-4F3C-40A5-BC10-AEBD54F7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84CEAB-249F-41DD-81BC-675C9485D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正确结论：资产（现金）减少 HK$2,000；费用增加 HK$2,000；资本账户即时不变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解析链：按扩展会计等式 A=L+C+R−E，本月租金令费用 E 增加、现金资产减少；费用会降低本期利润，并在期末结转后影响资本，但资本账户不是这笔业务即时借记的账户。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CA1169-84E4-4712-AC87-031D9B89A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B2A2AE-5820-49EC-B81F-E62FEDD1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1FD865-1930-4FD8-B3C9-D4AB9FAE7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802CBF-FF64-4BCC-B09C-3415B8D35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24863270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5D6396-19DE-4C78-B783-42A5D1414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2162CF-ACD5-4296-8ABF-E0791B733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3e9a017e1e41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57F29D-8C7E-4468-908C-C428D579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240B4F-A575-46EA-AF49-ED83B0666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BBE98B-B014-427E-93C5-618A64593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56C6C7-8416-496B-B9E9-35B1045A6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企业以现金 HK$3,000 购买设备。会计等式的即时影响是：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DBE7C5-C4F4-420E-BFC0-B43E7C504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F414C4-481D-4730-93C4-B49CAA085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33547B-0270-4A30-B86F-7B3CE244D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DB836D-40B2-4B5D-8329-F0DB106BC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03FCF1-FF78-401A-BD39-137E2481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EE23A-F90C-412B-B998-30DEB07C3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7479FB-0424-4FA5-8DED-E7CBEF2D6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1D75A7-C65C-43A2-BC7A-6A370C20F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38EA39-7FBF-4BD1-A6C7-83307FAE7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54386189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888631-DC13-40F3-8260-65706D6D0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304148-D244-496D-9800-1E12F8BFD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031419655445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3B78B9-269F-416E-AB7F-8C7EA7367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235469-C7F9-4BA6-B294-2D35E90BB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7D5B31-A0B3-429F-AD53-C24648846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能独立执行“识业务—分会计元素—判增减与借贷—更新资本—双向勾稽”，并说明每一步理由。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46C6A3-7DB0-40EC-B57B-B10D1BA04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6E7459-1DF2-418B-A36D-4B34CA230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74B98F-1FB2-4E7E-8F5A-F80636C3D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96564-59CE-4FF8-BE47-6C4AE891E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高频错因：把收入直接当资本、把提用当费用，或遗漏利润进入权益的连接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104144-6476-4976-BD33-37F39CF73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9BF398-718C-4214-9F7E-0E9BCB4F8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6B8A5E-F551-43EE-8235-3C7E2310B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94D3D1-8174-4E71-BA1E-7CF72E631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7E5F03-6D01-453A-8694-AE7BB1475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E5DFA6-220D-4C22-9E1B-B7278D06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94086A-E03A-4294-AA5C-CA3CF8332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7621774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DB72050-8F24-4BC6-B4AA-4954AB336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EDF8BB-4B82-4F42-9BB4-942A29345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e4d9de86b849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264D27-1FE2-43B3-A2D9-C622DB6CC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205D2C-9270-4B33-93C0-04102059C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EFAF5D-BA46-411A-88DC-52DC576A3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E4D2B6-B679-4381-B2EC-7027DBEA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433E06-CD61-42FD-878C-DB11B4C6F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C3A878-86EC-424F-B728-010076638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3BD1ED-4EA8-40B6-9C4C-0DB7F8EF7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分会计元素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92A954-AF11-44EF-97BA-25832E293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BF8CA6-F297-4D08-97D9-10EA3A35B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判增减与借贷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B67CEEB-67EC-474E-BB3F-21C043FB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C18997-1685-40F1-A335-1A82EC6D0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9DA254-7D6D-4740-8C55-2B754EC3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D0C17B-EFF0-4690-8F2B-A98372A75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C37B23-F862-4C05-89C8-672FD148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5252A8-AC08-4DC6-8A19-5596F22F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6C7358D-0317-413F-B2E6-0474B6DC7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6D95F6-8C19-41F7-ADD6-D80422BCD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正确结论：现金增加、应收账款减少各 HK$3,000；总资产不变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解析：收入已在赊销时确认；收款只是两项资产之间转换，不再次确认收入。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242287-895B-4BE5-81CF-8A470AB5A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C605DD-2BD6-4F4E-893D-C81D6D541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0FB89E-B183-4C1C-BE8F-DB6BDB35C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D2EC7F8-2852-4770-AFEA-C53A7469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4832653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59CC91-92C7-45BC-818F-DA1FC5412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41269C-75CE-4D2A-891B-B8C5215CD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d70b9e01b14c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9E280-8691-4523-8889-B306427BF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7AC227-B981-486C-838C-11F5486B1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123C5F-6FB8-4806-B9C5-20DD2C91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CDA491-D6A8-4609-9A3E-25D8A01E8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C1A00E-7C12-40CA-AAAE-F9BB2E37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CAE592-6574-4B26-B221-33C116B2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869710-3540-4357-9D70-C1E629CD9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70D550-007A-4F52-B395-5115D712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8377B5-5E4D-4020-A756-39B409BE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A2FF3E-DBB4-4BB6-8D37-536AA72FF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B5DF2E-F1B5-4FB2-A99B-B7AB49BCC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B5BA84C-D5C9-4F62-9F4E-717ABC132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B70006-3631-41AA-923E-AE9689945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743356-94ED-4C4E-A793-56897E4F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9CD0A6-0DBA-4C9F-96CE-D577E5561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9A6D6C-E9A0-4E8C-AF11-FB5D17C89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8E2DA4-339F-4DAC-9DBA-A94207214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FB3CCC-48FF-4671-8359-954BF1EED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589093-ECE5-4C40-9625-47C847FD2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07760076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4D6794-FE1E-463A-9947-0E456A881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094B39-B9A7-43A3-935B-5AF47B358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b95f3eeabf497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1E0906-CC7A-4BBD-8AAB-BDF8DC893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88161-8B03-4D56-92FE-F378CA6DD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871AF8-19C2-4D61-B5FC-A2CF3912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CD8C91-FF7D-4948-ADFF-34E77527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DF68A5-6332-4293-8B64-D028D4D4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B7DC0F-0E04-4AC5-8882-EE997AF71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25D3F43-84BB-4BFE-9695-431E3FFC0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18246F-64ED-4266-A688-3A80631B0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112BB-EA7A-4953-81B8-70A514E67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F887AF-5A52-4EC7-9199-7DDF21CE3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5BF125-8390-46A1-8FB4-95309165B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6CEECF-4613-4B07-898D-54836AEC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9ACD0D-5832-4B69-B1A7-59297638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57401EB-3B6B-4401-BBCA-2C6CFF75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949694-0FE1-428E-A213-DC95BD9C7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E13815-66D0-412D-8C1F-A2B386D8A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C7458B-2354-44B6-87A7-2ADB913B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47509184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017DFAB-823E-4882-885B-B4BAA3614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E67DEB-92AE-4694-B5C5-4A2AD9550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e9baa22a8f4b0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CE52D1-05E6-437D-86C2-BA2327008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9D345-FA5F-43B3-BD77-40C0B079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A63946-2EAA-448E-AEEF-30E1F0B0E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2F29BA-3AF9-408E-8FC4-D2A7B557A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1E7196-C69F-44A0-AF23-2E79901D5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A150D1-DA0D-4E01-AE9B-15D26A4A2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E67988-238F-41BB-AD55-90BA56683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8B9445-9BB0-4B41-A204-73495B8D4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ABB990-3664-43E7-BA24-0F13738119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5AA7F4-CA51-4EE4-A047-8DBA76D12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432A27-DC0D-430E-9705-250877EB2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C30564-7942-481B-87A6-FA3AE745A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2F0EEB-BB14-4056-9653-B63222D97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FE4953-76FE-492A-9A02-B013888F0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228677-8E69-43F3-9E96-BBDD8C6A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CF968D3-5EA9-401E-AA5B-7BA931417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CF0895-4211-45BF-8F65-B5F227149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0776213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0C9FEF2-E837-4BFE-8765-1E87201AC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84281-D1F2-4F51-9777-CB9EC6FEF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4571d634524a4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3FF0CB-5E69-4516-9897-670591459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C7A40E-D45A-4FB5-82BB-2800C4F1E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BDF0143-EADD-45CF-9451-954BB760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E7AC71-1F84-464F-83A1-291FBB43B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企业以现金 HK$4,000 购买设备。会计等式的即时影响是：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A44FA4-78A3-4A3C-9015-212411D6D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390C1F-7C6A-475D-A29D-27C7611A5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EAFA91-7E59-404F-A259-853B2B169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E592F-592C-421E-8318-22C26430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4AC0845-F019-4F98-B2C0-B1C8356CF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C3D9E-C0DD-47DA-B09D-3FDC1EC73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B351E2-65BA-4E97-891A-F29F54267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90658-B96A-425D-AC5F-E5F297DCA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884F16-8FA7-497E-9A4B-36370A87B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17D0009-3670-4CA3-9FFB-57CC86446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526699-EDB6-41B4-A5EA-92B5327D3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8FE224-B29B-42E5-939F-A4F49F1DB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721006-5D28-42F8-8287-F332E766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9EA4BA-7E4C-4556-A52C-B9B10BF4E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89236DC-7455-4FCA-9ECF-9D2387E2E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8213251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FE6B44-9EE7-40A5-9E22-BB5DE450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1ED653-C5B9-4BC2-BEF6-56F94C14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71b34ef0e9745b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4F412B-26E7-42F9-B102-7BC7F9059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12CFF6-F170-45D4-9C6C-84FC59D4E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B03089-7471-4900-AFD2-FF677019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B1E1FF-F1CA-4855-89C3-AAFE31C5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CB6F0-B517-488F-80FD-F3D11A961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客户偿还早前欠款 HK$3,000。即时影响是：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28C122-D007-401D-B0C4-354D2A314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0C8BBB9-A18F-42AD-8447-9B94A4C03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F73186-4CE6-47F3-A73E-A4C14462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6DB653-1947-4B77-87E1-D37EDBB47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企业以现金 HK$4,000 购买设备。会计等式的即时影响是：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DBE929-7178-4216-B324-8B7386778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EED1CBA-BF2C-40AF-BD9B-17C98B91F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834DE3-BC6D-4DE6-8859-4B3139226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0CF424-BD28-4AC2-9D9D-564DFBBD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东主投入现金 HK$11,500；企业随后赊购设备 HK$3,300，并以现金支付本期租金 HK$1,200。三项业务合并后，扩展会计等式的净变化是：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1A1202-F421-428F-B6A7-00261122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142347-F0CB-4377-A133-6DA7BDDEB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87E39F-9ACC-473E-8544-08CAFDA9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CF9DCBC-33E0-4720-A165-303AD628E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86214551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FA6B4B-5290-4632-9AEA-26965827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20E0B7-7336-4283-80EE-AABEE9DAD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41405e66604d7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484861-5ECD-410C-9543-85F4F0F4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941B0A-2F66-4E1C-98AD-9BB40E9D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4C3A32-B7A7-4B18-AC13-86DFD22EC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6C75-11A2-4E3A-AFE2-565245557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2C43B3-0B8D-4037-8F46-9B54E190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8245B5-069D-43D7-BABC-7444A0867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1FBBDE-1A9D-493B-9873-2EDC26B5C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0FD2E9-9972-4B44-B689-C3CD5DF2E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正确结论：设备增加、现金减少各 HK$4,000；总资产不变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解析链：一项资产设备增加，另一项资产现金同额减少；购买长期资产不在购入时全额确认为费用。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F450BD-EDC1-48F3-8607-0F01A24D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D62070-153F-43E1-913D-FC456463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4F2AEE-269B-40AE-9A67-63DAC1FA5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803E90-9637-4899-8CD6-E9EF59FF1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694556989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8542B2-1276-4344-B0BF-614F78653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1F990A-7EF2-4F53-AD51-B863CFFFB9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60b3611c6b43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021F5B-3AB9-454D-805C-40DD75CB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04F64D-327B-4D4B-8071-79B04676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5D42DB-6045-4F9A-A6AA-2290A978B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6A59C6-FD21-400B-92D9-C4723E69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东主投入现金 HK$11,500；企业随后赊购设备 HK$3,300，并以现金支付本期租金 HK$1,200。三项业务合并后，扩展会计等式的净变化是：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E81D88-2A18-4C29-99B2-B5326B14E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6AD310-D1A5-4C15-BD6E-565C4F16D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EA4589-2C61-4D8E-918E-815AB4962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0D5240-7B9B-4237-957C-280A8A75B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79838-A6E9-4CC7-9EC8-BF0872D5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0CB111-512D-41F1-AAE2-235297F13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ACB0A2-C8D8-4E74-8921-88C86A203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011684-C495-4EBF-B90A-9E256D47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368CD-C38C-4622-8C13-2EFE8196F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25931396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AEA210-619E-4BD3-A1CA-902D7D2D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593C8-6910-4618-8DCD-AE5BB9C90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8540dcb4404a6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799FFB-707A-47A1-BA63-7603B702F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9A7D1A-AD04-4D27-9EE7-01F58F3B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FD981-DEEC-464F-ADBC-85A1E233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EFD9D4-A3A7-49CC-B110-33912EE3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0A35FB-5FDC-43D8-9AA7-2460257F3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98CBF83-807B-4EF6-B90B-98A883CD9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E5F463-A1BF-43C8-A3EC-0392C0D2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2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高频错因：把收入直接当资本、把提用当费用，或遗漏利润进入权益的连接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2ADA1A3-42DB-4884-936C-4FE3D9999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A50417-DB49-49D7-8BD5-CFC44F2A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428CC5-7B32-456F-BAF8-927034006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DB2A707-FD16-48D9-A1DF-3F14AE191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41CB05-19CF-45AB-885C-3FED6333B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B31DB8-3369-42C3-9A92-0163BFE1A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44FCC8-121E-4353-AA4A-1D40A6746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779421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E9295B7-6219-409C-AD0D-A2C218C08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1724D9-1FF7-4D17-BD20-798CE9657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397dabb3f5740b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32352E-C27F-469F-A905-B335232E6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A5465-A286-424B-99DF-6CA4C4A89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92CEC2-0C93-462B-9C7A-663529800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9AF644-B17A-4F4C-9890-99465A3B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A089B-E553-4A4F-BF83-68A599B9A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DEF7D8-6699-4551-8556-DF532ABD8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E4120C-0F9F-43C5-A5FC-B4B22D84A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分会计元素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30A2D0-8047-408B-A8EB-21F86253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C6906A-66E9-4460-948A-2B4B56B2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判增减与借贷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E1A69C6-FBC3-4A25-9795-0B46F8B17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B921E5-BD5A-48DC-9DDC-44EECAA89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18671D-F272-4140-96C7-649BD9DB0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40AB1A-6F08-4CB2-A94F-3FBA70835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E2C601-F102-40D5-BEA9-DC92CF2A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E66A33-3F47-4032-91F5-5E047DFFD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5E5A31-140F-4F3A-9F1F-6895BE1EA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5C35D3-AA0D-485B-9681-6B333746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正确结论：资产（存货）和负债（应付账款）各增加 HK$5,000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解析：存货取得令资产增加；尚未付款形成应付账款负债。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32179A-CFB4-4A35-8F30-19EED7CD6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50420DA-C68A-478E-B77A-232ED3BE0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831B07F-3B7F-4A8E-BD8D-04E45C262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D92BCD-0599-4FD5-9A21-76695BFB3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82111196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45AD82-5CF3-48BA-9729-A966F49A6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AD1821-19F8-440F-9724-B27010B7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e381b95f044b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E55A1C-FC6B-4A57-8CA3-464BAFB79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366208-8ED2-4B2D-A1E1-22BA8A7AB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F96A00-F618-4302-A90F-5BDD949D2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9E18A2-22D2-4A98-8CC9-E6F21CEE9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949D00-3DEB-4F60-BE60-EA3804C7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1F3DB-AA98-4E28-962A-7F1EF98DF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DADFEF-95AE-4C0B-AA82-687D55B25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23C2BE-5C58-48D8-A094-372736E1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503DAB-72A1-4ACA-846C-8FA325235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4282F9D-440C-4A14-80F0-576131F5D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5348F5-6619-490F-9896-76ECA1704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7CD8EA-2006-438B-B1EE-80CA294AB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1BF3A5-517F-4C2B-AB63-F8319914E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6FE72E-ECD8-4DA7-859E-53DDB3D17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71AC2F3-DC2E-4148-BB58-0D91CE80E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5ED7F5-7045-4026-94F1-2AAF8A7DF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D3E78C-9FA0-4FB8-97A5-A7F4CC9F0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1CD3B5-A75B-416C-81B4-AC44B825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E6352F-BD7F-42FE-945B-5E8C6638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77661078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2759EE-8532-494F-9D60-A165185EF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3E1C6-2961-4D38-8BFF-06C75DB4F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6d08b7c47a468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377462-A9E9-42F1-8076-F3E81BDDC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F12020-80EB-450D-AD78-30D00F86B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6AAD2D-A95F-4DAA-99CC-B030F0E9A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1C88C3-51CB-4A3C-921C-65523B16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会计等式、资本与业主权益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AFA68-0E11-4D15-A8B1-3380A9010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5A3FEC-7C41-46FB-8FCE-123DF5C26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6C9A5B-157E-4F33-B74B-8A7B03747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CB78F9-1445-4509-BAA6-8F96EFCB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B60F24-3CED-43BD-B671-4A9E0601F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C79E04-4D91-4DF0-87C0-FE4694BC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E9A979-4C5E-4DE3-BE39-F5B0F611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6894FD-402A-4F43-89ED-FAE32F556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D0BE03-3FBA-4456-9847-74AF27EF7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4E06EC-6EA9-459A-BD22-239E4EC6A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2F0CED-E79A-4D86-8556-18766A26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6C5C7B7-1E8F-4216-9362-E23A504C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AB0EDF-DAC0-4068-AF3D-C7EBF775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70384343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7DE031-3C10-4685-9569-BAE0F21A1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7FBDBC-2CC6-4EE4-85E9-A915F1F70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a8c4e0999548c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4D8444-F2F0-42B4-B1D4-831C10C9D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D6BD3-2BCB-4C27-A188-E63024749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8B9412-94A7-4C35-AAB7-C48A511D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E8349C-1308-4846-AC52-C982E48B4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3E3AE4-9340-4526-8866-5828D018B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53AB90-6FF3-4442-94D3-3C3D41E8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95D686-4399-4EA1-8121-376192BD3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每笔交易保持资产=负债+资本；期末资本=期初资本+额外投入+本期利润−提用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38C5B1-0DC5-456E-BE2A-4CB2B7E1C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EF720A-4698-49B2-9B39-54881480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59D41B-65E5-4442-974D-EEDAE3E32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识业务—分会计元素—判增减与借贷—更新资本—双向勾稽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35B8C2-F41E-4BB5-9C93-A9ED02D70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669C10-2049-4D99-96E8-B775E8FF5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0B20F2-FDB6-4711-A85C-EEE905112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检查：把收入直接当资本、把提用当费用，或遗漏利润进入权益的连接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8E9340-63C5-43B3-AA4A-FC3D0D62D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7307DA-77A5-460E-B3F5-67B392506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4CEFD3-ADE8-46A7-8367-9B2D0114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E997DF-FAEF-43A4-857C-34CF1663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7667950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078F2A9-41AE-4590-84EB-0B64E9500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9B34B-2070-4FA0-8023-20A2BA5E8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b84632a3ec4b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B75F60-A98B-40B3-BEC3-C2DB72C878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F36036-055D-4C6D-9602-850D6157E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BE8A3-03D2-4BBB-BA99-EF6303119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27CDC2-11D4-478D-A429-F5A54375C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东主投入现金 HK$12,000；企业随后赊购设备 HK$3,400，并以现金支付本期租金 HK$1,200。三项业务合并后，扩展会计等式的净变化是：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9745DE-C17A-42BD-804E-FF988D259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F678DE-DF8D-484F-B092-6C37F3ACE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2A4C27-3738-45A9-9C65-277D2ADA7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2FE077-E47A-4A10-A2CC-69F9D75B2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61A933-8669-4725-B043-1DCF3A399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17C760-F1BF-4500-B0A9-28BDE3138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96F432-A205-4F93-9424-E31826725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4FB795-01FA-4793-BC0A-0B98BF992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1BE45E-0AB9-44B0-9892-B9B306D5D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B87E59-7003-4F24-8691-527B65A23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0E1DAE-B53D-46AC-A81A-F85D2BE06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913FD7-709B-436D-85D1-6BC53A1EF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0AC46BA-EA6A-4284-870C-DD2F3C58D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8AEB3C-2B89-40D9-97A8-D8B853FD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2A895D-1A5C-46F2-AF0A-A219A1292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9055006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8ACD5F-B51C-4911-A5CC-55726A638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E4911B-943C-45D1-BBE6-0C9CD9E04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684bb462fd479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22845-E5B8-4B73-A953-0FE470DE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A23D83-458E-4588-B05C-B257121DC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21861-1883-467B-8440-FF8983F2F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BF947C-6DA2-443F-9A8A-9F3899261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C065C5-14C6-4E7D-A9EC-A8AEE547A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企业赊购存货 HK$5,000。即时影响是：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DD2C9C-FF4F-41DB-B57A-33A35CB2F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AFBF1D-70F3-48E6-B721-C380192DD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6C938D-48CF-4760-AE40-5FBE23C9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162E58-0E4A-4AFE-B0DE-0E10B87D1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东主投入现金 HK$12,000；企业随后赊购设备 HK$3,400，并以现金支付本期租金 HK$1,200。三项业务合并后，扩展会计等式的净变化是：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AE85B6-2D9E-4E45-803F-F21D66F5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455D04-1A37-44D7-A597-3A96BACBF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F222E4-5003-478F-A44B-325126ACC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FB84F58-17AB-493F-86E4-849FB76EF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企业以现金支付本月租金 HK$6,000。即时影响是：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A00AB2-9533-4822-9D47-4DC9534D7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E2DD6E-3BA9-4BB1-BB54-437BD54D0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05B631-EE1D-4D28-9B53-EFCC284F5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57A231-01ED-4E44-B4D7-E58D40006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40212499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E0B67A-BA16-476E-A7BB-10A8ED51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5FFB23-BDD6-4B8E-9ADF-E9BE4E330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e8ce94c22c40f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50D43-9D7C-47AD-88BE-4631A0345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1481A8-0598-4475-84E6-952AA40F5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BAEFDE-6BAD-43DA-B205-0409B6265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29988D-DE8C-4D37-BA20-38D98970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把收入直接当资本、把提用当费用，或遗漏利润进入权益的连接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800DD7-1E4E-42B2-A00A-00041523C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81E839-8A69-41BF-B7D5-BC0114D0A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72ECB1-FF15-4782-A222-4B59C4A1C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C79EB7-7920-4ECA-A05C-39FE50B38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05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正确结论：资产增加 HK$14,200；负债增加 HK$3,400；东主权益净增加 HK$10,800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解析链：业务链：投入使现金和资本各增 HK$12,000；赊购使设备及应付账款各增 HK$3,400；租金使现金减、费用增 HK$1,200。因此 A=HK$14,200，L=HK$3,400，权益净变=HK$10,800，并核对 A=L+权益。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418A68B-A4A2-4D91-AACA-89DE16B2A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39805B-F5BA-4024-856B-CF4931D0A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C7CEAF5-76A2-4178-8D1F-8B997999F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21EDB8-FB1E-4266-93F7-454DBE855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622188759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FE7A94-035C-4C51-A529-7B553FAD3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33571F-E3DD-4A89-907A-2F69A8734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240bf26c6415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40AEF-6D94-4467-9A11-7790E5385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371B73-C2CF-48E1-8A7B-29E0346C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B82CF3-4825-4353-9742-2504C6D98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962E4-ECAE-49E9-9F4C-898F7579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企业以现金支付本月租金 HK$6,000。即时影响是：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E23F23-F805-4B27-A6AB-4D515BFDE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22D3ED-E626-4E94-8B43-1C039D54F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37474B-40A1-4CF0-B61D-EF88FC0A4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F5D096-A457-4900-8EEF-5EED3DD4A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29DD0D-B27B-40FE-B342-7303FE1B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E1E267-3EEF-4B26-85F7-C82E8B620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673435-D624-47EA-9EA8-49FBD0A9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883318-5EF8-4E4F-93A1-1F6B6FF7D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会计等式、资本与业主权益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58026B4-0C9C-4F95-A28E-DFFDEE85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65497322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2026-08-19T09:03:58.8520000Z</dcterms:created>
  <dcterms:modified xsi:type="dcterms:W3CDTF">2026-08-19T09:03:58.8520000Z</dcterms:modified>
</coreProperties>
</file>