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5cfb562ad9c4616" /><Relationship Type="http://schemas.openxmlformats.org/officeDocument/2006/relationships/extended-properties" Target="/docProps/app.xml" Id="R3a11930a12584125" /><Relationship Type="http://schemas.openxmlformats.org/officeDocument/2006/relationships/officeDocument" Target="/ppt/presentation.xml" Id="Rabf3d1374df94d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58248c5f394fbe"/>
  </p:sldMasterIdLst>
  <p:notesMasterIdLst>
    <p:notesMasterId xmlns:r="http://schemas.openxmlformats.org/officeDocument/2006/relationships" r:id="R37e0b672f4bb43d8"/>
  </p:notesMasterIdLst>
  <p:sldIdLst>
    <p:sldId xmlns:r="http://schemas.openxmlformats.org/officeDocument/2006/relationships" id="256" r:id="R5d234b41eb014188"/>
    <p:sldId xmlns:r="http://schemas.openxmlformats.org/officeDocument/2006/relationships" id="257" r:id="R767b79a865304394"/>
    <p:sldId xmlns:r="http://schemas.openxmlformats.org/officeDocument/2006/relationships" id="258" r:id="Rd01d68e2567e4809"/>
    <p:sldId xmlns:r="http://schemas.openxmlformats.org/officeDocument/2006/relationships" id="259" r:id="Rebc9a7d539f04e54"/>
    <p:sldId xmlns:r="http://schemas.openxmlformats.org/officeDocument/2006/relationships" id="260" r:id="Rce3b8fd534db4878"/>
    <p:sldId xmlns:r="http://schemas.openxmlformats.org/officeDocument/2006/relationships" id="261" r:id="R4867a464e49444b3"/>
    <p:sldId xmlns:r="http://schemas.openxmlformats.org/officeDocument/2006/relationships" id="262" r:id="R543a8a25ba204b01"/>
    <p:sldId xmlns:r="http://schemas.openxmlformats.org/officeDocument/2006/relationships" id="263" r:id="R74e4d3e430894424"/>
    <p:sldId xmlns:r="http://schemas.openxmlformats.org/officeDocument/2006/relationships" id="264" r:id="R3c673352be0b4303"/>
    <p:sldId xmlns:r="http://schemas.openxmlformats.org/officeDocument/2006/relationships" id="265" r:id="R5c9536054fe1445f"/>
    <p:sldId xmlns:r="http://schemas.openxmlformats.org/officeDocument/2006/relationships" id="266" r:id="Rf6e84fac2a774b53"/>
    <p:sldId xmlns:r="http://schemas.openxmlformats.org/officeDocument/2006/relationships" id="267" r:id="Rc368167951b944d7"/>
    <p:sldId xmlns:r="http://schemas.openxmlformats.org/officeDocument/2006/relationships" id="268" r:id="R19cb998ff8774a11"/>
    <p:sldId xmlns:r="http://schemas.openxmlformats.org/officeDocument/2006/relationships" id="269" r:id="R1689c20752b64104"/>
    <p:sldId xmlns:r="http://schemas.openxmlformats.org/officeDocument/2006/relationships" id="270" r:id="R64172338496c45a7"/>
    <p:sldId xmlns:r="http://schemas.openxmlformats.org/officeDocument/2006/relationships" id="271" r:id="Ref817436538e461d"/>
    <p:sldId xmlns:r="http://schemas.openxmlformats.org/officeDocument/2006/relationships" id="272" r:id="R196a88f257cb4a3b"/>
    <p:sldId xmlns:r="http://schemas.openxmlformats.org/officeDocument/2006/relationships" id="273" r:id="Re1f6060144fd4d51"/>
    <p:sldId xmlns:r="http://schemas.openxmlformats.org/officeDocument/2006/relationships" id="274" r:id="Rb9ac0bc0633c4470"/>
    <p:sldId xmlns:r="http://schemas.openxmlformats.org/officeDocument/2006/relationships" id="275" r:id="Re746b4c780cf4e47"/>
    <p:sldId xmlns:r="http://schemas.openxmlformats.org/officeDocument/2006/relationships" id="276" r:id="R13bcd6b3bb564c25"/>
    <p:sldId xmlns:r="http://schemas.openxmlformats.org/officeDocument/2006/relationships" id="277" r:id="R47435a1f977940db"/>
    <p:sldId xmlns:r="http://schemas.openxmlformats.org/officeDocument/2006/relationships" id="278" r:id="R46f4d792c9f1411e"/>
    <p:sldId xmlns:r="http://schemas.openxmlformats.org/officeDocument/2006/relationships" id="279" r:id="Rfa65e39e738d41fd"/>
    <p:sldId xmlns:r="http://schemas.openxmlformats.org/officeDocument/2006/relationships" id="280" r:id="R666e7bed52314d5d"/>
    <p:sldId xmlns:r="http://schemas.openxmlformats.org/officeDocument/2006/relationships" id="281" r:id="Rcbc546f87d3c44cd"/>
    <p:sldId xmlns:r="http://schemas.openxmlformats.org/officeDocument/2006/relationships" id="282" r:id="R27d316d23d644d64"/>
    <p:sldId xmlns:r="http://schemas.openxmlformats.org/officeDocument/2006/relationships" id="283" r:id="Raa22eaabb0644294"/>
    <p:sldId xmlns:r="http://schemas.openxmlformats.org/officeDocument/2006/relationships" id="284" r:id="Rc5d6aabc71b642bc"/>
    <p:sldId xmlns:r="http://schemas.openxmlformats.org/officeDocument/2006/relationships" id="285" r:id="R0ad6b07621aa417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93a5448f0814b08" /><Relationship Type="http://schemas.openxmlformats.org/officeDocument/2006/relationships/slideMaster" Target="/ppt/slideMasters/slideMaster1.xml" Id="R1058248c5f394fbe" /><Relationship Type="http://schemas.openxmlformats.org/officeDocument/2006/relationships/notesMaster" Target="/ppt/notesMasters/notesMaster1.xml" Id="R37e0b672f4bb43d8" /><Relationship Type="http://schemas.openxmlformats.org/officeDocument/2006/relationships/presProps" Target="/ppt/presProps.xml" Id="R23bb31e51d8f487c" /><Relationship Type="http://schemas.openxmlformats.org/officeDocument/2006/relationships/tableStyles" Target="/ppt/tableStyles.xml" Id="R79bf125a8a7c4c7a" /><Relationship Type="http://schemas.openxmlformats.org/officeDocument/2006/relationships/slide" Target="/ppt/slides/slide1.xml" Id="R5d234b41eb014188" /><Relationship Type="http://schemas.openxmlformats.org/officeDocument/2006/relationships/slide" Target="/ppt/slides/slide2.xml" Id="R767b79a865304394" /><Relationship Type="http://schemas.openxmlformats.org/officeDocument/2006/relationships/slide" Target="/ppt/slides/slide3.xml" Id="Rd01d68e2567e4809" /><Relationship Type="http://schemas.openxmlformats.org/officeDocument/2006/relationships/slide" Target="/ppt/slides/slide4.xml" Id="Rebc9a7d539f04e54" /><Relationship Type="http://schemas.openxmlformats.org/officeDocument/2006/relationships/slide" Target="/ppt/slides/slide5.xml" Id="Rce3b8fd534db4878" /><Relationship Type="http://schemas.openxmlformats.org/officeDocument/2006/relationships/slide" Target="/ppt/slides/slide6.xml" Id="R4867a464e49444b3" /><Relationship Type="http://schemas.openxmlformats.org/officeDocument/2006/relationships/slide" Target="/ppt/slides/slide7.xml" Id="R543a8a25ba204b01" /><Relationship Type="http://schemas.openxmlformats.org/officeDocument/2006/relationships/slide" Target="/ppt/slides/slide8.xml" Id="R74e4d3e430894424" /><Relationship Type="http://schemas.openxmlformats.org/officeDocument/2006/relationships/slide" Target="/ppt/slides/slide9.xml" Id="R3c673352be0b4303" /><Relationship Type="http://schemas.openxmlformats.org/officeDocument/2006/relationships/slide" Target="/ppt/slides/slide10.xml" Id="R5c9536054fe1445f" /><Relationship Type="http://schemas.openxmlformats.org/officeDocument/2006/relationships/slide" Target="/ppt/slides/slide11.xml" Id="Rf6e84fac2a774b53" /><Relationship Type="http://schemas.openxmlformats.org/officeDocument/2006/relationships/slide" Target="/ppt/slides/slide12.xml" Id="Rc368167951b944d7" /><Relationship Type="http://schemas.openxmlformats.org/officeDocument/2006/relationships/slide" Target="/ppt/slides/slide13.xml" Id="R19cb998ff8774a11" /><Relationship Type="http://schemas.openxmlformats.org/officeDocument/2006/relationships/slide" Target="/ppt/slides/slide14.xml" Id="R1689c20752b64104" /><Relationship Type="http://schemas.openxmlformats.org/officeDocument/2006/relationships/slide" Target="/ppt/slides/slide15.xml" Id="R64172338496c45a7" /><Relationship Type="http://schemas.openxmlformats.org/officeDocument/2006/relationships/slide" Target="/ppt/slides/slide16.xml" Id="Ref817436538e461d" /><Relationship Type="http://schemas.openxmlformats.org/officeDocument/2006/relationships/slide" Target="/ppt/slides/slide17.xml" Id="R196a88f257cb4a3b" /><Relationship Type="http://schemas.openxmlformats.org/officeDocument/2006/relationships/slide" Target="/ppt/slides/slide18.xml" Id="Re1f6060144fd4d51" /><Relationship Type="http://schemas.openxmlformats.org/officeDocument/2006/relationships/slide" Target="/ppt/slides/slide19.xml" Id="Rb9ac0bc0633c4470" /><Relationship Type="http://schemas.openxmlformats.org/officeDocument/2006/relationships/slide" Target="/ppt/slides/slide20.xml" Id="Re746b4c780cf4e47" /><Relationship Type="http://schemas.openxmlformats.org/officeDocument/2006/relationships/slide" Target="/ppt/slides/slide21.xml" Id="R13bcd6b3bb564c25" /><Relationship Type="http://schemas.openxmlformats.org/officeDocument/2006/relationships/slide" Target="/ppt/slides/slide22.xml" Id="R47435a1f977940db" /><Relationship Type="http://schemas.openxmlformats.org/officeDocument/2006/relationships/slide" Target="/ppt/slides/slide23.xml" Id="R46f4d792c9f1411e" /><Relationship Type="http://schemas.openxmlformats.org/officeDocument/2006/relationships/slide" Target="/ppt/slides/slide24.xml" Id="Rfa65e39e738d41fd" /><Relationship Type="http://schemas.openxmlformats.org/officeDocument/2006/relationships/slide" Target="/ppt/slides/slide25.xml" Id="R666e7bed52314d5d" /><Relationship Type="http://schemas.openxmlformats.org/officeDocument/2006/relationships/slide" Target="/ppt/slides/slide26.xml" Id="Rcbc546f87d3c44cd" /><Relationship Type="http://schemas.openxmlformats.org/officeDocument/2006/relationships/slide" Target="/ppt/slides/slide27.xml" Id="R27d316d23d644d64" /><Relationship Type="http://schemas.openxmlformats.org/officeDocument/2006/relationships/slide" Target="/ppt/slides/slide28.xml" Id="Raa22eaabb0644294" /><Relationship Type="http://schemas.openxmlformats.org/officeDocument/2006/relationships/slide" Target="/ppt/slides/slide29.xml" Id="Rc5d6aabc71b642bc" /><Relationship Type="http://schemas.openxmlformats.org/officeDocument/2006/relationships/slide" Target="/ppt/slides/slide30.xml" Id="R0ad6b07621aa41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316b6d99824f0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45cd62931d94f65" /><Relationship Type="http://schemas.openxmlformats.org/officeDocument/2006/relationships/notesMaster" Target="/ppt/notesMasters/notesMaster1.xml" Id="R3313a7f7a10f419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dc55a1d28949c7" /><Relationship Type="http://schemas.openxmlformats.org/officeDocument/2006/relationships/notesMaster" Target="/ppt/notesMasters/notesMaster1.xml" Id="Rccae63020b6b446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c0d506069f4616" /><Relationship Type="http://schemas.openxmlformats.org/officeDocument/2006/relationships/notesMaster" Target="/ppt/notesMasters/notesMaster1.xml" Id="R89b93b8a9bd344a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85b59701734ece" /><Relationship Type="http://schemas.openxmlformats.org/officeDocument/2006/relationships/notesMaster" Target="/ppt/notesMasters/notesMaster1.xml" Id="Rb01ae3a03bc8470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c8c0d2d41746fa" /><Relationship Type="http://schemas.openxmlformats.org/officeDocument/2006/relationships/notesMaster" Target="/ppt/notesMasters/notesMaster1.xml" Id="R64e1e5c2e54743c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b646159f680469c" /><Relationship Type="http://schemas.openxmlformats.org/officeDocument/2006/relationships/notesMaster" Target="/ppt/notesMasters/notesMaster1.xml" Id="R9d6b8fde601646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375abb835814323" /><Relationship Type="http://schemas.openxmlformats.org/officeDocument/2006/relationships/notesMaster" Target="/ppt/notesMasters/notesMaster1.xml" Id="R1bf55de36e9c4a8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682aaec38b84566" /><Relationship Type="http://schemas.openxmlformats.org/officeDocument/2006/relationships/notesMaster" Target="/ppt/notesMasters/notesMaster1.xml" Id="Re12cf7d23e934ba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8b962e91999448b" /><Relationship Type="http://schemas.openxmlformats.org/officeDocument/2006/relationships/notesMaster" Target="/ppt/notesMasters/notesMaster1.xml" Id="R35e0080ec725456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c4e30531ede4759" /><Relationship Type="http://schemas.openxmlformats.org/officeDocument/2006/relationships/notesMaster" Target="/ppt/notesMasters/notesMaster1.xml" Id="R235ba69a83e44a2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cb05b6d526b4808" /><Relationship Type="http://schemas.openxmlformats.org/officeDocument/2006/relationships/notesMaster" Target="/ppt/notesMasters/notesMaster1.xml" Id="R781cfd2210684f9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8b1dc50a8144b5d" /><Relationship Type="http://schemas.openxmlformats.org/officeDocument/2006/relationships/notesMaster" Target="/ppt/notesMasters/notesMaster1.xml" Id="R606becc0c3df4c0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4c836af13c944a4" /><Relationship Type="http://schemas.openxmlformats.org/officeDocument/2006/relationships/notesMaster" Target="/ppt/notesMasters/notesMaster1.xml" Id="R9d4e9c64b887498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7fe25cb7ea34a83" /><Relationship Type="http://schemas.openxmlformats.org/officeDocument/2006/relationships/notesMaster" Target="/ppt/notesMasters/notesMaster1.xml" Id="Rb654e374796442d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240c8dda03d48cc" /><Relationship Type="http://schemas.openxmlformats.org/officeDocument/2006/relationships/notesMaster" Target="/ppt/notesMasters/notesMaster1.xml" Id="Rf35d893ace0b4bc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a77505fb3d04d40" /><Relationship Type="http://schemas.openxmlformats.org/officeDocument/2006/relationships/notesMaster" Target="/ppt/notesMasters/notesMaster1.xml" Id="R44a9e3d79d1e41c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b005065dead44e4" /><Relationship Type="http://schemas.openxmlformats.org/officeDocument/2006/relationships/notesMaster" Target="/ppt/notesMasters/notesMaster1.xml" Id="R540ccb38c6d04c7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06e1de620994905" /><Relationship Type="http://schemas.openxmlformats.org/officeDocument/2006/relationships/notesMaster" Target="/ppt/notesMasters/notesMaster1.xml" Id="R4863d08e768b44e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f297f9456c242ee" /><Relationship Type="http://schemas.openxmlformats.org/officeDocument/2006/relationships/notesMaster" Target="/ppt/notesMasters/notesMaster1.xml" Id="Ra0c419c76dd84cd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c548de102414b5d" /><Relationship Type="http://schemas.openxmlformats.org/officeDocument/2006/relationships/notesMaster" Target="/ppt/notesMasters/notesMaster1.xml" Id="Ra73d3c30dfd04a8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acd87f8f17f414f" /><Relationship Type="http://schemas.openxmlformats.org/officeDocument/2006/relationships/notesMaster" Target="/ppt/notesMasters/notesMaster1.xml" Id="R0d7575732559410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e73c58562ff4923" /><Relationship Type="http://schemas.openxmlformats.org/officeDocument/2006/relationships/notesMaster" Target="/ppt/notesMasters/notesMaster1.xml" Id="R493dc2f9874f4d6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88c5dad423845a3" /><Relationship Type="http://schemas.openxmlformats.org/officeDocument/2006/relationships/notesMaster" Target="/ppt/notesMasters/notesMaster1.xml" Id="R60247f145a0a42e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9abf1a2258a436f" /><Relationship Type="http://schemas.openxmlformats.org/officeDocument/2006/relationships/notesMaster" Target="/ppt/notesMasters/notesMaster1.xml" Id="R0c69a6618d3f447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bafe147bcf24494" /><Relationship Type="http://schemas.openxmlformats.org/officeDocument/2006/relationships/notesMaster" Target="/ppt/notesMasters/notesMaster1.xml" Id="Rc3825847738e44e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ff71f1d549b4442" /><Relationship Type="http://schemas.openxmlformats.org/officeDocument/2006/relationships/notesMaster" Target="/ppt/notesMasters/notesMaster1.xml" Id="R1b53bfa3945748b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6090ce971194436" /><Relationship Type="http://schemas.openxmlformats.org/officeDocument/2006/relationships/notesMaster" Target="/ppt/notesMasters/notesMaster1.xml" Id="Rdd93f973b4534a5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64e7788791a431a" /><Relationship Type="http://schemas.openxmlformats.org/officeDocument/2006/relationships/notesMaster" Target="/ppt/notesMasters/notesMaster1.xml" Id="R04428a9370514ba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ca43a6dd244401d" /><Relationship Type="http://schemas.openxmlformats.org/officeDocument/2006/relationships/notesMaster" Target="/ppt/notesMasters/notesMaster1.xml" Id="Ra00e1a6744c848c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fb8977736db4eee" /><Relationship Type="http://schemas.openxmlformats.org/officeDocument/2006/relationships/notesMaster" Target="/ppt/notesMasters/notesMaster1.xml" Id="R51227cbc8aff40a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的“BAFS 必修商业基础”学习单元。本套课件共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讲稿】明确告诉学生：本单元只训练“BAFS 必修商业基础”。先解释知识范围，再用一句话建立核心判断，最后示范标准方法。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【互动提问】请用自己的话复述“商业判断要同时确认企业形式、管理目标、持份者和财务约束”，并举一个会触发“把商业常识当成无条件口号”的错误例子。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Q1：第 1 位股东认购有限公司股份。公司其后无力偿债；未涉及个人担保或欺诈。该股东通常承担： 选项为 A.公司全部债务的无限个人责任；B.完全没有任何出资损失；C.以其尚未缴付的股份金额为限的责任；D.与公司雇员相同的责任。讲解时强调：商业判断要同时确认企业形式、管理目标、持份者和财务约束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【预期回答】学生能说出“识别主体—界定目标—比较方案—说明风险”中的起始动作，并避开“把商业常识当成无条件口号”。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主体—界定目标—比较方案—说明风险”，最后给出正确结论“以其尚未缴付的股份金额为限的责任”。完整解析：有限公司具独立法人身份，股东责任通常限于股份未缴款；已投入资本仍可能损失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1A·香港营商环境与公司责任。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【预期回答】学生能把失分归入“把商业常识当成无条件口号”或更精确的个人错因，并写出可执行检查动作。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讲稿】逐项解释“BAFS 必修商业基础”中的专有名词、符号、对象和单位。特别强调：把商业常识当成无条件口号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讲稿】用“条件—表示—方法—核验”重建本知识点。示范时逐步引用：识别主体—界定目标—比较方案—说明风险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讲稿】带学生逐句读取任务，不先求答案。要求指出材料中的有效条件，再按“识别主体—界定目标—比较方案—说明风险”作答。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1A·企业所有权；用于知识范围与设问结构校准，题目身份为DSE原创模考题，不冒充历届真题（访问日期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1A·管理控制应用；用于知识范围与设问结构校准，题目身份为DSE原创模考题，不冒充历届真题（访问日期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讲稿】先展示错误路径，再用解析链复原第一失分点。禁止只说“粗心”；必须落到“把商业常识当成无条件口号”或更精确的动作。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1A·企业所有权；用于知识范围与设问结构校准，题目身份为DSE原创模考题，不冒充历届真题（访问日期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1A·管理控制应用；用于知识范围与设问结构校准，题目身份为DSE原创模考题，不冒充历届真题（访问日期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Q11：企业考虑关闭第 2 个亏损分店。以下哪项最能体现对持份者负责任的决策？ 选项为 A.只考虑本季利润；B.隐瞒对员工的已知影响；C.同时评估股东、员工、顾客、供应商及社区的影响和可行缓解措施；D.假定所有持份者目标完全一致。讲解时强调：商业判断要同时确认企业形式、管理目标、持份者和财务约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【预期回答】学生能说出“识别主体—界定目标—比较方案—说明风险”中的起始动作，并避开“把商业常识当成无条件口号”。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1A·商业伦理与持份者；用于知识范围与设问结构校准，题目身份为DSE原创模考题，不冒充历届真题（访问日期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主体—界定目标—比较方案—说明风险”，最后给出正确结论“同时评估股东、员工、顾客、供应商及社区的影响和可行缓解措施”。完整解析：企业决策应识别不同持份者的利益、冲突和长期影响；责任不等于忽略企业持续经营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1A·商业伦理与持份者；用于知识范围与设问结构校准，题目身份为DSE原创模考题，不冒充历届真题（访问日期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1A·商业伦理与持份者。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【预期回答】学生能把失分归入“把商业常识当成无条件口号”或更精确的个人错因，并写出可执行检查动作。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1A·商业伦理与持份者；用于知识范围与设问结构校准，题目身份为DSE原创模考题，不冒充历届真题（访问日期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讲稿】逐项解释“BAFS 必修商业基础”中的专有名词、符号、对象和单位。特别强调：把商业常识当成无条件口号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1A·商业伦理与持份者；用于知识范围与设问结构校准，题目身份为DSE原创模考题，不冒充历届真题（访问日期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讲稿】用“条件—表示—方法—核验”重建本知识点。示范时逐步引用：识别主体—界定目标—比较方案—说明风险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1A·商业伦理与持份者；用于知识范围与设问结构校准，题目身份为DSE原创模考题，不冒充历届真题（访问日期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讲稿】带学生逐句读取任务，不先求答案。要求指出材料中的有效条件，再按“识别主体—界定目标—比较方案—说明风险”作答。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1A·管理控制应用；用于知识范围与设问结构校准，题目身份为DSE原创模考题，不冒充历届真题（访问日期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1A·融资选择与总现金成本；用于知识范围与设问结构校准，题目身份为DSE原创模考题，不冒充历届真题（访问日期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讲稿】先展示错误路径，再用解析链复原第一失分点。禁止只说“粗心”；必须落到“把商业常识当成无条件口号”或更精确的动作。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1A·管理控制应用；用于知识范围与设问结构校准，题目身份为DSE原创模考题，不冒充历届真题（访问日期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1A·融资选择与总现金成本；用于知识范围与设问结构校准，题目身份为DSE原创模考题，不冒充历届真题（访问日期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Q21：把 HK$14,000 以年利率 3% 存款 2 年，每年复利一次且期间不提款。期末本利和是： 选项为 A.HK$14,840；B.HK$14,852.6；C.HK$840；D.HK$14,420。讲解时强调：商业判断要同时确认企业形式、管理目标、持份者和财务约束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【预期回答】学生能说出“识别主体—界定目标—比较方案—说明风险”中的起始动作，并避开“把商业常识当成无条件口号”。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1A·复利与终值；用于知识范围与设问结构校准，题目身份为DSE原创模考题，不冒充历届真题（访问日期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主体—界定目标—比较方案—说明风险”，最后给出正确结论“HK$14,852.6”。完整解析：复利本利和=HK$14,000×(1+3%)^2=HK$14,852.6；第二年利息也按第一年已累积的本利和计算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1A·复利与终值；用于知识范围与设问结构校准，题目身份为DSE原创模考题，不冒充历届真题（访问日期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1A·复利与终值。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【预期回答】学生能把失分归入“把商业常识当成无条件口号”或更精确的个人错因，并写出可执行检查动作。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1A·复利与终值；用于知识范围与设问结构校准，题目身份为DSE原创模考题，不冒充历届真题（访问日期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讲稿】逐项解释“BAFS 必修商业基础”中的专有名词、符号、对象和单位。特别强调：把商业常识当成无条件口号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1A·复利与终值；用于知识范围与设问结构校准，题目身份为DSE原创模考题，不冒充历届真题（访问日期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讲稿】用“条件—表示—方法—核验”重建本知识点。示范时逐步引用：识别主体—界定目标—比较方案—说明风险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1A·复利与终值；用于知识范围与设问结构校准，题目身份为DSE原创模考题，不冒充历届真题（访问日期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讲稿】带学生逐句读取任务，不先求答案。要求指出材料中的有效条件，再按“识别主体—界定目标—比较方案—说明风险”作答。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1A·融资选择与总现金成本；用于知识范围与设问结构校准，题目身份为DSE原创模考题，不冒充历届真题（访问日期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1A·企业所有权；用于知识范围与设问结构校准，题目身份为DSE原创模考题，不冒充历届真题（访问日期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讲稿】先展示错误路径，再用解析链复原第一失分点。禁止只说“粗心”；必须落到“把商业常识当成无条件口号”或更精确的动作。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1A·融资选择与总现金成本；用于知识范围与设问结构校准，题目身份为DSE原创模考题，不冒充历届真题（访问日期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1A·企业所有权；用于知识范围与设问结构校准，题目身份为DSE原创模考题，不冒充历届真题（访问日期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f5459cb07b47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168ce7fe1a4ff7" /><Relationship Type="http://schemas.openxmlformats.org/officeDocument/2006/relationships/slideLayout" Target="/ppt/slideLayouts/slideLayout1.xml" Id="R3996c54de22f477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996c54de22f477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069c61453c4202" /><Relationship Type="http://schemas.openxmlformats.org/officeDocument/2006/relationships/image" Target="/ppt/media/image.png" Id="Rc01b67fe6cda41ef" /><Relationship Type="http://schemas.openxmlformats.org/officeDocument/2006/relationships/notesSlide" Target="/ppt/notesSlides/notesSlide1.xml" Id="R1d107007cf1c449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cb8327bc254ae4" /><Relationship Type="http://schemas.openxmlformats.org/officeDocument/2006/relationships/image" Target="/ppt/media/image2.png" Id="R0dcce5fe5a944922" /><Relationship Type="http://schemas.openxmlformats.org/officeDocument/2006/relationships/notesSlide" Target="/ppt/notesSlides/notesSlide2.xml" Id="R892aaeb8998f4cf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06396648954212" /><Relationship Type="http://schemas.openxmlformats.org/officeDocument/2006/relationships/image" Target="/ppt/media/image3.png" Id="Re8fc10922b2a441e" /><Relationship Type="http://schemas.openxmlformats.org/officeDocument/2006/relationships/notesSlide" Target="/ppt/notesSlides/notesSlide3.xml" Id="Rf565af9e4a2a41c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fc27f17f2946c7" /><Relationship Type="http://schemas.openxmlformats.org/officeDocument/2006/relationships/image" Target="/ppt/media/image4.png" Id="Rb8695dc7d184454e" /><Relationship Type="http://schemas.openxmlformats.org/officeDocument/2006/relationships/notesSlide" Target="/ppt/notesSlides/notesSlide4.xml" Id="R9177dcffb8d642d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8a8239ffb04a0e" /><Relationship Type="http://schemas.openxmlformats.org/officeDocument/2006/relationships/image" Target="/ppt/media/image5.png" Id="R1587da1316484968" /><Relationship Type="http://schemas.openxmlformats.org/officeDocument/2006/relationships/notesSlide" Target="/ppt/notesSlides/notesSlide5.xml" Id="R14c16d283c8c432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7add7838be4a49" /><Relationship Type="http://schemas.openxmlformats.org/officeDocument/2006/relationships/image" Target="/ppt/media/image6.png" Id="R3e4b5cc933034e14" /><Relationship Type="http://schemas.openxmlformats.org/officeDocument/2006/relationships/notesSlide" Target="/ppt/notesSlides/notesSlide6.xml" Id="Rdf40e38ea7ce4e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09c910cf44def" /><Relationship Type="http://schemas.openxmlformats.org/officeDocument/2006/relationships/image" Target="/ppt/media/image7.png" Id="Re1cbe2d8e3fa4109" /><Relationship Type="http://schemas.openxmlformats.org/officeDocument/2006/relationships/notesSlide" Target="/ppt/notesSlides/notesSlide7.xml" Id="R5a640260acdb471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713eeed8f04cd4" /><Relationship Type="http://schemas.openxmlformats.org/officeDocument/2006/relationships/image" Target="/ppt/media/image8.png" Id="Rc85a749dee2b40b6" /><Relationship Type="http://schemas.openxmlformats.org/officeDocument/2006/relationships/notesSlide" Target="/ppt/notesSlides/notesSlide8.xml" Id="Rf09288ef727d49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daa87626ca4389" /><Relationship Type="http://schemas.openxmlformats.org/officeDocument/2006/relationships/image" Target="/ppt/media/image9.png" Id="Rb240ba96e3de42d1" /><Relationship Type="http://schemas.openxmlformats.org/officeDocument/2006/relationships/notesSlide" Target="/ppt/notesSlides/notesSlide9.xml" Id="Rc5a7d9018a3446d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64d35df79f490d" /><Relationship Type="http://schemas.openxmlformats.org/officeDocument/2006/relationships/image" Target="/ppt/media/image10.png" Id="Rc82279cb6fa743e7" /><Relationship Type="http://schemas.openxmlformats.org/officeDocument/2006/relationships/notesSlide" Target="/ppt/notesSlides/notesSlide10.xml" Id="R0307690e8b0f4a1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9d9092a4944d3a" /><Relationship Type="http://schemas.openxmlformats.org/officeDocument/2006/relationships/image" Target="/ppt/media/image11.png" Id="Rc8cfc8ba1519492b" /><Relationship Type="http://schemas.openxmlformats.org/officeDocument/2006/relationships/notesSlide" Target="/ppt/notesSlides/notesSlide11.xml" Id="Ra2914216e424468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98e0b5495f42d0" /><Relationship Type="http://schemas.openxmlformats.org/officeDocument/2006/relationships/image" Target="/ppt/media/image12.png" Id="R4d1d5322b20f475e" /><Relationship Type="http://schemas.openxmlformats.org/officeDocument/2006/relationships/notesSlide" Target="/ppt/notesSlides/notesSlide12.xml" Id="R827aba2a83ae4d9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76a97262e546e8" /><Relationship Type="http://schemas.openxmlformats.org/officeDocument/2006/relationships/image" Target="/ppt/media/image13.png" Id="Rebcff481fb3e4a4a" /><Relationship Type="http://schemas.openxmlformats.org/officeDocument/2006/relationships/notesSlide" Target="/ppt/notesSlides/notesSlide13.xml" Id="R7535e77b7ad245b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928c813f5c436a" /><Relationship Type="http://schemas.openxmlformats.org/officeDocument/2006/relationships/image" Target="/ppt/media/image14.png" Id="R378cb1f3cfc44e4a" /><Relationship Type="http://schemas.openxmlformats.org/officeDocument/2006/relationships/notesSlide" Target="/ppt/notesSlides/notesSlide14.xml" Id="Rda644b3e62c44dc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04efe79df74260" /><Relationship Type="http://schemas.openxmlformats.org/officeDocument/2006/relationships/image" Target="/ppt/media/image15.png" Id="Rda2e67742cab43f6" /><Relationship Type="http://schemas.openxmlformats.org/officeDocument/2006/relationships/notesSlide" Target="/ppt/notesSlides/notesSlide15.xml" Id="R9736b7be86304b2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3d48b6911b400f" /><Relationship Type="http://schemas.openxmlformats.org/officeDocument/2006/relationships/image" Target="/ppt/media/image16.png" Id="R78ece7425b274cd6" /><Relationship Type="http://schemas.openxmlformats.org/officeDocument/2006/relationships/notesSlide" Target="/ppt/notesSlides/notesSlide16.xml" Id="R87721621c6754de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7fe55026f24b6c" /><Relationship Type="http://schemas.openxmlformats.org/officeDocument/2006/relationships/image" Target="/ppt/media/image17.png" Id="R7e3a168f8b834cde" /><Relationship Type="http://schemas.openxmlformats.org/officeDocument/2006/relationships/notesSlide" Target="/ppt/notesSlides/notesSlide17.xml" Id="R31ddd522d8fe41f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f641348a8748d5" /><Relationship Type="http://schemas.openxmlformats.org/officeDocument/2006/relationships/image" Target="/ppt/media/image18.png" Id="R8c7a83290a094abf" /><Relationship Type="http://schemas.openxmlformats.org/officeDocument/2006/relationships/notesSlide" Target="/ppt/notesSlides/notesSlide18.xml" Id="R75a976c87ead478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1fa9714abf4db6" /><Relationship Type="http://schemas.openxmlformats.org/officeDocument/2006/relationships/image" Target="/ppt/media/image19.png" Id="R7f205de70bed4ed2" /><Relationship Type="http://schemas.openxmlformats.org/officeDocument/2006/relationships/notesSlide" Target="/ppt/notesSlides/notesSlide19.xml" Id="R7b8d7a28eaa24a3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6c7a9429ce416d" /><Relationship Type="http://schemas.openxmlformats.org/officeDocument/2006/relationships/image" Target="/ppt/media/image20.png" Id="R5e4c491b7a094b88" /><Relationship Type="http://schemas.openxmlformats.org/officeDocument/2006/relationships/notesSlide" Target="/ppt/notesSlides/notesSlide20.xml" Id="R33d6361c5082478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fe304017364c85" /><Relationship Type="http://schemas.openxmlformats.org/officeDocument/2006/relationships/image" Target="/ppt/media/image21.png" Id="Ra3c576e432b94f7f" /><Relationship Type="http://schemas.openxmlformats.org/officeDocument/2006/relationships/notesSlide" Target="/ppt/notesSlides/notesSlide21.xml" Id="R04cdfd6d1f9a44a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35cfd89e4149a4" /><Relationship Type="http://schemas.openxmlformats.org/officeDocument/2006/relationships/image" Target="/ppt/media/image22.png" Id="R70a896a2fafd4a08" /><Relationship Type="http://schemas.openxmlformats.org/officeDocument/2006/relationships/notesSlide" Target="/ppt/notesSlides/notesSlide22.xml" Id="R5cb2fa0628c24f1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9b09ce9eb1444b" /><Relationship Type="http://schemas.openxmlformats.org/officeDocument/2006/relationships/image" Target="/ppt/media/image23.png" Id="Rb2c89053b02841b0" /><Relationship Type="http://schemas.openxmlformats.org/officeDocument/2006/relationships/notesSlide" Target="/ppt/notesSlides/notesSlide23.xml" Id="R1a7b5fdb05f8469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9099f327974760" /><Relationship Type="http://schemas.openxmlformats.org/officeDocument/2006/relationships/image" Target="/ppt/media/image24.png" Id="R737f110dc8d445f8" /><Relationship Type="http://schemas.openxmlformats.org/officeDocument/2006/relationships/notesSlide" Target="/ppt/notesSlides/notesSlide24.xml" Id="R18daccb8ee834aa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fd9c410dea471f" /><Relationship Type="http://schemas.openxmlformats.org/officeDocument/2006/relationships/image" Target="/ppt/media/image25.png" Id="R6ce3fc74c3d54a06" /><Relationship Type="http://schemas.openxmlformats.org/officeDocument/2006/relationships/notesSlide" Target="/ppt/notesSlides/notesSlide25.xml" Id="R74447c1d4b5d4ec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ce17f315ba4c9e" /><Relationship Type="http://schemas.openxmlformats.org/officeDocument/2006/relationships/image" Target="/ppt/media/image26.png" Id="R6e2efeb6935949e1" /><Relationship Type="http://schemas.openxmlformats.org/officeDocument/2006/relationships/notesSlide" Target="/ppt/notesSlides/notesSlide26.xml" Id="Rba29f4e5e5fb4f7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ecf5b752124ba8" /><Relationship Type="http://schemas.openxmlformats.org/officeDocument/2006/relationships/image" Target="/ppt/media/image27.png" Id="R9058d4d60b224b17" /><Relationship Type="http://schemas.openxmlformats.org/officeDocument/2006/relationships/notesSlide" Target="/ppt/notesSlides/notesSlide27.xml" Id="R5d0c49f54133407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4617c97c504076" /><Relationship Type="http://schemas.openxmlformats.org/officeDocument/2006/relationships/image" Target="/ppt/media/image28.png" Id="Rdb02e17a846d4526" /><Relationship Type="http://schemas.openxmlformats.org/officeDocument/2006/relationships/notesSlide" Target="/ppt/notesSlides/notesSlide28.xml" Id="R1d52d68ef10e4c9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0c6d48465f4f68" /><Relationship Type="http://schemas.openxmlformats.org/officeDocument/2006/relationships/image" Target="/ppt/media/image29.png" Id="R79de751d1ca84727" /><Relationship Type="http://schemas.openxmlformats.org/officeDocument/2006/relationships/notesSlide" Target="/ppt/notesSlides/notesSlide29.xml" Id="R83d6ef708ec1488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95f010c374647" /><Relationship Type="http://schemas.openxmlformats.org/officeDocument/2006/relationships/image" Target="/ppt/media/image30.png" Id="R098269f3d17d4dab" /><Relationship Type="http://schemas.openxmlformats.org/officeDocument/2006/relationships/notesSlide" Target="/ppt/notesSlides/notesSlide30.xml" Id="R0f4271324e3045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806E86-E9A5-4EDB-999C-2562C50E6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7620F1-DA8B-4283-A398-C6C2EDA9E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DD7C36-FE66-4B02-A855-A8A84E528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4ABA09-98A5-4F79-AA72-DD00459BC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BAFS 必修商业基础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6F44C8-909F-4E74-994E-FE921A2F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香港营商环境、管理基础与个人财务基础。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D7C201-803B-4140-83B3-3060EE80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648405-A82C-42F3-A894-3B90A682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944FC5-D435-49AA-94E9-6B3311629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AA118D-A6C3-404C-B38C-3ACCFB681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1b67fe6cda41e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C25103-A216-4309-935A-992D72FB6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0F8563-127D-4A16-B7BD-7C12CD265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A029BE-BA3C-4DB2-9A5D-01953868C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286D9C-A805-44C1-A020-8E86ED610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335031-9F6F-4376-80EA-26DFD6E31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E97959-2B07-4F3D-8E4C-94D448D75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B94D62-B08D-49B5-B184-A612D57C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D6663F-2FE4-4328-A721-D563E386F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07CA3C-AC53-4518-B5F8-89F13B41E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636236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49B62D-9CD6-4A56-B17D-F2812A753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BA6EA3-FE01-4CE7-9D34-5E02E3FC0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cce5fe5a9449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983A4D-91A2-476E-8EA5-F6D4096B6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9963D3-A7B2-4120-8631-255C4226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B15ACF-0869-4C74-B160-26BEEB43C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B16B01-E6E8-42E0-8036-4616083C5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1128B6-D8E4-4692-8AF9-5D770C3D9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188106-9B68-4633-8D4F-DB159D5EA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F8B066-06EC-4235-81A6-251CD613A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8533C9-DBD4-4E60-96E8-570C32915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1CE0C8-5683-453A-8948-89AFA5794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168113-39BD-410D-9732-895081B51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3DA74D-CF13-45E0-9A0E-E639ADBE7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1D6411-7DC0-4EA6-A8EE-C6F01EA51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DF64DB-6E1B-4D86-9AA5-251C210A5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43E88B-F82D-4100-83DA-800E9F96B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E1FD9E-FCC8-4034-86C7-39102A126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F6E022-829C-4CBA-AEE1-4E4F3D2B6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A12A06-BD2A-4D96-9DE2-2BFDA7B0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成功标准｜商业判断要同时确认企业形式、管理目标、持份者和财务约束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B11C99-49C2-42B1-965A-5853DDAF3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EB8D9C-18B2-4FFF-B8AE-DAEA881B2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6E5830-66D0-4C83-A132-A4B08B2B2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4108016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366DDA-342E-4771-932B-6F72948AE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E15F86-B58E-4C16-B1C3-A94051D76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fc10922b2a441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9EBE6F-3711-4722-A39E-3A5BCFC48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BAFS 必修商业基础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229B35-1AEE-45C0-AF0D-52AE9C4C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3E0BEB-02D4-47AF-B9A0-66EF5D58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39B06E-8B3C-42AA-8E57-1E82B2920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1B5895-9E16-44A4-845E-81229997C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14408C-F75F-4B2D-9673-D29C3C490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边界提醒｜把商业常识当成无条件口号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C05D6E-9FD9-4F27-96C6-FC481DBE8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F04A65-368E-4EE3-A615-0E4E5859C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0D1C6F-7D9D-4AEA-AEA5-A0F82EF13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香港营商环境、管理基础与个人财务基础。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989D5C-1EE6-47E8-8B7C-152764066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B3EF39-146E-4EA0-B92A-BE0302EF0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FC5550-C111-44F0-A0B8-811265242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识别主体—界定目标—比较方案—说明风险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DD6A65-5AE1-40F1-A551-3E6D559F6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1A·香港营商环境与公司责任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80D056-C60E-4CEC-9924-B335B4FCD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EC0BBD-EF51-44A7-AB9E-B27832224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607B7D-EAAA-438E-A0FB-856E357CD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FCA933-01A1-46ED-AF83-25257E97D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2662434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A51581-337B-43D6-8300-FBAAADD40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5865EC-1FAB-44DF-8B56-0F7A3D6F0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695dc7d184454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B91720-454F-4F4A-ADD9-1AC2753C0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8DFD1A-9461-4C38-A9A2-A545F92E3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9F1D6-CC9F-44F5-9C4A-BBAB25C53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能解释“商业判断要同时确认企业形式、管理目标、持份者和财务约束”，并识别一个反例或边界。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AB0E6C-6407-4B0B-87C9-6B44BF32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4DEBC0-88DD-4076-9AB3-EE06F473E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F03196-6E1B-4B1E-B9B8-40F5BCE59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1 位股东认购有限公司股份。公司其后无力偿债；未涉及个人担保或欺诈。该股东通常承担：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289851-6571-4E1B-B261-B6D75BAC5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高频错因：把商业常识当成无条件口号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FE81BA-699F-45C2-9F3C-8DE6D698C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906898-E291-4730-AE6C-8D7CA065F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B594EE-884B-439D-AFB4-3DD9F9F7F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B95384-0F85-437F-8675-5C1DD8391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680B56-E0CA-4970-8E19-6D756317E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D76D92-9F03-4C04-A44B-E25127A1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6D12A0-223D-44C6-8668-159383639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6420327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BFC7F5-09C3-4FC3-9284-B8B493A72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18977B-0EB2-487E-A252-52E6E69BD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87da131648496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3E6DCA-DB13-4CA6-8EDE-B0A56A2F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F7DFC2-0F90-45F6-92B1-CC6B1A2E2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0D2A6F-86DC-4B90-A80C-1B612037F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51C9D4-EF31-4784-B330-23E1962DD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3BBE4A-6F02-47C5-BD84-86EA0673C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识别主体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657882-629F-4967-9ECE-FA64B98E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D73509-FA4D-4523-9BC8-E44E04A88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4B1F30-CD44-4E52-88E7-AAE14A5EC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4C22A0-E683-4CA7-888C-6FE22F0EA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比较方案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69011E-0144-4A0A-9FC4-51F16D824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A66601-9AAD-4772-9A1A-5BC255D5B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说明风险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E40DB5-E785-4C47-ABFF-B0F929F59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DB0876-95F0-4E80-8418-BD667ADFB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64DCE0-300E-46B6-9DC5-8C781319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1 位股东认购有限公司股份。公司其后无力偿债；未涉及个人担保或欺诈。该股东通常承担：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94E01E-22E4-482C-993C-53076DEF4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32038A-D680-4262-B4D3-CEF347D46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6F7BF5-515B-4621-AA00-F9798C9DF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正确结论：以其尚未缴付的股份金额为限的责任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解析：有限公司具独立法人身份，股东责任通常限于股份未缴款；已投入资本仍可能损失。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32FF58-3B0A-46DC-B9D9-B05FF00EE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C90688-5711-4403-80D4-08022862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E9BEB9-4F00-4F57-8AFD-D001FEC8C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081BCC-7D28-4BFA-B497-663796240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733518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6921B9-433F-4167-9407-141921013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E75228-42B3-4AC8-B9B5-FE4171934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4b5cc933034e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6FCAC5-EABB-49C0-90A2-86F4A6269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C7C8B6-597E-4B16-B727-A9930F125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BC6C26-57E5-4C12-A5FD-D4C4A2608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642D43-6AFF-4CEA-A347-4E3E8EA0C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372C14-3A3D-4844-912B-CCC1DC295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7D30FB-71E8-4678-838C-4B7ECD2F9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5E2483-8AD4-4647-A523-83FC8CAA2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7484CD-46F0-44A2-B954-9193C1501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371900-5ABA-49E2-8975-1D17C820F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A86202-6447-40A5-99F7-4C69EB5A6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8BC83F-2078-4596-9000-0DF490DEB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EBE07E-28E7-4658-9826-03C7D8584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887C3B-E1FE-472D-8DAB-78AC9A46E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1DDFEF-833C-4792-9D40-F3C1A4AE1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429456-FD8B-4144-BDF6-8B0C2550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0569BB-3935-43CA-9B5A-83133B84F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54F2D1-8FE3-4010-A4B0-5AA50D400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711924-49B3-44A3-BF77-17480EB4C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3C891F-D7DD-4569-8D3B-88FC8C8DD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560943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68ABC2-9087-4C43-9D5B-A0C4C3D64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EB09BA-1FE8-47D8-B142-C5FD0DC33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cbe2d8e3fa410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54E990-6FFA-4455-8BF5-4A695D03F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1C6425-DCDC-46CC-8D2C-8CEA2984B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D7A2BE-8C80-4080-B2E8-219102FB8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38872C-4B3B-4B28-8C64-B927CE80C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BAFS 必修商业基础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ADB16B-0739-4ACA-8A89-BB27361E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EF2EA9-C017-4570-BC3A-993B5CBD1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1CEEDA-4219-45B1-81B8-084A3B3C1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02FBBD-1E2E-4F77-B408-02F99911B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C54BCC-8F3F-4CFD-8123-7B64CCFE5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6792C0-96EA-4D84-A63E-633D2EA1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识别主体—界定目标—比较方案—说明风险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AD8FE7-8CF1-453F-8540-2362090AA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4E3037-3473-42CB-867B-F326B0192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C962A2-AA09-4727-96DF-90B1230E7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EF8A24-9E37-4675-8C33-716195229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414EDD-A4AC-450B-B186-63C95398B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7DC0BD-56D6-4C74-AB86-232D6A2A7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BE3381-16D8-4C18-9DC7-0949293B2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715316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A2C815-AE11-44B6-BD8D-61D49BF64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B1F982-61E2-4E9C-8C05-EC4B24D2A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5a749dee2b40b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800DA7-3ADC-4C11-A19A-88F75C11D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A8A6B4-6B57-4A0A-A123-46481201C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CDC6F9-4B6A-4308-A5A1-BEEEC778B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871988-F8C4-4902-9418-4938F157B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1 位股东认购有限公司股份。公司其后无力偿债；未涉及个人担保或欺诈。该股东通常承担：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92585C-BE8E-4CD2-ADB8-6A9BA5701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8BA8C3-29E2-4424-923E-471BFD0AC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BE3642-0CFD-4134-B9F9-4956A2D6C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E85CE4-C0BE-45DA-9319-933483D34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EAE971-AB0C-465F-879D-199D37123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E8914D-E53E-41C1-9D13-CF48CB3CE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识别主体—界定目标—比较方案—说明风险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484E3B-6AE8-4BB3-B878-B9A728C62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F5B234-095D-4B01-91D5-CCD3F82E6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10B380-30F2-4B0D-8E7D-E170B60A1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F4373B-7E75-4096-89DC-98F99D939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7DE116-291A-46C7-92B5-159122B6B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D0F3FA-A76E-4BC6-A8E9-35D090751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378080-9D8D-42B2-8343-9B7E39F05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1031765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F1B7FC-B152-4F90-AB10-C334895DC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C1004C-0C5D-4859-9CCB-43097D01E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40ba96e3de42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398E54-085C-4266-ACC4-F8E133ACD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6DA61A-E4C0-4C8D-AE93-C09F25C6D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EEB4CE-0544-4C8C-8C90-145ACD7FE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CF2C6-569F-462B-84CD-0466F8DD3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两名创业者拟经营第 1 间小店，希望共同管理、设立简单，但愿意承担无限责任。较匹配的所有权形式是：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F7D7CD-2DAE-4B3A-95EE-BF09DCEC6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81C827-3B64-4987-8A9A-005C698EB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CB46DF-5AC3-4D5D-856D-0A67654C5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971968-FA3D-46F5-80A6-35332E1FF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C79278-9355-4ECD-8B21-06A9156F9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68CC46-8BC5-4F94-8D53-E207D0801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D40CB7-5F27-45A5-9CA8-244A030BB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5EC5D0-915D-4571-856A-5A493FA0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18D82F-C0E1-437D-8487-4FF69D26A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38FD0E-AC0B-414B-B101-A3B69DF6F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A43C25-F2C8-459E-840B-55FD46A27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5CF9CE-4832-4773-94D0-425A4730D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A06D96-A632-47B4-A304-A8DB88199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A07A8A-AE40-4800-BDD3-251E57025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C2A5DF-EEF8-4A59-BF05-EE4C4E06B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891895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AF6FEA-A27A-4C74-9BCA-88E8CB0D4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079F68-0765-4D48-B21A-E72CD35DA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2279cb6fa743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20A7F0-4BA2-4890-B173-5DC778CBE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7BA972-190A-4CBD-BA4F-BD97E8C9E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1E8BC3-4547-4F4D-8F1F-E3C68132F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E52235-F790-4F23-8843-5693D046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BE2529-FE5E-4A57-8FF7-D29418E0A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第 1 位股东认购有限公司股份。公司其后无力偿债；未涉及个人担保或欺诈。该股东通常承担：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040F55-6C52-4358-AD6F-D787CEC0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E8C080-C103-4733-A6CF-56913DB34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7BB82B-846B-44F5-8484-D84561919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FF1A4A-8C8E-4DB2-BDC0-D5C1D85B1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两名创业者拟经营第 1 间小店，希望共同管理、设立简单，但愿意承担无限责任。较匹配的所有权形式是：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18A199-BCE0-4F6F-8493-77587690D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29C200-E8D4-4D0E-856C-4A50E2B0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A75939-906E-4688-A9E6-80C07B3F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BDD1AB-20D9-4566-ADCC-A14CE16B0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经理在第 2 季把实际销售与目标比较，发现少达10%，并按成因调整排班及推广预算。该组行动最能体现：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868E76-9D3A-49A8-9331-81E3C9CD0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5E01E0-22C3-4654-9551-2B148AF1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E0FE24-70E7-4842-BA18-E939CE648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F4C711-D6AB-4135-B57F-5022B201C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0287539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50F00F-E584-4776-BB9A-9FD9C45D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16F28D-635D-408C-AB81-FF783C79E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cfc8ba151949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A94737-1C6E-4380-BB11-44214D014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BB3CA9-DFBF-4455-AB1A-1CEB70C5B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86D79A-2A00-44E1-81C6-1CE89DD9D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3CE1C4-4181-405F-AC42-315DB16F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9B5047-0AEA-4A98-AABD-BEB91A98A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DA8815-0D15-41D0-A3D7-F772423EA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23C959-F5EC-4D7E-9FD1-97C99A3EF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89AACD-EEC6-47B8-8429-FB271B8AE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正确结论：合伙（partnership）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解析链：合伙由两人或以上共同经营，设立相对简单；一般合伙人通常承担无限责任。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63193B-C027-41F2-BCA6-7372611C0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F822ED-2139-4F03-9DE4-C03861B87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54DFCA-D28A-49F2-A58E-2CF67CD39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759A23-5DF4-44B1-B488-C24196C43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652329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60B159-152C-4B2C-B3F4-7C8A57B9C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1FE761-CDAF-418A-A8A4-3DBA3668D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1d5322b20f475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B276E6-1134-4E4F-A70D-93A1274C9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2AF6BE-0C49-4E01-BC74-F2040F754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3B9B06-BD50-49E7-8676-4CDF62316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7A6AF3-9688-4D79-A7E1-B15943260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经理在第 2 季把实际销售与目标比较，发现少达10%，并按成因调整排班及推广预算。该组行动最能体现：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A95505-B1ED-4AA3-BC9D-4F60A326E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EF1D2F-9FDF-4A6A-B637-F67FB6648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B59323-4770-41F9-A564-BA34D42FA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F95728-F6FA-4A59-9B21-D6A6D8548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2B34E2-E316-4847-B6A2-B4C64F998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0131E2-894E-4650-9D23-DC505991E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61A113-B3EE-402E-9847-131BD1482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F24303-C3DC-49FD-B98D-88643F9C6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290D1B-F345-4596-9F43-D80DC8227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00306791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9CD984-D032-45B9-8D68-1E1987546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A7C0EF-ECB8-45FF-B2BF-70263C1F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cff481fb3e4a4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357A97-0608-4DF3-A401-0745033A4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E92657-1272-4F6E-97A4-BDEA89CC0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4967BC-B953-4036-9F2F-F41F4AE48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能独立执行“识别主体—界定目标—比较方案—说明风险”，并说明每一步理由。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E5BD40-1299-470C-8E58-973B0D57B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C2541A-30EA-489D-A7D1-E8E9C78D1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098722-FACD-47C6-9AB1-9FCD6974B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企业考虑关闭第 2 个亏损分店。以下哪项最能体现对持份者负责任的决策？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683B13-7684-4A96-952F-DC000FB4A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高频错因：把商业常识当成无条件口号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28896D-9265-4551-9FD1-40416BE35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3C8404-D0E7-4A7F-B227-4C7BB594E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2094C5-4DBF-4646-A0F7-A54100623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6B31B1-3E9E-4D10-98CB-B5943E657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6B7E3C-F43C-4922-8525-9FD22B72A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2332B7-2EDE-4A3F-83E2-D295FD56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FF93BA-4771-414A-8139-28F832D8A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70390058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57DAB4-4635-4474-9F63-9175DE42C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33FFE-10C9-42C4-9D94-2EB720C6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8cb1f3cfc44e4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B5E326-EF84-4BB4-B734-8260E217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80ADB4-58E9-47A0-8A1F-35A0335F2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DD80A4-04B0-4AA8-B603-C61D3B6CF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64A485-E1BA-4549-B872-E87C5E629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B145A4-C6A5-4EDA-9A80-06FAE8D27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识别主体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82C2D7-080D-4739-89E2-A1D2F5B41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314314-BD5A-4226-84AA-F5DE8753B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977CC7-7E39-49A5-85E4-277CB7A12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A23E1A-AC5F-488A-A27D-8266B15C1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比较方案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4516EB-9529-4E46-84EF-B81CADF26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5832F9-A92E-4585-85A0-32772C658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说明风险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EBC36B-285B-4913-B96D-BA97DFCA9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478F49-9608-4888-B3A4-63DB54770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877DDB-EF8A-4498-9799-C605C7743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企业考虑关闭第 2 个亏损分店。以下哪项最能体现对持份者负责任的决策？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8C9A05-D88F-449D-8CEE-C8BF4C06F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FF3CDF-A51A-4AFD-8ECE-CB345F0B7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9B6C30-8C2F-4794-83EF-5F4658B47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正确结论：同时评估股东、员工、顾客、供应商及社区的影响和可行缓解措施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解析：企业决策应识别不同持份者的利益、冲突和长期影响；责任不等于忽略企业持续经营。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97EAC3-55F1-4F00-90BB-9D92FD197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B6679C-A140-4F6F-9532-13EEC23DA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655D68-83D3-4C80-9F46-2F169B43C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A8A538-3D09-431B-838A-210301F90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1913335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909240-63F2-4FFB-8147-F617582A9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A41F70-2AE2-4939-9972-08C482E39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2e67742cab43f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975BCB-2DC6-4383-9BEC-FA32C7012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9C2662-7F39-4E29-8E26-312E3F0F8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1FB2C6-CDEE-4BF3-84B1-3C295612F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AA8171-8843-47F4-BD93-686CF52A8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FA7DD2-24AB-4D2D-A07D-E70DD787E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C183D6-BCD9-4139-883B-10277AF32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FC8891-D66F-47F2-B41E-7EE47A15D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3A12C8-A373-4EAD-AF62-1ECCD1379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5B69E2-2E9D-4C2B-95F4-3F199C3ED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852EAA-BF87-4D1F-874B-8FA82517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94BE1F-C0F2-4518-ACD6-72F2E153C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34E848-7E1B-4578-A3C7-BD1A79724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2F19F5-A646-495A-A373-617BC9157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9B196E-A242-485E-ADC2-B8F1F92F7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B1CA30-7624-42ED-8DE0-D8D38ABC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09B306-976D-4CEA-BDA0-A7FCEA0B6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3B3BC1-BC0E-44E4-A58D-3B6932EA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84C2D3-501A-4B93-B8DB-C956D26FE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98FB67-70B9-48A7-8468-36D3008D4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9047810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3F8720-2EA0-49C7-B7F8-AD8E18C61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EE3C51-D868-40C1-B980-04AAA427F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ece7425b274cd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D22C04-10A5-4ECD-AB0F-06F40145B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15625B-5046-4C9F-9C0B-BFCB4E878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8EBF27-7D7F-4931-BC70-86C9E1C91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A6D8DC-E11C-4F98-9A81-D96C73960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BAFS 必修商业基础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129A42-1A94-4091-8F59-32445DEFC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6603B4-54C5-4E4A-BA27-F380F2A8A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5C154F-17F3-47FB-998C-C5787C46B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371ED1-BE5E-4A58-9017-583CEB43F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CAB124-D852-4049-AE1E-139525329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309CA0-C364-4ECE-9732-DC4A81DEF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识别主体—界定目标—比较方案—说明风险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759B2D-85D5-4F20-AFB1-C0B377D70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19059A-59E8-43FA-B04E-371110E1B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5FA427-B247-47D5-9827-2E4A8BE5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C12753-90C9-4210-A68A-F2A76282E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6BD537-0096-43DF-B46D-F4F52CB46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6C4615-871F-4FFE-BEA4-530E375E6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55ED3B-FFD2-4F79-9782-4B6CE0FB2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10773137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645920-FE46-4523-9FBE-F6607D840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DE7C19-AA3E-4090-8450-B689FB239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3a168f8b834c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BDC53D-9ECE-4671-875F-CE65F92EA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63C258-3BB5-43BA-9FF9-0C06A962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915C91-07D6-45C8-BA87-C4BB3CF37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14F093-41D1-4111-AD10-6FAA648B7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企业考虑关闭第 2 个亏损分店。以下哪项最能体现对持份者负责任的决策？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D0CD59-99AB-4E92-B1A0-8A52058E7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B32ACC-E2D2-4CE9-97C6-08147A6D8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3FA0A0-D917-4125-9DF7-CD9B815E9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35A79A-6712-4969-8FF4-18BBBA6B4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F21E1C-C122-4A34-B345-8CE8B473D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B558A9-B63C-40F3-89BB-6B2691DA5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识别主体—界定目标—比较方案—说明风险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FE2EC9-F28F-4722-9540-83C398CFA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99C8B8-7184-472F-8560-5A045BABB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10F1F7-F444-4984-9261-7C90C9C89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0D332B-8903-4AAF-913B-EA3F3F7FA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10C1C8-6ADE-46CA-91CB-AD5B5C2A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A69B6A-6A4B-4B67-969C-5A1D3B853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4557F8-53A3-4DD4-8956-22C12AEE2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48334517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862F51-B922-42F9-B9D0-EE3921C70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23477F-90FB-4FC2-A84B-7D8B78FE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7a83290a094a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88DD7C-01F7-47C8-8AF7-06C4F6AC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FF571E-2C1F-4E6D-8C1E-E8AAFBEA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7ADB8C-81F1-4CE3-B48E-0EDCDAE54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FD3FC2-4BD7-4233-905B-944313D8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经理在第 3 季把实际销售与目标比较，发现少达10%，并按成因调整排班及推广预算。该组行动最能体现：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B9EA2E-6CDA-4AC7-8833-5D90A4767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EACFB0-BBA9-4F71-BDAA-BDC4295E6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D92193-8520-4102-9EE0-F3CD93CAD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66698B-F24D-4AB3-BCF0-8E72DD278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1D6583-FA9F-4F3D-8DF3-1954376A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0F1302-002A-4508-AEE2-632E50455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F22D34-67BE-490C-9C12-6E0A0A1CC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177688-9B6C-44A3-8FD5-371C3087E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DEBABC-F8C8-4622-97FB-13B3ACEB2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729E0D-0F98-43EC-B8E9-668D10DC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007F20-9A67-4CD1-B513-4F08AC51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D5A057-79DA-4677-9F3E-890D7C1D3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EEE418-6CE5-4E3C-A855-1034C5A65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34AD10-EF7D-4E77-8DA4-8D8EF9B05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2B68F7-3A60-4EB1-AF8B-F22E35DEB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584751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A68735-EB5A-4FDB-82FA-CBEF8E9A1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6882A6-9127-48B9-84F2-072E54C67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205de70bed4ed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D5819C-20A9-47DC-9FDC-F92E9CC58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1C8E08-8EDC-499B-AC67-2513CC275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7165E6-90B0-4041-8F54-75A0F6DC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12C617-E9B4-463F-A250-E2DF05440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6BC475-0BAD-4D42-8277-F39BE01E5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企业考虑关闭第 2 个亏损分店。以下哪项最能体现对持份者负责任的决策？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D7FC81-F195-432E-840A-F0906DA35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9364F3-96E3-468F-BE6F-4E13EF40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A6CAD0-C1B4-4292-94CB-EF800CE50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23995D-6DB8-4897-9C59-1E059C6C3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经理在第 3 季把实际销售与目标比较，发现少达10%，并按成因调整排班及推广预算。该组行动最能体现：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002267-F8AE-4A4E-B02A-72586D931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DC5AEE-AD81-4448-BE62-3FC4AA7E2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47359E-F615-407D-970B-45F4AD5F5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E24824-98A1-45AE-A6D3-FD4F24E7A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一家初创企业购买智能摄影设备，可即时支付 HK$12,400，或先付 HK$2,000 后分 12 个月每月付 HK$930；两方案包含相同保养，且不计资金时间值。哪项比较正确？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008E76-A3D0-4226-B95D-1512E3D99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164B2F-E24A-4FF5-8E3B-D44169628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503D74-FA0D-4C62-A56A-0B6355E01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8BD34B-64B6-4604-915D-095FC678B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99857352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47DD47-9EAC-4AAF-8C9B-EFD30DE06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D27927-95D8-4D60-A005-F37658A3B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4c491b7a094b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99F2B7-CEF7-4B46-BD31-A14442F8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42B314-C279-4295-8841-55862A980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EA70D0-466B-423D-99C7-4C29138AB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DDFE1D-696E-4C09-8CCE-3920D8B35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69CFFE-F1C4-474C-AD12-FEF21AE34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64976C-7684-44A4-88B8-46B926BC1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7144E4-CC5E-4C53-A32D-54211AB25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070252-B2C9-4292-B1BA-F89E20762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正确结论：控制（controlling）：比较实际与目标并采取纠正行动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解析链：控制包括量度实际表现、与标准比较、分析差异并纠偏；题干已经越过单纯设定目标的计划阶段。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09B3AB-7E70-4973-866F-46D1DC180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6EB5F7-79C7-4AD8-83D5-326B4BD7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FECCC5-8D38-4DB5-96DA-F1B5DAD1E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738904-EF63-47CB-996F-D3682DF4A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54980731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017D5C-D9AD-4D8E-80E4-23321B530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B2F47F-EFF6-468B-B590-E5FF7F03B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c576e432b94f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B9F5FB-3A5B-402E-B448-A6CCACFE1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95937B-9209-4AF7-BBBC-B8CA824AD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5EE421-BF7D-4A67-B23E-3DD2C7F4A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6FFA8D-906B-41CE-8200-FBEFBDB3A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一家初创企业购买智能摄影设备，可即时支付 HK$12,400，或先付 HK$2,000 后分 12 个月每月付 HK$930；两方案包含相同保养，且不计资金时间值。哪项比较正确？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DFB687-A692-40B5-B583-A86947041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BDB8AE-9B17-4838-A549-1729DBC28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BBE295-D9B0-40B1-894D-1391BE06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9F8E13-FC90-4D7D-B7F8-95CE916B1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2A4957-9007-4921-843A-907C57E47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90C8ED-9F04-433B-A630-2F9687B3E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EB25F5-C466-4688-8F10-8ACB1CDE8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71D6ED-5AF1-44F8-8F11-386414149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E7D7C4-0740-4413-9761-F55E84CA6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37216522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BF3E77-277B-4D1D-99BE-4782C427B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10360D-A729-4F4D-B6DA-1DF790AA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a896a2fafd4a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B00E46-F68C-47FE-B97D-A5C06605A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D7B86C-B255-4FBD-8F06-E645C2EE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3862FF-40C7-41D0-A095-1D8976E79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60C3D3-36F0-437A-8154-B191E2D6D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F2AA00-0AA5-4D0F-9067-DE794FE06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72AE22-D927-4753-A2FB-8BE18793E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HK$14,000 以年利率 3% 存款 2 年，每年复利一次且期间不提款。期末本利和是：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07FBDA-3858-422D-9734-A62AC95F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高频错因：把商业常识当成无条件口号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278C59-AD70-43A7-ABD8-5AB39F96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72F54C-5795-40F3-8B08-A720544F9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D386B4-240C-4DC7-B645-BB40A27A3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0E9E49-E7BA-4467-AA06-8A6B9A405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7764C6-A9B7-4B4E-B159-FF162EA6E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DE8E9D-2136-4F96-8D51-F9AFE1571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1A5E95-B2B7-4608-9173-2ED33767D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43710289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B6FB52-7CC2-4980-B796-F4681D27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7F2434-2887-4771-B679-9386A70E0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c89053b02841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EE7E2B-580C-4657-94EF-9535F4827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D72FBA-7B91-4E54-A127-2F75E63BB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3E1941-5CD3-4F85-8688-9BD30DF12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F4C61F-B4E1-49A0-9428-A520DCE07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F7B337-4768-40B1-9725-644E8BE2A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识别主体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EE1A0D-E957-41E8-AA70-1C65AFF73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A92199-CC0D-4D44-89EB-8139373C8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D1127E-4DA4-40C9-9706-D4BC0DFBE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ABBA0D-B978-429A-AF70-590AE6923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比较方案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02E6F2-76E2-48BE-A64E-CCCAE7DE9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347136-17BE-482B-909A-8F39567F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说明风险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FE4C56-E957-45A7-9E60-6909E65EE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364DC9-8B02-4721-9193-4484AF1F7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064C9A-77A4-426C-908D-5509E9FB6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HK$14,000 以年利率 3% 存款 2 年，每年复利一次且期间不提款。期末本利和是：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7F408C-0AD7-42F1-B41A-2F5679195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E3EF0C-073B-4C94-8FC5-5BC6CFE75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57103C-DFD0-4B2A-9592-6A1D3FFCB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正确结论：HK$14,852.6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解析：复利本利和=HK$14,000×(1+3%)^2=HK$14,852.6；第二年利息也按第一年已累积的本利和计算。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0137AA-63C0-45F0-965A-010B266B9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867CDC-762B-4D19-A55D-4D6C499E5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3C6B0A-6701-47D7-8E3D-EDF59FDF2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E127FA-1642-4B21-8800-D4B44742E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34010668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39D0F5-C80C-411A-B53A-32014AF99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39DC76-2371-4AEF-829F-4B83F1A65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7f110dc8d445f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8F043F-D704-4577-897C-2F38E6BCF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184C72-1DFD-476C-BF7A-80B18931D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E070BE-D660-4C4C-A7F2-3516F9C70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D4D9E6-E5C2-4204-9A81-6B0D5B0D8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4C899B-7EF6-4D47-AC09-C14E8221C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2F407C-AC38-469D-B2F0-7A256A345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AE8BA6-52FA-4C0E-96D0-1F7BCC4A8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AEAA62-4D42-450E-9E6C-9EDC5EDC8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D7BFEB-5E1E-46BF-9E13-B9D4C24BE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99EBC0-769B-4085-A7B0-053B19316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C36D3F-810E-4D7F-B2E4-D1247203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6C0267-50D4-4617-929E-D6EA6582E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37674D-6870-4DE4-804B-74446732E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368042-3CB8-4942-924C-CB72C9C80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903876-7843-40E3-A4BF-8627D3652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5FD8C5-380E-4460-9DE0-2FC11EDE2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D14424-C21C-471F-B11F-5CA05DF5E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2B450C-3ED3-4535-8511-63EEA82ED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A82C22-410D-4984-A06E-BCC36204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7886338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605E40-0847-455E-98E7-8116F8612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860A2-A5AA-4048-8383-D6F985C1C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e3fc74c3d54a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89729D-9262-4815-BD10-EE2CFFEE7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BA7A52-6221-4F59-9C40-A9BDC4BB6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62EA78-D25E-4531-A56F-23C286E99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5CDCFF-3F5D-4D22-A960-474547ED2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BAFS 必修商业基础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D65DA0-D038-4FCC-AD77-76D9DEA34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B060B3-EAB1-4C08-9614-122683CE9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F3C0EF-22BB-4AB4-9CB9-76F09BAD0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B69DAB-A388-4F45-983E-06CAF3CA7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8850AE-04C2-4265-B0A1-56256B2D1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43F1A7-0270-4360-BE15-4E27516B8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识别主体—界定目标—比较方案—说明风险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F9996E-A55D-4407-BC7F-CF161CD2C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51563C-7802-444C-B3A9-421C16E1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EC9100-C1AA-4B34-89D6-385DE1B7A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B87122-9A0A-497D-BFD5-D0D2959D6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08F119-E1D5-4040-9201-A52A8F27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0D7570-40A7-4ECB-A5E5-9D731EAC4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A14DF2-091C-4449-BBBD-0FDE344B9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8522412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4DE570-A7B2-489E-B717-9BA0E79FE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052A22-15CA-4FF7-A086-AC72F2CA0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2efeb6935949e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5CAA1D-24D1-4059-A623-058304B35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46049E-AA1B-4F21-9BA7-E46AC6D00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6DFA16-F35F-4A7E-9A50-A751652BA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9BD65E-B534-43A3-86BD-56A41C5F4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HK$14,000 以年利率 3% 存款 2 年，每年复利一次且期间不提款。期末本利和是：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FDC505-4D6E-438B-9E5A-CB919A7C7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9DC088-6435-4C80-AE7F-91C616A6B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FD3E0A-C5C5-4465-88BD-4B7F7D8EF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C5CB3D-2020-481C-80CF-5B692CB3B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6987AE-47C8-4E43-93C8-475DB0AF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350256-1936-4FA8-87D2-CF2192731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识别主体—界定目标—比较方案—说明风险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7266D6-F322-41DB-984D-E8BDA1340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B3A320-530F-4A6C-9C15-6398CA55C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E94484-9374-46C2-A6DE-A1B4295B3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53C849-9571-4431-84DC-0C07171D0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BDB132-8A50-4905-A1D2-DD14B5E5B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0E9949-E435-46E8-BFAA-94DD0377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7B41BF-ADA5-4BC8-8EC8-3C10634C0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12904552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475FB4-4F2C-41BB-B39B-AB628DAA4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7D23B1-2FF3-4080-BF5B-A6D8F4DC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58d4d60b224b1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BECB28-4D1F-4D5F-B0F8-9B2035642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7079C6-0361-40EF-AE3C-BD688B6A3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7341AB-F142-4D1F-8401-749625FC2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6BC548-728D-43C7-AE68-AA15B030F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一家初创企业购买智能摄影设备，可即时支付 HK$12,600，或先付 HK$2,000 后分 12 个月每月付 HK$940；两方案包含相同保养，且不计资金时间值。哪项比较正确？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DFCCCE-F687-4986-A867-BAF2FFAB6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613468-AE05-4CF9-A7EB-80431F6DD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0DCBCB-3927-4E8D-8D3C-ADAC5878A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A06881-F2B7-44BF-8B2F-40D1983E0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66B37E-CE13-4F92-A791-728FC42D4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B72D90-C71F-4174-999B-0276B78A1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394532-DFA3-4962-BCAF-0F383A9B4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FED405-BC03-40CC-9F4D-A6015D55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AEF881-B5FB-4AE1-815B-4C6CBFD7C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5D07CA-CFDB-4C0D-8051-1BB3EE78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84AD6D-F061-4915-BEB3-C12B52876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63F0FC-B519-4C27-929C-BC048B64B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CC184B-F73A-4A9C-81BA-B274E6A06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A4495E-C242-4486-BA4A-3C3002310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B95296-4E34-4600-B940-E6676E8FB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33562483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1FF193-A0CA-45E8-975B-87037F046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2E7181-F731-464A-9962-DE72B08B8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02e17a846d45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31B90C-526B-4914-B4AD-12D74B4F0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72E753-97CF-4FA3-9F21-F0B7D6559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C388E1-2A9F-4AA3-89EB-FB7CE4D9E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52BF4D-38DC-4776-990A-2CB728F20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469AF7-CA88-4CD6-8516-10697B82A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把 HK$14,000 以年利率 3% 存款 2 年，每年复利一次且期间不提款。期末本利和是：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32CF42-F4DA-4894-B517-B1BAE7B19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2D15FB-38B2-4D95-91EC-0FBFF2DD6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4F2B79-FBE1-41B7-A47E-5BE4ADBC7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8A67EE-F5B1-4485-A160-A569EB33F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一家初创企业购买智能摄影设备，可即时支付 HK$12,600，或先付 HK$2,000 后分 12 个月每月付 HK$940；两方案包含相同保养，且不计资金时间值。哪项比较正确？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0EDD42-83E1-491C-872D-8BE29CDD2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AF3CDA-79D6-4926-92F0-F941DFE46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DCE7C3-2C18-48C9-B5EA-DB0868F25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CDD5DF-58F9-470A-9EC0-8BF35C139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两名创业者拟经营第 5 间小店，希望共同管理、设立简单，但愿意承担无限责任。较匹配的所有权形式是：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869F55-38D4-4B3A-B3C8-3FF8DE82A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64008C-6934-49AD-A195-CF783DBC4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6BC39B-6FDF-4560-B36F-1EB8BB30A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F5E62B-CC64-4CF4-9476-4C48E3B10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4066334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BB2747-AFBC-4FD4-ACFE-E9F88C8DA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CB397-FE65-48E8-B7E9-359DF3A04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de751d1ca847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CD9B36-A973-448A-811E-6596DB1FB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2F859B-4B37-4FC2-A231-F328A2FBF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EA4F66-A8A4-4694-B184-6E963E394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53BFE6-497D-4D4B-936D-47B3181E6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1D0FD9-EDA7-42E2-9203-C7A990BFC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718BA3-2CF2-4F0A-892D-1913BEF7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5929B7-C7A3-4E3F-A5CB-1C7AD5F58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8F62AC-EBBA-483D-9757-13BF74A45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正确结论：现金方案总支出较低，差额为 HK$680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解析链：先把同口径现金流汇总：分期总支出=HK$2,000+12×HK$940=HK$13,280，再与现金价 HK$12,600 比较。题目明确不计资金时间值，所以不能只看首期或月供。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30488B-B628-4494-A634-9F071E10B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8423D3-03CC-4854-8B0E-486160BA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F77FF1-A6DA-44F8-8EE6-AEF8BB11D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0E621B-1350-49FA-B93F-540A47542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83420663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81F944-09D5-40B8-81D2-DEEAECE78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746D87-61B1-44E8-81DC-70DF88D7F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8269f3d17d4da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490A2B-CB6C-44DD-A460-A0E451355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828A8A-4452-489C-AB9F-9FCFDE44F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5D8A7F-74FE-4C9E-988C-9336271D2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35E8FE-FAFE-4665-AD68-BEE3C60C5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两名创业者拟经营第 5 间小店，希望共同管理、设立简单，但愿意承担无限责任。较匹配的所有权形式是：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DC6C78-D4EE-4EAF-9783-F17932FC2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D6AFD4-75E9-40A0-96E2-4409D9573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3B5763-309D-4DD5-9C16-1A52E4D15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5F357F-1D22-49C7-836B-D8D53EBEF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4AA1DD-2FDD-470E-A534-C890D4E81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A5F4E0-9740-454F-96D3-FA4632F4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5240DF-A9D8-438F-B98A-309F73856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B58C94-5E15-4734-B308-C19585D21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BAFS 必修商业基础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7B73D3-1556-4DAC-A6CC-6A7FF163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1403985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2026-08-19T09:03:59.8600000Z</dcterms:created>
  <dcterms:modified xsi:type="dcterms:W3CDTF">2026-08-19T09:03:59.8600000Z</dcterms:modified>
</coreProperties>
</file>