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997fbcddac4f87" /><Relationship Type="http://schemas.openxmlformats.org/officeDocument/2006/relationships/extended-properties" Target="/docProps/app.xml" Id="Re8c8ef712467438a" /><Relationship Type="http://schemas.openxmlformats.org/officeDocument/2006/relationships/officeDocument" Target="/ppt/presentation.xml" Id="Ra3a8c98bf08745b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93d503bbaf488a"/>
  </p:sldMasterIdLst>
  <p:notesMasterIdLst>
    <p:notesMasterId xmlns:r="http://schemas.openxmlformats.org/officeDocument/2006/relationships" r:id="R5cdc09ac8bb0447f"/>
  </p:notesMasterIdLst>
  <p:sldIdLst>
    <p:sldId xmlns:r="http://schemas.openxmlformats.org/officeDocument/2006/relationships" id="256" r:id="Rd6cf545ca0574430"/>
    <p:sldId xmlns:r="http://schemas.openxmlformats.org/officeDocument/2006/relationships" id="257" r:id="R5dbf5022dd34480f"/>
    <p:sldId xmlns:r="http://schemas.openxmlformats.org/officeDocument/2006/relationships" id="258" r:id="R5df1bf19f244425c"/>
    <p:sldId xmlns:r="http://schemas.openxmlformats.org/officeDocument/2006/relationships" id="259" r:id="R8510d65f262c4fd5"/>
    <p:sldId xmlns:r="http://schemas.openxmlformats.org/officeDocument/2006/relationships" id="260" r:id="R2406deb124464496"/>
    <p:sldId xmlns:r="http://schemas.openxmlformats.org/officeDocument/2006/relationships" id="261" r:id="R146601e5c1384e28"/>
    <p:sldId xmlns:r="http://schemas.openxmlformats.org/officeDocument/2006/relationships" id="262" r:id="R25197d7879f64d59"/>
    <p:sldId xmlns:r="http://schemas.openxmlformats.org/officeDocument/2006/relationships" id="263" r:id="R6745630b27b34af4"/>
    <p:sldId xmlns:r="http://schemas.openxmlformats.org/officeDocument/2006/relationships" id="264" r:id="Ra9ada531f39d4c63"/>
    <p:sldId xmlns:r="http://schemas.openxmlformats.org/officeDocument/2006/relationships" id="265" r:id="R1379ab7f3a30485f"/>
    <p:sldId xmlns:r="http://schemas.openxmlformats.org/officeDocument/2006/relationships" id="266" r:id="Rf4ea908c798444e9"/>
    <p:sldId xmlns:r="http://schemas.openxmlformats.org/officeDocument/2006/relationships" id="267" r:id="R7086b14198054234"/>
    <p:sldId xmlns:r="http://schemas.openxmlformats.org/officeDocument/2006/relationships" id="268" r:id="R14a58d1d3dd64420"/>
    <p:sldId xmlns:r="http://schemas.openxmlformats.org/officeDocument/2006/relationships" id="269" r:id="Rd064927b74394433"/>
    <p:sldId xmlns:r="http://schemas.openxmlformats.org/officeDocument/2006/relationships" id="270" r:id="Rd2d76c55bec5481a"/>
    <p:sldId xmlns:r="http://schemas.openxmlformats.org/officeDocument/2006/relationships" id="271" r:id="R1f40544ce1624675"/>
    <p:sldId xmlns:r="http://schemas.openxmlformats.org/officeDocument/2006/relationships" id="272" r:id="R098724163f744ba8"/>
    <p:sldId xmlns:r="http://schemas.openxmlformats.org/officeDocument/2006/relationships" id="273" r:id="R481a28d1d39441f1"/>
    <p:sldId xmlns:r="http://schemas.openxmlformats.org/officeDocument/2006/relationships" id="274" r:id="Ra5e70a42cf304287"/>
    <p:sldId xmlns:r="http://schemas.openxmlformats.org/officeDocument/2006/relationships" id="275" r:id="R319f9fb2aee848ef"/>
    <p:sldId xmlns:r="http://schemas.openxmlformats.org/officeDocument/2006/relationships" id="276" r:id="R17bc0ef07f49443f"/>
    <p:sldId xmlns:r="http://schemas.openxmlformats.org/officeDocument/2006/relationships" id="277" r:id="R27a4df4c403e40ab"/>
    <p:sldId xmlns:r="http://schemas.openxmlformats.org/officeDocument/2006/relationships" id="278" r:id="R1463d10466e243b3"/>
    <p:sldId xmlns:r="http://schemas.openxmlformats.org/officeDocument/2006/relationships" id="279" r:id="R10ad1a6ec4c54d21"/>
    <p:sldId xmlns:r="http://schemas.openxmlformats.org/officeDocument/2006/relationships" id="280" r:id="Rc93c36efb9434bdf"/>
    <p:sldId xmlns:r="http://schemas.openxmlformats.org/officeDocument/2006/relationships" id="281" r:id="R57d32f3544a34deb"/>
    <p:sldId xmlns:r="http://schemas.openxmlformats.org/officeDocument/2006/relationships" id="282" r:id="R6ad2b53dbdd84df1"/>
    <p:sldId xmlns:r="http://schemas.openxmlformats.org/officeDocument/2006/relationships" id="283" r:id="Rc71f9d1b16cd4ec9"/>
    <p:sldId xmlns:r="http://schemas.openxmlformats.org/officeDocument/2006/relationships" id="284" r:id="R29166c7f6a924f57"/>
    <p:sldId xmlns:r="http://schemas.openxmlformats.org/officeDocument/2006/relationships" id="285" r:id="R75e41253cd4b41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1e6f496cc84d00" /><Relationship Type="http://schemas.openxmlformats.org/officeDocument/2006/relationships/slideMaster" Target="/ppt/slideMasters/slideMaster1.xml" Id="R6a93d503bbaf488a" /><Relationship Type="http://schemas.openxmlformats.org/officeDocument/2006/relationships/notesMaster" Target="/ppt/notesMasters/notesMaster1.xml" Id="R5cdc09ac8bb0447f" /><Relationship Type="http://schemas.openxmlformats.org/officeDocument/2006/relationships/presProps" Target="/ppt/presProps.xml" Id="R0746336d03b040dc" /><Relationship Type="http://schemas.openxmlformats.org/officeDocument/2006/relationships/tableStyles" Target="/ppt/tableStyles.xml" Id="R353ed41edaac4e1f" /><Relationship Type="http://schemas.openxmlformats.org/officeDocument/2006/relationships/slide" Target="/ppt/slides/slide1.xml" Id="Rd6cf545ca0574430" /><Relationship Type="http://schemas.openxmlformats.org/officeDocument/2006/relationships/slide" Target="/ppt/slides/slide2.xml" Id="R5dbf5022dd34480f" /><Relationship Type="http://schemas.openxmlformats.org/officeDocument/2006/relationships/slide" Target="/ppt/slides/slide3.xml" Id="R5df1bf19f244425c" /><Relationship Type="http://schemas.openxmlformats.org/officeDocument/2006/relationships/slide" Target="/ppt/slides/slide4.xml" Id="R8510d65f262c4fd5" /><Relationship Type="http://schemas.openxmlformats.org/officeDocument/2006/relationships/slide" Target="/ppt/slides/slide5.xml" Id="R2406deb124464496" /><Relationship Type="http://schemas.openxmlformats.org/officeDocument/2006/relationships/slide" Target="/ppt/slides/slide6.xml" Id="R146601e5c1384e28" /><Relationship Type="http://schemas.openxmlformats.org/officeDocument/2006/relationships/slide" Target="/ppt/slides/slide7.xml" Id="R25197d7879f64d59" /><Relationship Type="http://schemas.openxmlformats.org/officeDocument/2006/relationships/slide" Target="/ppt/slides/slide8.xml" Id="R6745630b27b34af4" /><Relationship Type="http://schemas.openxmlformats.org/officeDocument/2006/relationships/slide" Target="/ppt/slides/slide9.xml" Id="Ra9ada531f39d4c63" /><Relationship Type="http://schemas.openxmlformats.org/officeDocument/2006/relationships/slide" Target="/ppt/slides/slide10.xml" Id="R1379ab7f3a30485f" /><Relationship Type="http://schemas.openxmlformats.org/officeDocument/2006/relationships/slide" Target="/ppt/slides/slide11.xml" Id="Rf4ea908c798444e9" /><Relationship Type="http://schemas.openxmlformats.org/officeDocument/2006/relationships/slide" Target="/ppt/slides/slide12.xml" Id="R7086b14198054234" /><Relationship Type="http://schemas.openxmlformats.org/officeDocument/2006/relationships/slide" Target="/ppt/slides/slide13.xml" Id="R14a58d1d3dd64420" /><Relationship Type="http://schemas.openxmlformats.org/officeDocument/2006/relationships/slide" Target="/ppt/slides/slide14.xml" Id="Rd064927b74394433" /><Relationship Type="http://schemas.openxmlformats.org/officeDocument/2006/relationships/slide" Target="/ppt/slides/slide15.xml" Id="Rd2d76c55bec5481a" /><Relationship Type="http://schemas.openxmlformats.org/officeDocument/2006/relationships/slide" Target="/ppt/slides/slide16.xml" Id="R1f40544ce1624675" /><Relationship Type="http://schemas.openxmlformats.org/officeDocument/2006/relationships/slide" Target="/ppt/slides/slide17.xml" Id="R098724163f744ba8" /><Relationship Type="http://schemas.openxmlformats.org/officeDocument/2006/relationships/slide" Target="/ppt/slides/slide18.xml" Id="R481a28d1d39441f1" /><Relationship Type="http://schemas.openxmlformats.org/officeDocument/2006/relationships/slide" Target="/ppt/slides/slide19.xml" Id="Ra5e70a42cf304287" /><Relationship Type="http://schemas.openxmlformats.org/officeDocument/2006/relationships/slide" Target="/ppt/slides/slide20.xml" Id="R319f9fb2aee848ef" /><Relationship Type="http://schemas.openxmlformats.org/officeDocument/2006/relationships/slide" Target="/ppt/slides/slide21.xml" Id="R17bc0ef07f49443f" /><Relationship Type="http://schemas.openxmlformats.org/officeDocument/2006/relationships/slide" Target="/ppt/slides/slide22.xml" Id="R27a4df4c403e40ab" /><Relationship Type="http://schemas.openxmlformats.org/officeDocument/2006/relationships/slide" Target="/ppt/slides/slide23.xml" Id="R1463d10466e243b3" /><Relationship Type="http://schemas.openxmlformats.org/officeDocument/2006/relationships/slide" Target="/ppt/slides/slide24.xml" Id="R10ad1a6ec4c54d21" /><Relationship Type="http://schemas.openxmlformats.org/officeDocument/2006/relationships/slide" Target="/ppt/slides/slide25.xml" Id="Rc93c36efb9434bdf" /><Relationship Type="http://schemas.openxmlformats.org/officeDocument/2006/relationships/slide" Target="/ppt/slides/slide26.xml" Id="R57d32f3544a34deb" /><Relationship Type="http://schemas.openxmlformats.org/officeDocument/2006/relationships/slide" Target="/ppt/slides/slide27.xml" Id="R6ad2b53dbdd84df1" /><Relationship Type="http://schemas.openxmlformats.org/officeDocument/2006/relationships/slide" Target="/ppt/slides/slide28.xml" Id="Rc71f9d1b16cd4ec9" /><Relationship Type="http://schemas.openxmlformats.org/officeDocument/2006/relationships/slide" Target="/ppt/slides/slide29.xml" Id="R29166c7f6a924f57" /><Relationship Type="http://schemas.openxmlformats.org/officeDocument/2006/relationships/slide" Target="/ppt/slides/slide30.xml" Id="R75e41253cd4b41d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9741ad0a4e4bc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861937121f846bf" /><Relationship Type="http://schemas.openxmlformats.org/officeDocument/2006/relationships/notesMaster" Target="/ppt/notesMasters/notesMaster1.xml" Id="R1f39691146fc45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ddf4bcc4a184733" /><Relationship Type="http://schemas.openxmlformats.org/officeDocument/2006/relationships/notesMaster" Target="/ppt/notesMasters/notesMaster1.xml" Id="R6c7203e0ba1749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d4a22701d714117" /><Relationship Type="http://schemas.openxmlformats.org/officeDocument/2006/relationships/notesMaster" Target="/ppt/notesMasters/notesMaster1.xml" Id="Rbba19802365943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d7ecf1d66684956" /><Relationship Type="http://schemas.openxmlformats.org/officeDocument/2006/relationships/notesMaster" Target="/ppt/notesMasters/notesMaster1.xml" Id="Rc42623cc9d3e4c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1ef1af0b554bb3" /><Relationship Type="http://schemas.openxmlformats.org/officeDocument/2006/relationships/notesMaster" Target="/ppt/notesMasters/notesMaster1.xml" Id="Ra26750ed7e6040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836ca3d9a104c73" /><Relationship Type="http://schemas.openxmlformats.org/officeDocument/2006/relationships/notesMaster" Target="/ppt/notesMasters/notesMaster1.xml" Id="R1a8326a7e3364d4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e0755c7846d4771" /><Relationship Type="http://schemas.openxmlformats.org/officeDocument/2006/relationships/notesMaster" Target="/ppt/notesMasters/notesMaster1.xml" Id="Rf56fdc63ff224d1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46f7f9a17c49ec" /><Relationship Type="http://schemas.openxmlformats.org/officeDocument/2006/relationships/notesMaster" Target="/ppt/notesMasters/notesMaster1.xml" Id="R748d8bce51774cc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12f1e111d7d47d0" /><Relationship Type="http://schemas.openxmlformats.org/officeDocument/2006/relationships/notesMaster" Target="/ppt/notesMasters/notesMaster1.xml" Id="R55ac88c07e2d408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4bc6a5461624d99" /><Relationship Type="http://schemas.openxmlformats.org/officeDocument/2006/relationships/notesMaster" Target="/ppt/notesMasters/notesMaster1.xml" Id="Rf5edc5cd19f04ef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da60c6b469456f" /><Relationship Type="http://schemas.openxmlformats.org/officeDocument/2006/relationships/notesMaster" Target="/ppt/notesMasters/notesMaster1.xml" Id="Rc84fdadfbe654eb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3813ba99dda42e6" /><Relationship Type="http://schemas.openxmlformats.org/officeDocument/2006/relationships/notesMaster" Target="/ppt/notesMasters/notesMaster1.xml" Id="R39f62d6505be458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49aaba0d9634f6d" /><Relationship Type="http://schemas.openxmlformats.org/officeDocument/2006/relationships/notesMaster" Target="/ppt/notesMasters/notesMaster1.xml" Id="Re342d9864c8049e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394ea17df8a40b0" /><Relationship Type="http://schemas.openxmlformats.org/officeDocument/2006/relationships/notesMaster" Target="/ppt/notesMasters/notesMaster1.xml" Id="R6913a4a3f84d40c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93acd1d0e7c4a02" /><Relationship Type="http://schemas.openxmlformats.org/officeDocument/2006/relationships/notesMaster" Target="/ppt/notesMasters/notesMaster1.xml" Id="R42aef3256ad24ff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cde1f9255e4401d" /><Relationship Type="http://schemas.openxmlformats.org/officeDocument/2006/relationships/notesMaster" Target="/ppt/notesMasters/notesMaster1.xml" Id="R6ed57ddc96d34da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0ab54cad2ce48ba" /><Relationship Type="http://schemas.openxmlformats.org/officeDocument/2006/relationships/notesMaster" Target="/ppt/notesMasters/notesMaster1.xml" Id="R8c160c6ff0b74a0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12457f096584b03" /><Relationship Type="http://schemas.openxmlformats.org/officeDocument/2006/relationships/notesMaster" Target="/ppt/notesMasters/notesMaster1.xml" Id="Ra1821cc708b448f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6557e705cd04028" /><Relationship Type="http://schemas.openxmlformats.org/officeDocument/2006/relationships/notesMaster" Target="/ppt/notesMasters/notesMaster1.xml" Id="R3e4e324af156477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0df91823db04d23" /><Relationship Type="http://schemas.openxmlformats.org/officeDocument/2006/relationships/notesMaster" Target="/ppt/notesMasters/notesMaster1.xml" Id="R8f5885feaa524b8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3954c8216104f08" /><Relationship Type="http://schemas.openxmlformats.org/officeDocument/2006/relationships/notesMaster" Target="/ppt/notesMasters/notesMaster1.xml" Id="Rcdca83eb720f47b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10e6c1882384bf6" /><Relationship Type="http://schemas.openxmlformats.org/officeDocument/2006/relationships/notesMaster" Target="/ppt/notesMasters/notesMaster1.xml" Id="R543eac3f3cc1469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229f87865bd48cf" /><Relationship Type="http://schemas.openxmlformats.org/officeDocument/2006/relationships/notesMaster" Target="/ppt/notesMasters/notesMaster1.xml" Id="R98e6702d2386471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1b4155ec1a5476b" /><Relationship Type="http://schemas.openxmlformats.org/officeDocument/2006/relationships/notesMaster" Target="/ppt/notesMasters/notesMaster1.xml" Id="R79b9eabf1ee8453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d14ecebbd73479e" /><Relationship Type="http://schemas.openxmlformats.org/officeDocument/2006/relationships/notesMaster" Target="/ppt/notesMasters/notesMaster1.xml" Id="R4d2001ba24e8490e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f0d62e2bc4646d0" /><Relationship Type="http://schemas.openxmlformats.org/officeDocument/2006/relationships/notesMaster" Target="/ppt/notesMasters/notesMaster1.xml" Id="R742b8c01d4904eb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5ac738a584f408e" /><Relationship Type="http://schemas.openxmlformats.org/officeDocument/2006/relationships/notesMaster" Target="/ppt/notesMasters/notesMaster1.xml" Id="R884e53fcee4842d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8ba2dc11b0a4ddf" /><Relationship Type="http://schemas.openxmlformats.org/officeDocument/2006/relationships/notesMaster" Target="/ppt/notesMasters/notesMaster1.xml" Id="R314fa9c391b84cd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f1e8e2f40464179" /><Relationship Type="http://schemas.openxmlformats.org/officeDocument/2006/relationships/notesMaster" Target="/ppt/notesMasters/notesMaster1.xml" Id="R336fea30c036424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a13d667aceb45b4" /><Relationship Type="http://schemas.openxmlformats.org/officeDocument/2006/relationships/notesMaster" Target="/ppt/notesMasters/notesMaster1.xml" Id="R7be49357d0db41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的“成本分类与成本行为”学习单元。本套课件共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讲稿】明确告诉学生：本单元只训练“成本分类与成本行为”。先解释知识范围，再用一句话建立核心判断，最后示范标准方法。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【互动提问】请用自己的话复述“成本分类取决于成本对象、活动范围和决策目的”，并举一个会触发“同一成本在所有题目永久属于同一类”的错误例子。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Q1：家具厂一批桌子的可追踪木材为 HK$4,100、直接生产工资为 HK$2,600，工厂主管薪金为 HK$1,800。直接成本合计是： 选项为 A.HK$8,500；B.HK$6,700；C.HK$5,900；D.HK$4,400。讲解时强调：成本分类取决于成本对象、活动范围和决策目的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【预期回答】学生能说出“定成本对象—看可追踪性—看行为—看决策差异”中的起始动作，并避开“同一成本在所有题目永久属于同一类”。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成本对象—看可追踪性—看行为—看决策差异”，最后给出正确结论“HK$6,700”。完整解析：直接成本=可直接追踪的材料+直接人工=HK$4,100+HK$2,600=HK$6,700；主管薪金属生产间接成本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2A·直接与间接成本计算。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【预期回答】学生能把失分归入“同一成本在所有题目永久属于同一类”或更精确的个人错因，并写出可执行检查动作。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讲稿】逐项解释“成本分类与成本行为”中的专有名词、符号、对象和单位。特别强调：同一成本在所有题目永久属于同一类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讲稿】用“条件—表示—方法—核验”重建本知识点。示范时逐步引用：定成本对象—看可追踪性—看行为—看决策差异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2A·直接与间接成本计算；用于知识范围与设问结构校准，题目身份为DSE原创模考题，不冒充历届真题（访问日期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讲稿】带学生逐句读取任务，不先求答案。要求指出材料中的有效条件，再按“定成本对象—看可追踪性—看行为—看决策差异”作答。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讲稿】先展示错误路径，再用解析链复原第一失分点。禁止只说“粗心”；必须落到“同一成本在所有题目永久属于同一类”或更精确的动作。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Q11：企业使用自有仓库承接第 2 项订单，须付增量加工成本 HK$4,400；若不接订单，仓库可出租赚取 HK$3,200。仓库历史购置成本 HK$10,000 已不可收回。忽略质性因素，订单增量收入至少须达到： 选项为 A.HK$4,400；B.HK$7,600；C.HK$3,200；D.HK$14,400。讲解时强调：成本分类取决于成本对象、活动范围和决策目的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【预期回答】学生能说出“定成本对象—看可追踪性—看行为—看决策差异”中的起始动作，并避开“同一成本在所有题目永久属于同一类”。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成本对象—看可追踪性—看行为—看决策差异”，最后给出正确结论“HK$7,600”。完整解析：相关成本=增量加工成本+放弃租金=HK$4,400+HK$3,200=HK$7,600；不可收回的历史成本不随选择改变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2A·机会成本与最低接单收入。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【预期回答】学生能把失分归入“同一成本在所有题目永久属于同一类”或更精确的个人错因，并写出可执行检查动作。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讲稿】逐项解释“成本分类与成本行为”中的专有名词、符号、对象和单位。特别强调：同一成本在所有题目永久属于同一类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讲稿】用“条件—表示—方法—核验”重建本知识点。示范时逐步引用：定成本对象—看可追踪性—看行为—看决策差异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2A·机会成本与最低接单收入；用于知识范围与设问结构校准，题目身份为DSE原创模考题，不冒充历届真题（访问日期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讲稿】带学生逐句读取任务，不先求答案。要求指出材料中的有效条件，再按“定成本对象—看可追踪性—看行为—看决策差异”作答。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讲稿】先展示错误路径，再用解析链复原第一失分点。禁止只说“粗心”；必须落到“同一成本在所有题目永久属于同一类”或更精确的动作。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2A·固定成本总额与单位成本；用于知识范围与设问结构校准，题目身份为DSE原创模考题，不冒充历届真题（访问日期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Q21：每单位直接材料 HK$3、直接人工 HK$2，每月固定生产间接成本 HK$7,000。生产 1400 单位时，上述生产成本合计为： 选项为 A.HK$7,000；B.HK$9,800,005；C.HK$14,000；D.HK$9,807,000。讲解时强调：成本分类取决于成本对象、活动范围和决策目的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【预期回答】学生能说出“定成本对象—看可追踪性—看行为—看决策差异”中的起始动作，并避开“同一成本在所有题目永久属于同一类”。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成本对象—看可追踪性—看行为—看决策差异”，最后给出正确结论“HK$14,000”。完整解析：总生产成本=单位变动直接成本×产量+固定生产间接成本=(3+2)×1400+7000=HK$14,000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2A·变动与固定生产成本。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【预期回答】学生能把失分归入“同一成本在所有题目永久属于同一类”或更精确的个人错因，并写出可执行检查动作。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讲稿】逐项解释“成本分类与成本行为”中的专有名词、符号、对象和单位。特别强调：同一成本在所有题目永久属于同一类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讲稿】用“条件—表示—方法—核验”重建本知识点。示范时逐步引用：定成本对象—看可追踪性—看行为—看决策差异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2A·变动与固定生产成本；用于知识范围与设问结构校准，题目身份为DSE原创模考题，不冒充历届真题（访问日期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讲稿】带学生逐句读取任务，不先求答案。要求指出材料中的有效条件，再按“定成本对象—看可追踪性—看行为—看决策差异”作答。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讲稿】先展示错误路径，再用解析链复原第一失分点。禁止只说“粗心”；必须落到“同一成本在所有题目永久属于同一类”或更精确的动作。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2A·相关成本与机会成本综合；用于知识范围与设问结构校准，题目身份为DSE原创模考题，不冒充历届真题（访问日期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2A·沉没成本决策；用于知识范围与设问结构校准，题目身份为DSE原创模考题，不冒充历届真题（访问日期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b010f4e2b64a0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8e5c007d814c8c" /><Relationship Type="http://schemas.openxmlformats.org/officeDocument/2006/relationships/slideLayout" Target="/ppt/slideLayouts/slideLayout1.xml" Id="Rd355623c52514b3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355623c52514b3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8781b27c654525" /><Relationship Type="http://schemas.openxmlformats.org/officeDocument/2006/relationships/image" Target="/ppt/media/image.png" Id="Rc16c8f24427b4661" /><Relationship Type="http://schemas.openxmlformats.org/officeDocument/2006/relationships/notesSlide" Target="/ppt/notesSlides/notesSlide1.xml" Id="Raa52ecb828f944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89b7d9f324ff7" /><Relationship Type="http://schemas.openxmlformats.org/officeDocument/2006/relationships/image" Target="/ppt/media/image2.png" Id="Rcfd5bb4bc7cd4fca" /><Relationship Type="http://schemas.openxmlformats.org/officeDocument/2006/relationships/notesSlide" Target="/ppt/notesSlides/notesSlide2.xml" Id="Rf53d694e8bd343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7eb13ab4a14872" /><Relationship Type="http://schemas.openxmlformats.org/officeDocument/2006/relationships/image" Target="/ppt/media/image3.png" Id="R8ee69856fbdc4cd8" /><Relationship Type="http://schemas.openxmlformats.org/officeDocument/2006/relationships/notesSlide" Target="/ppt/notesSlides/notesSlide3.xml" Id="Reae3322f36b94f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a61aa017564dd4" /><Relationship Type="http://schemas.openxmlformats.org/officeDocument/2006/relationships/image" Target="/ppt/media/image4.png" Id="R976d528cf0934792" /><Relationship Type="http://schemas.openxmlformats.org/officeDocument/2006/relationships/notesSlide" Target="/ppt/notesSlides/notesSlide4.xml" Id="R17c388b8201d466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27d842e460419c" /><Relationship Type="http://schemas.openxmlformats.org/officeDocument/2006/relationships/image" Target="/ppt/media/image5.png" Id="R64a3fb1610f844fe" /><Relationship Type="http://schemas.openxmlformats.org/officeDocument/2006/relationships/notesSlide" Target="/ppt/notesSlides/notesSlide5.xml" Id="R114031323ebf4a1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6a0909d7294187" /><Relationship Type="http://schemas.openxmlformats.org/officeDocument/2006/relationships/image" Target="/ppt/media/image6.png" Id="Ref8bf5a47cc04558" /><Relationship Type="http://schemas.openxmlformats.org/officeDocument/2006/relationships/notesSlide" Target="/ppt/notesSlides/notesSlide6.xml" Id="R85b14d0c005340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459b2e7259438e" /><Relationship Type="http://schemas.openxmlformats.org/officeDocument/2006/relationships/image" Target="/ppt/media/image7.png" Id="Rd28beea032274c6b" /><Relationship Type="http://schemas.openxmlformats.org/officeDocument/2006/relationships/notesSlide" Target="/ppt/notesSlides/notesSlide7.xml" Id="Rd0dfb6001dc6459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ed220cc05347f4" /><Relationship Type="http://schemas.openxmlformats.org/officeDocument/2006/relationships/image" Target="/ppt/media/image8.png" Id="R551a86c8755049aa" /><Relationship Type="http://schemas.openxmlformats.org/officeDocument/2006/relationships/notesSlide" Target="/ppt/notesSlides/notesSlide8.xml" Id="Ra7531ed23d674a7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a5bab1d204bd6" /><Relationship Type="http://schemas.openxmlformats.org/officeDocument/2006/relationships/image" Target="/ppt/media/image9.png" Id="R117ec4fe6f254140" /><Relationship Type="http://schemas.openxmlformats.org/officeDocument/2006/relationships/notesSlide" Target="/ppt/notesSlides/notesSlide9.xml" Id="R1b1faabbd3ce486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5d39ce074e48e8" /><Relationship Type="http://schemas.openxmlformats.org/officeDocument/2006/relationships/image" Target="/ppt/media/image10.png" Id="R1b25ad287f804e96" /><Relationship Type="http://schemas.openxmlformats.org/officeDocument/2006/relationships/notesSlide" Target="/ppt/notesSlides/notesSlide10.xml" Id="R958bd786746b45a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ef089711c4302" /><Relationship Type="http://schemas.openxmlformats.org/officeDocument/2006/relationships/image" Target="/ppt/media/image11.png" Id="R08cd48e05024499e" /><Relationship Type="http://schemas.openxmlformats.org/officeDocument/2006/relationships/notesSlide" Target="/ppt/notesSlides/notesSlide11.xml" Id="R42cb226642ad405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2fc81e84df4bc8" /><Relationship Type="http://schemas.openxmlformats.org/officeDocument/2006/relationships/image" Target="/ppt/media/image12.png" Id="R55a31611a5d748ea" /><Relationship Type="http://schemas.openxmlformats.org/officeDocument/2006/relationships/notesSlide" Target="/ppt/notesSlides/notesSlide12.xml" Id="Ra838fc1157e0452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ea23b9b6e44dda" /><Relationship Type="http://schemas.openxmlformats.org/officeDocument/2006/relationships/image" Target="/ppt/media/image13.png" Id="Rfc20ce541e604428" /><Relationship Type="http://schemas.openxmlformats.org/officeDocument/2006/relationships/notesSlide" Target="/ppt/notesSlides/notesSlide13.xml" Id="R5117624a1cf440f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57479a06454096" /><Relationship Type="http://schemas.openxmlformats.org/officeDocument/2006/relationships/image" Target="/ppt/media/image14.png" Id="R5c1c65de51eb44d1" /><Relationship Type="http://schemas.openxmlformats.org/officeDocument/2006/relationships/notesSlide" Target="/ppt/notesSlides/notesSlide14.xml" Id="Rf3c719e9acb74a4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f8bd562554bab" /><Relationship Type="http://schemas.openxmlformats.org/officeDocument/2006/relationships/image" Target="/ppt/media/image15.png" Id="Rc4397abb3bdc4065" /><Relationship Type="http://schemas.openxmlformats.org/officeDocument/2006/relationships/notesSlide" Target="/ppt/notesSlides/notesSlide15.xml" Id="R26a5e3f806b2491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85a996645e4ef7" /><Relationship Type="http://schemas.openxmlformats.org/officeDocument/2006/relationships/image" Target="/ppt/media/image16.png" Id="R2daf19500b98468b" /><Relationship Type="http://schemas.openxmlformats.org/officeDocument/2006/relationships/notesSlide" Target="/ppt/notesSlides/notesSlide16.xml" Id="Rd76cacca77fd4fb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1e54d673924dba" /><Relationship Type="http://schemas.openxmlformats.org/officeDocument/2006/relationships/image" Target="/ppt/media/image17.png" Id="R24799cdc68f848a4" /><Relationship Type="http://schemas.openxmlformats.org/officeDocument/2006/relationships/notesSlide" Target="/ppt/notesSlides/notesSlide17.xml" Id="R3d30e81d1e7d4d2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14f5d8ddf54221" /><Relationship Type="http://schemas.openxmlformats.org/officeDocument/2006/relationships/image" Target="/ppt/media/image18.png" Id="R1f81b3c3d3dc44cd" /><Relationship Type="http://schemas.openxmlformats.org/officeDocument/2006/relationships/notesSlide" Target="/ppt/notesSlides/notesSlide18.xml" Id="R6feab08440e04c3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f9b418949e4d9b" /><Relationship Type="http://schemas.openxmlformats.org/officeDocument/2006/relationships/image" Target="/ppt/media/image19.png" Id="R57f58c3651e342fd" /><Relationship Type="http://schemas.openxmlformats.org/officeDocument/2006/relationships/notesSlide" Target="/ppt/notesSlides/notesSlide19.xml" Id="R2122950d069c4c0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ec71d523834909" /><Relationship Type="http://schemas.openxmlformats.org/officeDocument/2006/relationships/image" Target="/ppt/media/image20.png" Id="Ra6da5df8b59e45d8" /><Relationship Type="http://schemas.openxmlformats.org/officeDocument/2006/relationships/notesSlide" Target="/ppt/notesSlides/notesSlide20.xml" Id="R3ff10218525b465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c5b79be33343a4" /><Relationship Type="http://schemas.openxmlformats.org/officeDocument/2006/relationships/image" Target="/ppt/media/image21.png" Id="Rd0038143ce6248db" /><Relationship Type="http://schemas.openxmlformats.org/officeDocument/2006/relationships/notesSlide" Target="/ppt/notesSlides/notesSlide21.xml" Id="Re96fa8bb04714c8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c52a9ca35a45dc" /><Relationship Type="http://schemas.openxmlformats.org/officeDocument/2006/relationships/image" Target="/ppt/media/image22.png" Id="Rf96c281b16cf41a0" /><Relationship Type="http://schemas.openxmlformats.org/officeDocument/2006/relationships/notesSlide" Target="/ppt/notesSlides/notesSlide22.xml" Id="R842dcaeda6be4ff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08cd58dc02429d" /><Relationship Type="http://schemas.openxmlformats.org/officeDocument/2006/relationships/image" Target="/ppt/media/image23.png" Id="R35e6d96c77004d14" /><Relationship Type="http://schemas.openxmlformats.org/officeDocument/2006/relationships/notesSlide" Target="/ppt/notesSlides/notesSlide23.xml" Id="R01eb0393a7fa4fe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c62ec2d6ad477c" /><Relationship Type="http://schemas.openxmlformats.org/officeDocument/2006/relationships/image" Target="/ppt/media/image24.png" Id="R3d7873dde1624057" /><Relationship Type="http://schemas.openxmlformats.org/officeDocument/2006/relationships/notesSlide" Target="/ppt/notesSlides/notesSlide24.xml" Id="R867e3010a361476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67d03d0f524c4a" /><Relationship Type="http://schemas.openxmlformats.org/officeDocument/2006/relationships/image" Target="/ppt/media/image25.png" Id="R1b54c34d2e184958" /><Relationship Type="http://schemas.openxmlformats.org/officeDocument/2006/relationships/notesSlide" Target="/ppt/notesSlides/notesSlide25.xml" Id="R4136b1b5a66f42c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eafaca1d00434e" /><Relationship Type="http://schemas.openxmlformats.org/officeDocument/2006/relationships/image" Target="/ppt/media/image26.png" Id="Rdd96fb339d904f38" /><Relationship Type="http://schemas.openxmlformats.org/officeDocument/2006/relationships/notesSlide" Target="/ppt/notesSlides/notesSlide26.xml" Id="R305d920ea7d3474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2a180f086441d3" /><Relationship Type="http://schemas.openxmlformats.org/officeDocument/2006/relationships/image" Target="/ppt/media/image27.png" Id="R786574c4240e4a7a" /><Relationship Type="http://schemas.openxmlformats.org/officeDocument/2006/relationships/notesSlide" Target="/ppt/notesSlides/notesSlide27.xml" Id="R53a9eead61b54bd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f55271067e47fa" /><Relationship Type="http://schemas.openxmlformats.org/officeDocument/2006/relationships/image" Target="/ppt/media/image28.png" Id="Re698e4a42c3949f5" /><Relationship Type="http://schemas.openxmlformats.org/officeDocument/2006/relationships/notesSlide" Target="/ppt/notesSlides/notesSlide28.xml" Id="Rd73b7bafa24142e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1e7933f1914da7" /><Relationship Type="http://schemas.openxmlformats.org/officeDocument/2006/relationships/image" Target="/ppt/media/image29.png" Id="R5b160a47ea51418e" /><Relationship Type="http://schemas.openxmlformats.org/officeDocument/2006/relationships/notesSlide" Target="/ppt/notesSlides/notesSlide29.xml" Id="Rd58ec2a5924a487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74cfdfa8b434b" /><Relationship Type="http://schemas.openxmlformats.org/officeDocument/2006/relationships/image" Target="/ppt/media/image30.png" Id="R9519b7e9d655463e" /><Relationship Type="http://schemas.openxmlformats.org/officeDocument/2006/relationships/notesSlide" Target="/ppt/notesSlides/notesSlide30.xml" Id="Rd2f6c1ceb1ba40c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0B080A-AB83-4CDC-9C60-25B0A12AD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6CA26-D5AE-4B2A-98EC-FA627A13F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E3FCEB-DFED-4F4C-B2C2-FB8D3B674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E99579-DADC-4B35-AE4F-6DE7E8A82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499EA7-CB74-47F4-81AB-BA8F4370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直接/间接、固定/变动/半变动、沉没、机会和相关成本。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8A3740-5D19-46EA-984A-8DB7575E6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C3497B-9932-430B-9A7A-2DEA016CA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64B3D1-042C-454D-8704-46B1ACF11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6FC526-E4FE-425B-BDE1-8BA53371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6c8f24427b466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095D1C-9EC4-40D3-82DB-752338AD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1A0C16-919D-453F-8DAF-5B7D8A32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1413AA-93FE-4A72-BB19-EFD4A4069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5FF47A-D801-4B81-AD58-DC0D6B097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6B74B1-B3C0-4D33-82B5-1DCD1C44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C14B8F-0B70-4FA9-8852-B28559A58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4F8E66-C7CA-451D-BA78-481DDB0BC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173CA1-B5B7-4CD9-99A4-08F37DCCE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5BD384-E62E-4E0E-A0FC-58046BB5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870315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A91EE23-4DCB-4ED1-9C5F-3305CE76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646BAD-5BD9-4351-B610-CCB44CB6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d5bb4bc7cd4fc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43848-ED59-4611-A2FF-E870F879C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A426CF-5764-4FAF-877B-FC5C3CCC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A083A-638F-4C3B-8C3D-7427529FE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005D0B-9B68-431D-8706-43C70B4E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E577AA-1422-48EC-B417-609D56FE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0C4A90-1027-4D49-8A8F-59AE2C82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B0B2D5-BA89-47C7-B317-677D42875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4E175-3D16-4443-8D04-13E06FC7D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612E35-3073-4376-BD40-D63E3CADB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4282A0-BBDA-42E3-984B-47B2EA0A9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B8E815-9370-4756-8DB9-421234427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2DD22E-C59C-4D6C-8D69-5DEDD64E5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98B005-7488-4CE9-8ED3-A3752A5C9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2BDE24-B1D1-4BA8-BA47-78DF18BD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9F41E7-A3CF-442F-901F-8BC446BF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5CFDCF-9A59-43F7-AA92-000377B71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7C3F20-523A-4FF4-94F9-08D4AA647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成功标准｜成本分类取决于成本对象、活动范围和决策目的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85D901-2FAD-4D9F-AB2B-E7871717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BB162B-5F51-423B-BA56-A811AE03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021042-5B06-4FC1-9F53-BEE8D8DCD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29681992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D87941-4924-4322-B026-AC6E1AC0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48FAE-0B45-42A7-B7AD-F0A87CCB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e69856fbdc4c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021DE-BDAE-40C2-8A34-FD44848DF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8B9C38-2DC0-4BE8-9284-C8AC5190B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E0682D-B669-4DAB-963F-D51483DBA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CC1FDB-222A-4B07-888E-2369549A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7DED8-76C2-49AB-A172-12A1176D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6D8165-71F4-4F46-BF8F-6D78B3207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边界提醒｜同一成本在所有题目永久属于同一类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76CC58-D799-4054-985C-0F42EC59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48898-905B-4D70-8B2D-036AD3F2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CC01A9-DEF9-44E6-A004-E55FAE63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直接/间接、固定/变动/半变动、沉没、机会和相关成本。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3B3AE8-4A8F-4095-93BE-E56B80654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1954B6-DB19-426D-9041-FEC80B755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B7057A-B77E-4B39-AE49-B9BDC6874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42C095-B055-4677-A631-0F27AD7A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2A·直接与间接成本计算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77A9B3-4FE5-4F06-86DC-116F1F7C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E9DCCC-0629-441B-980C-65C320D3A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7410F1-2198-417D-B5E5-F9869046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793426-D556-40BC-BD6D-46AEEC8BB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153557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02F67F-F210-45B7-8073-FC47F9DA9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A73E0C-AB65-4D8F-9C8D-39D1449D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6d528cf09347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FB3030-B730-4E50-9B6E-94F62E3F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6D454E-338B-439B-9C69-2F6100CD6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04427E-4659-46B1-9AB8-7F16F7A8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能解释“成本分类取决于成本对象、活动范围和决策目的”，并识别一个反例或边界。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75C87B-64F7-482F-9C77-14F06FA4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69018-229A-45EC-B704-7D3DA81B4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9403BC-25B5-47A5-BB22-88565AB6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42C050-5683-4873-8C61-524C10C4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高频错因：同一成本在所有题目永久属于同一类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914BF-B813-426B-80AD-9B27366D9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2338E9-1DBA-4CF6-B81F-3DA637C74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B06809-AA53-4509-9675-93ABCAC3C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BDF4C9-3488-4E9C-9987-4788F6B57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2FA390-2470-48EF-A8BA-7819687CA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A618E7-B2A6-42AF-BD34-F30EED30F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7BE5B2-D13B-4EF1-AA4D-2003D5346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085538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F6DE22-0EAA-4AB3-A481-2BC37AA8B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86293B-B9C8-4195-838F-34B74C9C8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a3fb1610f844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80BE5-2A5B-4F40-95E3-0037F91C7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E1419-76EA-4E51-BC21-04101566F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7C0B71-775E-47C0-8DA8-640605B7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89E16-101E-4961-B342-1FE9A31DA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56C51B-626B-4E0A-A5A0-C62B239F3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80BD42-60C8-47D0-ACA1-C0E4C0624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337367-3873-4F1E-BB8E-2EDE3B8A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看可追踪性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BA28C9-21E0-4235-A6E7-C1A09C199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42959B-1C35-404A-8C95-F893BEB0D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看行为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42EB84-B007-4E76-B08D-7AF7B9F1B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6D3448-B4DB-4D14-B921-706C784F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看决策差异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CB115-9713-40C9-902D-066D426D0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82C724-FC24-4CBA-AF72-55F5D166A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4837C9-D6D4-4999-B0DB-D20146AB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E3AB1D-ACEF-457B-A939-C91A6712E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2F8067-60D9-45CB-9F13-0150DBEC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8E14CA-F9F8-47BC-87E8-462EC3B7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正确结论：HK$6,700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解析：直接成本=可直接追踪的材料+直接人工=HK$4,100+HK$2,600=HK$6,700；主管薪金属生产间接成本。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776254-66F4-43A5-BFE9-AA834E5B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11D85D-7FD4-4A96-B41F-36106E91E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C8C7DE-D639-411B-ADF6-4087A6098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CA0787-932D-4D2F-908A-BB2329D6D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637523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EE2E2C-AFF6-4911-98B4-8300F632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D7EE45-54A1-4766-8F7D-12C897C5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8bf5a47cc045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9F353D-00D8-4F7C-999A-4A122836B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3CDBC-9068-4A5E-A8D3-37F96B53D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AD5907-5233-42C3-842C-0EF4AB16E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B3BBD1-AD18-45EC-B1B1-B6CD4299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DF54AD-4BE6-460F-8A69-918A1241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3646D0-25D1-4DE2-9ED2-A04CE7F37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3E5C92-5BD7-49A1-90FB-9CC7C3F4E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8DCE2C-D28A-40A4-A55A-42E1CAEE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A3B8B6-60CC-4CF4-8E3A-ECEC77BC4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01EC90-341C-43EE-86D0-8826AF1C7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421B05-82B8-453F-B00C-443F434F6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468E2C-A98C-41BF-9AF6-98F464DA6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314902-EC8A-4F27-A927-B7E4F72E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A6C6DD-99FB-43EB-B673-97FE62A7B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B9E474-6891-46A2-87CA-45AD18FB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639140-F0AB-46DB-A8F0-46B8D537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B91FC1-6E88-44B5-9455-DD7D6A98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DE20BD-9C7D-4D2C-B0D1-35ECED21D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E7DDE7-0280-4920-8B70-3A614309B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35082897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F20724-ABB8-49C5-B669-0E13D0F83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BE7D79-F576-4852-9011-13A2A3A9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8beea032274c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3EB400-F7EC-47B7-8574-D31476DE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1BA2F-E5E3-4816-AA33-2B3E857B9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B73D1B-1017-4B3B-A390-3ED71E407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B0F4B-18D1-4A6D-A6E7-2B8D9A674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AD9F13-5C6E-4B0E-B0ED-943234B36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E9BA1C-EB41-4658-944E-E3779963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C0049A-791E-4F46-9A66-E5F0097D0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68177D-A9FE-43AF-AA5F-794DB08D2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EE3360-8B79-40C4-999D-BFA1702EC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3211AE-1BFA-4D20-AF98-8D6AAE7A8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04DC21-4423-4F70-820C-9D786EEE5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443245-11FB-4ADB-9948-1A0638F5F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541E37-0C99-4A91-A053-5F49F9E7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43C76C-DCFD-45DE-BED8-A9766D93F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431BBD-691D-417D-8B37-2CE90C95D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75DF95-F635-42A2-806B-D5C715B79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5872DE-D5AD-40E2-BEFA-11439972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396097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02FE8F-7B9F-435F-809B-4FF8E05FD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C2D94-AD5B-4FB8-9FC6-33251269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1a86c8755049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8A22E8-8D47-457E-B13D-B4F154D83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AA6DB5-1370-45D4-8C3C-D28DB938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7411F4-88D3-4214-A504-EBBC281D7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6DC19E-410B-4610-9163-B42FDB7B7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25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4BD19-D2D0-425F-8922-74682D61C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CC17E7-DBCE-4A91-A158-421F5CD7F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5B9600-255D-4332-A79E-88CCB9D70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4D521E-6F97-4A73-B3A9-70C8C407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F7C71-AD72-42E3-8FF0-A851972A2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204232-1CB5-4A8B-8884-0DEC4C5A8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F58BA7-058C-4CCB-90DA-47E572477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ACBEC6-9E57-4A8F-84DB-984F7ECCB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B2AEB3-80B8-428E-A221-4FA4F0EAA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4B0F6E-A6C4-41C4-8F55-E058DC482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952B67-824A-4AF4-B476-0ED5CD19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264C78-842B-46C6-A1A3-7F8A820F4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5FFB65-180B-4C25-8923-22407A58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307357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D0CBE5-C042-45D4-8C59-4C53406D0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94AA4-BF9A-499D-BBEC-DD3C4098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7ec4fe6f2541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3DE2E4-117B-4986-AA4B-3EE0ADB0C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E2228-2A9A-4B66-BDC5-4C63B25E4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726397-3B96-4E03-AA86-026BA3CE3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F9DED8-E296-4062-94A4-AF687DBB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企业已为第 1 个设计支付且无法收回 HK$3,100。由现在起，继续项目可取得收入 HK$7,200，并另付成本 HK$5,100；停止项目没有其他现金流。只按相关成本，应：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6D7644-396B-4B60-8716-4A67A307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CDDD8-16F2-4870-8A27-B90202B5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282039-0590-49C5-BDDE-420209706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B0B711-404A-4997-B90F-B1DE232A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282FF-C24B-469A-9344-306CBD181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F845C3-FA6C-46E8-9EAF-E1651E4C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93434E-B8D6-4C55-AE39-83DE0808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561AAE-A691-42EB-B569-0169E335A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3D2AB6-2239-4E80-B229-5404FFF92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C28368-B9D8-497F-BF0E-28C36C66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A1A987-CD07-41C9-B73D-67DBC7AA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4C7F809-9289-4B84-9907-8C9F7B33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A3C177-0B8B-4EE5-9522-C0B64DA08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59818A-7A3A-4BBC-85C0-3F20C7603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E5C284-7A29-49BA-854F-5F7FFECF9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5599495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1C885F-60BE-44EE-AF75-984335BBC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502B9C-7459-4BBE-B3D7-102F6268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25ad287f804e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5A522-6FB8-499E-A3DC-A3FD661B3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4EDBDC-48B8-4896-85D5-EE445C279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AEBBE5-FF13-4C09-AF38-CBB6EA51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E56E6-50F7-4AAF-B9AF-659E0878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3C5D7A-ABAE-4FDE-ABBA-91860BABA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家具厂一批桌子的可追踪木材为 HK$4,100、直接生产工资为 HK$2,600，工厂主管薪金为 HK$1,800。直接成本合计是：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1CFF03-16A5-43E9-BD56-BC5C19067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DF3B86-9D45-4BF1-89D9-3C19795B3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0138F6-320E-4D9E-9AD6-959F64E6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722829-D7EA-412A-8F97-D1B34D310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企业已为第 1 个设计支付且无法收回 HK$3,100。由现在起，继续项目可取得收入 HK$7,200，并另付成本 HK$5,100；停止项目没有其他现金流。只按相关成本，应：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4EB882-F736-4E21-9213-59FA14FA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F00ED8-40C6-4234-9890-BDFC52D17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B23D98-E370-4CD5-ABC6-A1CD28EE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4A85E9-324F-4C2C-BC93-70D9EFC1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工厂每月租金在相关范围内为 HK$14,400。产量由1,000件增至1,200件而租金不变，总租金和单位租金将分别如何改变？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D9F27-3F19-4C0A-944B-01A0BEC97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C39D49-A323-4F2F-8D6D-99EE5074C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72D021-2EEF-4B5B-A346-609463B25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FEB8000-6F7A-4991-93D1-6C17BA3BB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36113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2D93C9-67AF-4D18-BC5F-4ED962457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8CD8F5-DB39-4EDF-B114-4860DABA1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cd48e05024499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08E23E-56E8-4D74-AC4A-282796D4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F65C3E-91C6-4AF3-A7CC-A9A2B595F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747BAB-FD99-4456-88A6-51EE3C8E2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7C1F4-1B80-4E05-964E-1E6AE64F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872F36-A2E5-4FB1-A8FB-1597D3591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7BB6BE-6342-47D2-A259-7D394261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546CDF-497C-40E7-B87D-433AC678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7E48B6-F7E9-488F-AD8F-5746826AE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正确结论：继续，因为未来增量利润为 HK$2,100；已付设计费不随当前选择改变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解析链：设计费已经发生且不可收回，是沉没成本；当前选择只比较未来收入与未来成本，增量利润=HK$7,200−HK$5,100=HK$2,100。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8AF959-A24B-491D-94F1-D09595F63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3F4C11-AE31-4199-B770-FCE2B240F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D0A547-CC15-4328-ACAE-D2FE1CFEF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20078C-944F-48FA-A67B-B91A4157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95132220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428E3B-755F-4543-B95C-A16EDF6C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2DEDEB-2164-4633-8DD5-44384B90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a31611a5d748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02BB6-B8E7-470C-A2BE-FC395090A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866E5A-4CC1-4E5C-B0A2-12425B28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010124-FFB8-44BC-B840-8968F078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3007C3-187D-4E3A-B2F2-2E423E9E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工厂每月租金在相关范围内为 HK$14,400。产量由1,000件增至1,200件而租金不变，总租金和单位租金将分别如何改变？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A30FE3-611A-40CD-B0B6-FF8C80AC9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616188-D4C1-46C1-A6DE-91BDED1C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824640-6914-4092-A2E5-549AFF7F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C78231-CEE2-49CA-BEC6-C0808C5F4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8BCA66-AABB-4E8A-B2E4-D6EF98132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2801F7-9E3C-4BA8-A15E-843DD52EC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850DEF-AE00-4F50-BEFB-CA1F72F7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0E012B-8EBE-4561-B2EC-FDB536ACF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A48E0E-6997-4943-86EA-37E414F49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09702812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B0C748-934C-4A14-B65B-A2F973800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496618-9536-4855-96A3-606C91E6D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0ce541e60442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8B35F-8DF6-498B-ADBF-1DA74EFC5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86B1E9-BD4C-448C-AC12-D7943258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33FCF8-53FE-4D77-8979-CAEA02E47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能独立执行“定成本对象—看可追踪性—看行为—看决策差异”，并说明每一步理由。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711110-EC44-4520-9362-E4B21B4AA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A77BED-2B50-43EB-AF4E-8DCE8BB75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15F29C-41DF-40F7-B0C9-E7571112F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9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已不可收回。忽略质性因素，订单增量收入至少须达到：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66FAC5-EDBA-4A0B-BD04-DAAF9CD3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高频错因：同一成本在所有题目永久属于同一类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4D14F4-397C-4D7F-AD17-2B8182F2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97D1A6-8FF7-43F2-AA6C-6E0E6A995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0929AF-7211-475E-86DA-5D64F8BBB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D0DCE7-04BD-4BA1-8679-8EF7BA201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36931C-3737-4E3A-91E3-CF721648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4DF207-44E7-4207-9201-58D84ED31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23C352-BC6A-4F39-B08C-843CC23EC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12355146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FE34FC-BE69-4AEA-8630-B95514C0E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8F255-0D35-4A97-9B21-25A723A09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1c65de51eb44d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8F5246-C103-4294-A7AA-BADF89CE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F07BB5-7901-46AD-AE0E-52236E4D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6BEDE3-E3F9-403B-8B60-9AFDC65C1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C60251-8A8F-4E0F-A4BC-0760E6BA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F7603A-BC30-4CF1-93D4-37D8DEE7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97811E-8E8B-43FA-99DE-EA15F6AB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AE1FA7-443A-4D6B-902F-CAE64C35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看可追踪性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6EBE1F-F856-4FB6-9450-A5D7A9AE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D133EA-8975-4F15-927D-4C8F6C506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看行为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651FDC-7D62-4AB4-93DF-E1158FEEE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ABD13E-F0BC-4329-9780-0B992E9CC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看决策差异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B0E7E5-13E3-49E8-A3BA-79893BB86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7F7607-7400-4608-975E-2D59031BC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2F931E-AC37-4936-9F62-6308E5D0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已不可收回。忽略质性因素，订单增量收入至少须达到：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870808-2EF0-4723-B391-C174E9CD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D86310-4DB3-4D6F-873A-B89A01B0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431A1A-1621-429D-9CA3-DA3DC4941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正确结论：HK$7,600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解析：相关成本=增量加工成本+放弃租金=HK$4,400+HK$3,200=HK$7,600；不可收回的历史成本不随选择改变。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73EBBD-E64D-4F3F-ADAF-6F14E9506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2FB396-806E-4924-88C6-E0D61F13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151735-EB09-4BAF-BCE2-919CAFE5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5816070-CDDE-44E1-A3A6-0F6C7448D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1889537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FA8D50-1199-4193-A376-68C90F444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8FDB8-034F-4A49-9B57-0FC84CD1B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397abb3bdc406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A7899D-89A4-48FE-96C1-5F3904C3D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F592C4-11A0-4888-BF9E-027DAD1BE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BE8BE-FEFE-48CA-99EB-3F17CE160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939D04-D41E-40BF-B0C2-7F8A3A94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618131-608D-4AF7-91EC-A177A46F3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223EE-3B64-4058-84B7-77472A0C8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236E3A-188B-4D63-A2CF-7471DA8F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8B360D-C457-4506-B443-3467AA29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6D90D8-9827-4207-8755-5F2FBAFA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C17B02-6192-4E2D-91C9-8BD6FE1B4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9334A6-F353-4AE7-80E9-2E041C8D0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A3554-99CB-4079-8B63-4FE2CF733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47B246-D385-489A-9A18-3D6A6674A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87EA47-DCF9-4609-B58C-54C185C61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BEA403-C21A-4475-A422-33C41B62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153807-8581-4688-AABA-68C8374FB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AA14A1-C366-4679-8264-C1FB4CD50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061CF4-6018-4DD1-87F2-8CA160A92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DB963D-0B56-46C0-90AA-F28CA9C8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0344965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ED9C88-388A-4F71-9D20-C78FA81E1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EAA368-796F-4292-92EA-E7E50053C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af19500b98468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B9BF3E-3018-4833-8E5D-2704D6858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5C65FE-284E-4939-A52A-E7295EAB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CA2AC7-0EE9-4E64-88CF-178C1058F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13F235-1DB4-443F-BD24-798A5B510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3A318A-001A-44C1-89D5-3D722EAC1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3C7078-362A-414B-AE49-8CEC6AEC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5BB2A2-F6F6-4A11-AA44-75295A8D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C845E5-C850-4C7E-800C-DFD0DF530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81704D-55B7-4FDF-B1B4-1AA6C8E5D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E48C67-F08A-4C31-B7F5-332BECDDA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41282A-FE96-49C4-83EB-949AF14A7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38EE26-E9D7-4821-899C-4C523E78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D73028-AE60-4793-8AB4-22C01A07B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6A5C2E-D1E8-4CFB-80F5-1F5CA0B4D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85EED8-66F0-4B98-AF4B-79BBC653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C59010-DB1E-4E39-AD4F-6794DEA4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F331AE-B41D-475E-A1B1-66EF00C0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83792642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9D51E8-CB03-4E09-AD5C-5A6D23BA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004C9-B451-45A0-BF6D-845659D3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799cdc68f848a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579C4B-3D98-4C64-B1EA-AC4CD8D7A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67D8ED-55E8-4D68-9BD1-470EC21B0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9E802-932F-4C59-9DCB-7BFEED4EC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7659F5-DF41-45C2-83D9-474E8A8E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8F1A8-0B1D-44AA-AD94-51B8D7A7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3B453-52C7-42A6-B904-CE25B3CF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439A4-F635-4A30-99EB-844269BF3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88C755-9402-4009-8C1B-D7EE0649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1A5176-1904-4235-88AB-3E175D41B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CA097C-B490-4ABE-8A52-01DE912A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E9CE5E-B559-407A-AB06-07539BE3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4DDEFE-8817-4E1E-8DE8-FD7A12C6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ACB6D9-E259-43E9-834C-BAF18BAD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BD75BB-C038-4CAE-853C-CBF8DB789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E4F9A2-47B7-466D-932C-E42D95650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605C09-004F-4AA9-B20F-AC595E76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D5CB09-4E45-4968-9508-2849ED129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3883124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E383746-AE55-46CC-A67C-E2D94BE19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BAEEB8-147B-459F-8FE7-A6C41D39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81b3c3d3dc44c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5306A-537C-44B9-B683-FC3E26C98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5BDAF5-8962-4C5A-B22F-4010FE82D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29E0A-91F1-472B-99F6-77D9E81D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E89919-A7D7-4CDC-AE6A-E7BF12297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工厂每月租金在相关范围内为 HK$15,600。产量由1,000件增至1,200件而租金不变，总租金和单位租金将分别如何改变？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63342F-1072-4171-9E55-19793893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888E9A-3C0D-4BDF-9EEB-57B09B86F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E6B9AE-EAFE-4918-B264-92FA848E9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42E5D2-1C5E-43A9-AD52-76D2A1B85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EDF951-F2A2-4412-8347-EB7EFC97F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A5A5DE-F4A7-4609-A77D-75CB3188D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07854A-DD53-41F2-89E4-5E894C33C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15424C-5D41-42B2-9AB5-A03ACA442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679467-54D1-43D6-BBFB-21B93228F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8A9E19-29D6-4103-B665-ACD2F6624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E74287-2AB6-4192-8EB1-363FAC2ED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FCC5E0-8E78-461D-ACD0-2445CA8C1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B8B1A2-EC1D-4C48-BE73-10F8DB47E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D02AFF-EE55-4DEF-B80B-556EB3B1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D74091-C0D4-4015-BDDC-64C0E968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08641734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26D429-B2FB-4675-9AE9-2267A1E1A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0A1536-2989-4027-BC0D-540733AE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f58c3651e342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045556-F2FE-40E1-A756-CC328DDC2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C3DD7-28EB-4CE4-ACF1-A5EA59D0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ED4B6-0F5B-4CEB-9192-C352D2A1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45CC07-21CA-4531-8043-D095EDDA7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AC896D-43E5-4D78-A897-C4A95B2F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企业使用自有仓库承接第 2 项订单，须付增量加工成本 HK$4,400；若不接订单，仓库可出租赚取 HK$3,200。仓库历史购置成本 HK$10,000 已不可收回。忽略质性因素，订单增量收入至少须达到：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843785-91D4-4526-B7DA-CBD61EA4C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664D53-E643-4730-867F-8952B6DC8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1B7A9B-76F9-48E8-8CEA-7DBDD5712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2598D7-2EF1-4A06-A146-921C9040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工厂每月租金在相关范围内为 HK$15,600。产量由1,000件增至1,200件而租金不变，总租金和单位租金将分别如何改变？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6EC8BA-7465-45D5-BBE6-CEF1E7597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7B8105-FED7-44F4-AD2C-295902BB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8FA4C2-FEF8-4F17-B45E-39ADEFA39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C8BEB6-86F1-4755-9B42-F8372E29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承接一项短期订单须额外材料 HK$4,800、可避免工资 HK$2,900，并占用原可出租赚取 HK$1,800 的设备；另分摊现有不可避免厂租 HK$3,000。该订单相关成本是：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911B50-C5AA-4DD1-8840-3A721D29C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607BCE-CE78-443D-81A0-FB25CE99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707BEC-0F72-4D45-91F7-A9902E45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72522B-73A7-4B47-99E8-3C22522F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5706781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4600C1-1648-47D7-A101-D1B49CB60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CE57D5-994A-462F-B91F-F3C3CEDDE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da5df8b59e45d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575F5A-CB96-40D2-901D-41652396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AFD57-6F85-4398-B055-87096E23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3B1F9-2F0F-473D-9541-F8501431E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0E0F18-CD18-4E39-A4C2-F214CD980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32A43-4F31-4B79-92B0-840BB0985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0BAB67-F53D-419A-9F6C-76114C1B6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9DD0D5-26D7-4B82-BC42-CAA86A5FD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7E2B9B-F8C1-4B83-ADE4-00AB6289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正确结论：总额仍为 HK$15,600；单位租金由 HK$15.6 降至 HK$13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解析链：相关范围内固定成本总额不随产量改变；单位固定成本由 HK$15,600/1,000 降至 HK$15,600/1,200。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57988C-9797-413D-80D2-E00688EFC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F88ACA-731B-415D-BD50-B0B0818CC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51D4E9-5151-4447-9276-0E2F5BB69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372296-C5AB-4A24-8F90-7ADDE12C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32568426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D8720E-D412-4AF0-A02B-70B4C4A2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E3B0F-D14E-4996-85EA-AA7CE6F1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38143ce6248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4C0FBD-4196-4777-A2AD-2A331959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22F79E-A691-4D91-9E29-04CF40D4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5C5B2-81A2-4FAB-A979-AA9893EEF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0CFFBD-E4BF-4D2B-AA16-2C995CB0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承接一项短期订单须额外材料 HK$4,800、可避免工资 HK$2,900，并占用原可出租赚取 HK$1,800 的设备；另分摊现有不可避免厂租 HK$3,000。该订单相关成本是：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828C7D-C577-4EC4-890B-D7EE2E1BB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BD9FCF-1065-4B9E-9405-C27694A3F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66DC9-52F8-4D57-8F86-14648426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4FA916-2E7B-4DA6-BEBE-22EF25FBF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5E2BB0-4860-4A21-A7DA-07B39EEA1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2E3B02-C305-40B8-B000-2B5DB631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B77D58-F94D-41FE-AC3E-5C1027A6B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F66031-29F4-4710-BB26-CB1355EF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D7633-D2F1-4925-8CD3-B3DBAE5C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023006161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53B0A0-B25E-4520-87AE-5BCBA4865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AC0045-F900-45F2-A4FA-BAAC79752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6c281b16cf41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84D0A-F5C4-4C99-8A70-02E186C76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F4D007-CB7D-47DA-8C57-135C344D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154AD6-FD0C-490F-BA00-8E6BAEDA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6848F2-9964-407A-BA98-D3A498113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4E5BE-C8C2-4B58-A607-7B1717059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D48CA-A569-4422-BE46-8908CAA71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2DFB79-F9E5-4BAF-A8EF-709CC990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高频错因：同一成本在所有题目永久属于同一类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696E18-E70F-4E89-911F-274A7C83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1537C9-8761-4989-9111-5EA15084B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002CC8-F9B5-429E-AFE2-8C212A0FE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47D5A2-E386-4995-9B55-594279454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FD2CD5-0D6F-4198-9F94-70D44922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0E6766-4FA2-49C3-90ED-62F79074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4D23EE-38A5-4D54-8D1C-5009A44C5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7679390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B8C3D29-7728-4FB7-84B6-E5C804C0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DCFE64-978F-4283-981E-30269EA1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e6d96c77004d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FBC07-423F-497C-AE06-4D1FC05CC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FAC66-F9FB-42A2-9681-4BD73C41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48FC6-80AE-4258-BF90-079C31F31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3B126-8AE2-4668-9373-03B76F3F4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647EF-2FC7-48C4-8575-F6B5735F1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91A306-0026-4158-A918-7755A774E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116B45-9C8C-4F4A-AD25-4F3C1476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看可追踪性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251E68-B785-459D-8018-C0EF1D45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BBC97A-3213-4F99-BDBA-F0164EE9B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看行为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E64BA4-8774-47E9-B59E-3559F10F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7CC4CC-3D9A-45BD-B1AB-459CE5C17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看决策差异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C4F5F4-1559-45F8-AD50-4EEF7F71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7F3003-ED14-49FB-81C3-D6D1D6490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888DB8-147E-48CE-B9F0-FB26931E9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D8A5AA-5037-4DF5-8FAA-71AE7B94D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E2206C-9256-4742-8D17-C3CA4A32A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DB4E2E-DB0F-4280-8420-269D57F1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正确结论：HK$14,000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解析：总生产成本=单位变动直接成本×产量+固定生产间接成本=(3+2)×1400+7000=HK$14,000。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59161B-F0B8-4CC2-93C6-D33E30C4E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E6CCED-2C20-457E-B5CA-2A3593CC3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7EE1DEE-47A1-466F-BED6-AF80546B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D89585-A327-4422-ACB7-BD4F28E57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1444443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353FC1-2BB6-46B3-B9E0-DE0028658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DDC3E2-EBF0-4EF1-B7B5-285868FAC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7873dde162405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AFCE3-E2EE-43C1-BF8E-2AF93979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ECB6B9-791B-49F5-8EC6-1AB4F9581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D8000-FD43-43C3-9027-23D29968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A470FB-F81B-4C1A-9459-B2C9091AB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FC0114-E534-4C3D-A7A7-C11BE4E7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927A97-FF2B-4E87-BBD0-880A6A2AB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8B3276-4339-4FE1-93BE-6E37CF726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1A76B7-C4CC-4672-9E55-6C1C65BF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A07361-2077-4144-9F34-AE0E6D793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EB2EA6-F7EF-4A2F-AE1F-B4B664FAD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102D5-B9F7-48BD-A1D8-869BA859D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30A5AA-A769-4665-9374-0EDC9B3A1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0BD272-05F6-4194-AE57-3C5C2B1FB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032477-52CD-4C68-A1C7-5C1026FF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935CD2C-D0A2-4F4E-B0CA-2670FFD8A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E7402B-6320-456B-9E78-D28888268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F7172D-3ADD-4458-B357-27E22B916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712135-BB3F-467D-B922-2624F739B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3263C1-808D-4B05-9A1F-5AC9359ED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487324231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4FFBA0-673D-4BB2-8F1E-12A603C20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1D0A8-6CC9-4191-849E-556B74006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4c34d2e1849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DB1B18-9931-42EF-B79D-7EFC4BAE2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D6024-262D-4F6A-BDA7-849C228B7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B73AA-5756-48AD-89A9-B734661C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54CBC-ABDC-4BEE-87D1-F2DBEF907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成本分类与成本行为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CB09DF-C259-4EA2-9BCA-8723A70A6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73525-5218-450D-B696-58F2B82C6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73902A-6A05-43C3-AA6C-89B6807F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965DEF-8CB8-4CE8-9B1E-47A4514B3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A50C12-83CC-40E3-98B0-A4EBC503B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80B87D-FB66-4036-89B1-55DDE143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B9E0C8-DB6D-40A7-8422-B567BBE2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04545D-BDBA-4A4D-9D0F-37541ECCC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D5A60B-7E9F-42AA-81E9-EA107D138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4BA9F9-69D1-457D-B73A-3422DDE7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428754-7821-47B2-8238-124CA4F1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5B5665-BF64-40D8-9955-27BFA4183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D76A14-DCD4-4A1C-A315-2AE066AA7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6181255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E64C04-55AF-458A-898D-16D646EF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935880-5777-4300-843E-D26032C04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96fb339d904f3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D9E7EA-152E-48F1-A169-576BF9BAF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80979D-6295-4C30-AD26-03DCF758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133D35-58DD-455A-A701-3E6E0D06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C85B55-5002-4DD1-B8E7-FD828793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1F096C-092C-4B68-9ED8-0C0476335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AD7CA9-548E-4F30-94EE-265ABB1ED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56CB3C-B3A0-424D-BD39-17A7652D4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成本分类取决于成本对象、活动范围和决策目的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15FA7-47B7-4F38-9D18-83C0E9868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28AAFD-64D3-4D0B-BEE8-3BC2A11CA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1F27A3-916A-4283-84E7-3EB59A710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定成本对象—看可追踪性—看行为—看决策差异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A2F6C8-5C44-46F2-9215-A23508657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4F9650-B634-43A7-9069-7916B8BA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4951EF-3527-41FD-B42B-6E31DEBFE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检查：同一成本在所有题目永久属于同一类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2B8F75-D132-41D1-84A1-C5E3870E1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85F313-DE4D-40E9-B6CA-5899ECAA7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52C910-1822-4CAC-9BC7-7DF0D6E50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EF1632-B18B-48EA-8D51-F76265D6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36227898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B7CA15-C6C9-4CE0-986D-4BBF29A0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138749-6F47-42B8-802F-9D8253420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6574c4240e4a7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BB5EB0-0931-4704-8700-52B78CA54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C4B716-A442-42F0-93B6-E8F8B7CBF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DB6172-4658-4DC2-BCA3-34BAD1414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58ADEE-C2C1-4B4D-9356-A7ED194A4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承接一项短期订单须额外材料 HK$5,000、可避免工资 HK$3,000，并占用原可出租赚取 HK$1,800 的设备；另分摊现有不可避免厂租 HK$3,000。该订单相关成本是：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F14B7-0B2C-45E6-BCF7-A48033D4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A24FD0-F9B3-4AD6-B5D0-B3FF864C0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E864F1-8B91-4108-B136-4F4F66E05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0B421D-491A-40BF-9735-7F105776D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8D88D0-D612-48BA-8317-BE86A8FD3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7AF849-BAED-41E0-9EAE-8717C17AF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E53D6B-EC87-45F3-B176-F420B55B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AF5E4C-85F8-45A6-B198-616B5EBE0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444A30-09E4-456B-8EEF-5D85EF05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97A7BC-98D0-4B4B-98B0-581C90907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1FA2B9-BC1C-4E31-944D-41A360700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226A28-BB97-44F9-91BE-982F62FC8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54CCE6-F6BB-43A8-8641-0DD80F5E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C43285-8810-4053-A7EF-D85A9CE3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2D8A6A-FE0A-4631-B60D-146FF1F1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48192288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82C03E-CCC4-4EA1-B7BE-A99FC0FB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BD06D-0A5D-4B71-8608-FCA124D9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98e4a42c3949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037D7A-0B40-4FCF-85EE-5E56BE37E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BCB88-BA7E-4F63-B7CA-70E52BE09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5A6271-9B62-4AB7-A39D-10954DF1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CF166-3D33-4CDE-B4B8-8ADDA8234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D2E7D-9E17-4BA1-A34A-5F8659F30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每单位直接材料 HK$3、直接人工 HK$2，每月固定生产间接成本 HK$7,000。生产 1400 单位时，上述生产成本合计为：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320C1-2E43-465C-AC83-D2640A4B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5BAC66-3AB4-4286-90F7-9690AB545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50C5B-FF28-48C9-8907-F8E22F725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9E32DF-227A-4F38-9105-37EF58DE6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承接一项短期订单须额外材料 HK$5,000、可避免工资 HK$3,000，并占用原可出租赚取 HK$1,800 的设备；另分摊现有不可避免厂租 HK$3,000。该订单相关成本是：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92B31E-CC50-4B13-BB12-99C7F809C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A42E8-E879-4012-B48F-89CDB66CE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6115EA-5264-412C-9826-01F929E0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89E0FC-D5CB-4371-92BB-3F688CC44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企业已为第 5 个设计支付且无法收回 HK$3,500。由现在起，继续项目可取得收入 HK$8,000，并另付成本 HK$5,500；停止项目没有其他现金流。只按相关成本，应：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FE6C90-E3E2-44CA-99D6-6E38F4BE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A37A29-8FBC-4D56-9E89-409666B11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0BEE7B-DCC7-4B30-B300-8BE9195C5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9D48AF-AECB-4A2B-BCF6-EDF31FF29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6485525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75F5B0-9B81-4BEE-BBB4-7E26E4B4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D9E6ED-AB78-4C4D-BDFA-E6931417B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160a47ea5141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9B05D9-4CD3-4F6A-AC4C-65766E2BB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EA72CB-8650-4FC4-8A64-2B1DDC33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CD3C4-76EB-4F8D-9143-803105D8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08482A-44D3-4820-8ED4-20FCAA8B4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同一成本在所有题目永久属于同一类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05A4B6-8BAE-4AB1-92B2-E8563B663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E18157-D549-4831-9E05-A0374FD3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FC4F2-2566-4716-9C0B-EAC055F5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D311C7-F802-45B6-AAE1-386DB2E59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正确结论：HK$9,800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解析链：随决策改变的现金成本为材料及可避免工资，并须加入放弃租金的机会成本；不可避免厂租两方案相同。相关成本=HK$5,000+HK$3,000+HK$1,800=HK$9,800。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27A152-9493-4FD8-B37B-E390B7C5D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E0CD30-1E4A-4915-B98D-9B956DE95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9DF65B-5557-45FC-98B0-622B5B6B0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23A667-156A-4F32-BE4A-138D88035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76133802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D20642-942F-48C3-83CA-712CE9332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77822-AE4E-41D0-8478-7F86EA4C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19b7e9d655463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88D9DF-5726-48A4-9D6A-A6C8CD08B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632AA9-FCDE-4E50-8D01-D2AE3F549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57444-CE38-4490-945D-2B3DF5B1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AB1B4-D778-4C0B-A7DA-D9866233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企业已为第 5 个设计支付且无法收回 HK$3,500。由现在起，继续项目可取得收入 HK$8,000，并另付成本 HK$5,500；停止项目没有其他现金流。只按相关成本，应：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AD12F4-65AF-4AFC-B91C-D7C77F9B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920D04-2EEF-4FB0-B852-EEEFDD497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E83EB6-58A4-4AF7-84A7-E9161296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C9DC27-B957-4AAF-948E-08C7B9BC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F76172-E01A-4BBB-98A8-F9D37277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F91884-9D2A-4E35-95A4-61A233D82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06C2CF-C011-4FD4-BCFA-36713C5B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615136-EE8F-4E62-93F7-7F81FB62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成本分类与成本行为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534876-E816-400A-94ED-25163B451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9323508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2026-08-19T09:04:54.9460000Z</dcterms:created>
  <dcterms:modified xsi:type="dcterms:W3CDTF">2026-08-19T09:04:54.9460000Z</dcterms:modified>
</coreProperties>
</file>