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10bc50b2834f9b" /><Relationship Type="http://schemas.openxmlformats.org/officeDocument/2006/relationships/extended-properties" Target="/docProps/app.xml" Id="R452c7b592e4d4873" /><Relationship Type="http://schemas.openxmlformats.org/officeDocument/2006/relationships/officeDocument" Target="/ppt/presentation.xml" Id="Rc61b199f8acf4e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0751b8fea24acb"/>
  </p:sldMasterIdLst>
  <p:notesMasterIdLst>
    <p:notesMasterId xmlns:r="http://schemas.openxmlformats.org/officeDocument/2006/relationships" r:id="Ra50321d877164840"/>
  </p:notesMasterIdLst>
  <p:sldIdLst>
    <p:sldId xmlns:r="http://schemas.openxmlformats.org/officeDocument/2006/relationships" id="256" r:id="R19ed4a156a6e4d46"/>
    <p:sldId xmlns:r="http://schemas.openxmlformats.org/officeDocument/2006/relationships" id="257" r:id="Rbef48f57422e4020"/>
    <p:sldId xmlns:r="http://schemas.openxmlformats.org/officeDocument/2006/relationships" id="258" r:id="R1c9cd755359b4f99"/>
    <p:sldId xmlns:r="http://schemas.openxmlformats.org/officeDocument/2006/relationships" id="259" r:id="R95ddf9a1d7ed4730"/>
    <p:sldId xmlns:r="http://schemas.openxmlformats.org/officeDocument/2006/relationships" id="260" r:id="R1c7cd6100814482a"/>
    <p:sldId xmlns:r="http://schemas.openxmlformats.org/officeDocument/2006/relationships" id="261" r:id="R23d0d012f082475b"/>
    <p:sldId xmlns:r="http://schemas.openxmlformats.org/officeDocument/2006/relationships" id="262" r:id="Redcef207b76b49c7"/>
    <p:sldId xmlns:r="http://schemas.openxmlformats.org/officeDocument/2006/relationships" id="263" r:id="R4deb0cd3e7214461"/>
    <p:sldId xmlns:r="http://schemas.openxmlformats.org/officeDocument/2006/relationships" id="264" r:id="Rae326172da814619"/>
    <p:sldId xmlns:r="http://schemas.openxmlformats.org/officeDocument/2006/relationships" id="265" r:id="R9fece9ba108545da"/>
    <p:sldId xmlns:r="http://schemas.openxmlformats.org/officeDocument/2006/relationships" id="266" r:id="Rc10ea9cbc7184d58"/>
    <p:sldId xmlns:r="http://schemas.openxmlformats.org/officeDocument/2006/relationships" id="267" r:id="Re756104bd42647c8"/>
    <p:sldId xmlns:r="http://schemas.openxmlformats.org/officeDocument/2006/relationships" id="268" r:id="R4f723680023649a9"/>
    <p:sldId xmlns:r="http://schemas.openxmlformats.org/officeDocument/2006/relationships" id="269" r:id="Rf824c36c5e464f46"/>
    <p:sldId xmlns:r="http://schemas.openxmlformats.org/officeDocument/2006/relationships" id="270" r:id="R3fb61343cc994180"/>
    <p:sldId xmlns:r="http://schemas.openxmlformats.org/officeDocument/2006/relationships" id="271" r:id="Rbc46f3c593bf46fe"/>
    <p:sldId xmlns:r="http://schemas.openxmlformats.org/officeDocument/2006/relationships" id="272" r:id="R5e131108a9654508"/>
    <p:sldId xmlns:r="http://schemas.openxmlformats.org/officeDocument/2006/relationships" id="273" r:id="Rd456e159ba33423a"/>
    <p:sldId xmlns:r="http://schemas.openxmlformats.org/officeDocument/2006/relationships" id="274" r:id="R5668c43b66c1413a"/>
    <p:sldId xmlns:r="http://schemas.openxmlformats.org/officeDocument/2006/relationships" id="275" r:id="R4f3b1d54c4754a31"/>
    <p:sldId xmlns:r="http://schemas.openxmlformats.org/officeDocument/2006/relationships" id="276" r:id="Re5cdf6b791a94479"/>
    <p:sldId xmlns:r="http://schemas.openxmlformats.org/officeDocument/2006/relationships" id="277" r:id="R4c1fb67e403449c2"/>
    <p:sldId xmlns:r="http://schemas.openxmlformats.org/officeDocument/2006/relationships" id="278" r:id="Rec7430e05a9e4fd9"/>
    <p:sldId xmlns:r="http://schemas.openxmlformats.org/officeDocument/2006/relationships" id="279" r:id="R7449ace07a0e4d88"/>
    <p:sldId xmlns:r="http://schemas.openxmlformats.org/officeDocument/2006/relationships" id="280" r:id="R6ae96d19a622478d"/>
    <p:sldId xmlns:r="http://schemas.openxmlformats.org/officeDocument/2006/relationships" id="281" r:id="R7ad9cab728164c45"/>
    <p:sldId xmlns:r="http://schemas.openxmlformats.org/officeDocument/2006/relationships" id="282" r:id="Re74de4475e154079"/>
    <p:sldId xmlns:r="http://schemas.openxmlformats.org/officeDocument/2006/relationships" id="283" r:id="R97f945eee577421f"/>
    <p:sldId xmlns:r="http://schemas.openxmlformats.org/officeDocument/2006/relationships" id="284" r:id="R529ddbd0d7e5423d"/>
    <p:sldId xmlns:r="http://schemas.openxmlformats.org/officeDocument/2006/relationships" id="285" r:id="R6df52a3bb23f4f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6a35dade434f6d" /><Relationship Type="http://schemas.openxmlformats.org/officeDocument/2006/relationships/slideMaster" Target="/ppt/slideMasters/slideMaster1.xml" Id="Rc80751b8fea24acb" /><Relationship Type="http://schemas.openxmlformats.org/officeDocument/2006/relationships/notesMaster" Target="/ppt/notesMasters/notesMaster1.xml" Id="Ra50321d877164840" /><Relationship Type="http://schemas.openxmlformats.org/officeDocument/2006/relationships/presProps" Target="/ppt/presProps.xml" Id="R358608e054bd4d27" /><Relationship Type="http://schemas.openxmlformats.org/officeDocument/2006/relationships/tableStyles" Target="/ppt/tableStyles.xml" Id="R6b48746725c349ef" /><Relationship Type="http://schemas.openxmlformats.org/officeDocument/2006/relationships/slide" Target="/ppt/slides/slide1.xml" Id="R19ed4a156a6e4d46" /><Relationship Type="http://schemas.openxmlformats.org/officeDocument/2006/relationships/slide" Target="/ppt/slides/slide2.xml" Id="Rbef48f57422e4020" /><Relationship Type="http://schemas.openxmlformats.org/officeDocument/2006/relationships/slide" Target="/ppt/slides/slide3.xml" Id="R1c9cd755359b4f99" /><Relationship Type="http://schemas.openxmlformats.org/officeDocument/2006/relationships/slide" Target="/ppt/slides/slide4.xml" Id="R95ddf9a1d7ed4730" /><Relationship Type="http://schemas.openxmlformats.org/officeDocument/2006/relationships/slide" Target="/ppt/slides/slide5.xml" Id="R1c7cd6100814482a" /><Relationship Type="http://schemas.openxmlformats.org/officeDocument/2006/relationships/slide" Target="/ppt/slides/slide6.xml" Id="R23d0d012f082475b" /><Relationship Type="http://schemas.openxmlformats.org/officeDocument/2006/relationships/slide" Target="/ppt/slides/slide7.xml" Id="Redcef207b76b49c7" /><Relationship Type="http://schemas.openxmlformats.org/officeDocument/2006/relationships/slide" Target="/ppt/slides/slide8.xml" Id="R4deb0cd3e7214461" /><Relationship Type="http://schemas.openxmlformats.org/officeDocument/2006/relationships/slide" Target="/ppt/slides/slide9.xml" Id="Rae326172da814619" /><Relationship Type="http://schemas.openxmlformats.org/officeDocument/2006/relationships/slide" Target="/ppt/slides/slide10.xml" Id="R9fece9ba108545da" /><Relationship Type="http://schemas.openxmlformats.org/officeDocument/2006/relationships/slide" Target="/ppt/slides/slide11.xml" Id="Rc10ea9cbc7184d58" /><Relationship Type="http://schemas.openxmlformats.org/officeDocument/2006/relationships/slide" Target="/ppt/slides/slide12.xml" Id="Re756104bd42647c8" /><Relationship Type="http://schemas.openxmlformats.org/officeDocument/2006/relationships/slide" Target="/ppt/slides/slide13.xml" Id="R4f723680023649a9" /><Relationship Type="http://schemas.openxmlformats.org/officeDocument/2006/relationships/slide" Target="/ppt/slides/slide14.xml" Id="Rf824c36c5e464f46" /><Relationship Type="http://schemas.openxmlformats.org/officeDocument/2006/relationships/slide" Target="/ppt/slides/slide15.xml" Id="R3fb61343cc994180" /><Relationship Type="http://schemas.openxmlformats.org/officeDocument/2006/relationships/slide" Target="/ppt/slides/slide16.xml" Id="Rbc46f3c593bf46fe" /><Relationship Type="http://schemas.openxmlformats.org/officeDocument/2006/relationships/slide" Target="/ppt/slides/slide17.xml" Id="R5e131108a9654508" /><Relationship Type="http://schemas.openxmlformats.org/officeDocument/2006/relationships/slide" Target="/ppt/slides/slide18.xml" Id="Rd456e159ba33423a" /><Relationship Type="http://schemas.openxmlformats.org/officeDocument/2006/relationships/slide" Target="/ppt/slides/slide19.xml" Id="R5668c43b66c1413a" /><Relationship Type="http://schemas.openxmlformats.org/officeDocument/2006/relationships/slide" Target="/ppt/slides/slide20.xml" Id="R4f3b1d54c4754a31" /><Relationship Type="http://schemas.openxmlformats.org/officeDocument/2006/relationships/slide" Target="/ppt/slides/slide21.xml" Id="Re5cdf6b791a94479" /><Relationship Type="http://schemas.openxmlformats.org/officeDocument/2006/relationships/slide" Target="/ppt/slides/slide22.xml" Id="R4c1fb67e403449c2" /><Relationship Type="http://schemas.openxmlformats.org/officeDocument/2006/relationships/slide" Target="/ppt/slides/slide23.xml" Id="Rec7430e05a9e4fd9" /><Relationship Type="http://schemas.openxmlformats.org/officeDocument/2006/relationships/slide" Target="/ppt/slides/slide24.xml" Id="R7449ace07a0e4d88" /><Relationship Type="http://schemas.openxmlformats.org/officeDocument/2006/relationships/slide" Target="/ppt/slides/slide25.xml" Id="R6ae96d19a622478d" /><Relationship Type="http://schemas.openxmlformats.org/officeDocument/2006/relationships/slide" Target="/ppt/slides/slide26.xml" Id="R7ad9cab728164c45" /><Relationship Type="http://schemas.openxmlformats.org/officeDocument/2006/relationships/slide" Target="/ppt/slides/slide27.xml" Id="Re74de4475e154079" /><Relationship Type="http://schemas.openxmlformats.org/officeDocument/2006/relationships/slide" Target="/ppt/slides/slide28.xml" Id="R97f945eee577421f" /><Relationship Type="http://schemas.openxmlformats.org/officeDocument/2006/relationships/slide" Target="/ppt/slides/slide29.xml" Id="R529ddbd0d7e5423d" /><Relationship Type="http://schemas.openxmlformats.org/officeDocument/2006/relationships/slide" Target="/ppt/slides/slide30.xml" Id="R6df52a3bb23f4f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16b69ce3db44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25f031b18e4695" /><Relationship Type="http://schemas.openxmlformats.org/officeDocument/2006/relationships/notesMaster" Target="/ppt/notesMasters/notesMaster1.xml" Id="R2ce7955223a841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9340f5a4784700" /><Relationship Type="http://schemas.openxmlformats.org/officeDocument/2006/relationships/notesMaster" Target="/ppt/notesMasters/notesMaster1.xml" Id="R73160d17f7cc46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ab59fd267c4033" /><Relationship Type="http://schemas.openxmlformats.org/officeDocument/2006/relationships/notesMaster" Target="/ppt/notesMasters/notesMaster1.xml" Id="R83c6f620b6d24b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b93caff02d44f1" /><Relationship Type="http://schemas.openxmlformats.org/officeDocument/2006/relationships/notesMaster" Target="/ppt/notesMasters/notesMaster1.xml" Id="Rd3e018ac861041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5473754d52482a" /><Relationship Type="http://schemas.openxmlformats.org/officeDocument/2006/relationships/notesMaster" Target="/ppt/notesMasters/notesMaster1.xml" Id="Rf4352e36dba949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843ac30f3f446a" /><Relationship Type="http://schemas.openxmlformats.org/officeDocument/2006/relationships/notesMaster" Target="/ppt/notesMasters/notesMaster1.xml" Id="R72d4db9827ae45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2cb986b5184983" /><Relationship Type="http://schemas.openxmlformats.org/officeDocument/2006/relationships/notesMaster" Target="/ppt/notesMasters/notesMaster1.xml" Id="Rf8ad0e6bec3442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97aa8575a149f5" /><Relationship Type="http://schemas.openxmlformats.org/officeDocument/2006/relationships/notesMaster" Target="/ppt/notesMasters/notesMaster1.xml" Id="R905be8117e4a4b6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2e9edecc67498e" /><Relationship Type="http://schemas.openxmlformats.org/officeDocument/2006/relationships/notesMaster" Target="/ppt/notesMasters/notesMaster1.xml" Id="Rc84cfd5bb6964a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10008092814c13" /><Relationship Type="http://schemas.openxmlformats.org/officeDocument/2006/relationships/notesMaster" Target="/ppt/notesMasters/notesMaster1.xml" Id="Rd1d88e4c459642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301a2a893f4af9" /><Relationship Type="http://schemas.openxmlformats.org/officeDocument/2006/relationships/notesMaster" Target="/ppt/notesMasters/notesMaster1.xml" Id="R8100bf77edef4e1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c44e6d6378d48bf" /><Relationship Type="http://schemas.openxmlformats.org/officeDocument/2006/relationships/notesMaster" Target="/ppt/notesMasters/notesMaster1.xml" Id="R169f52f9e215460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0448f6147c04ac2" /><Relationship Type="http://schemas.openxmlformats.org/officeDocument/2006/relationships/notesMaster" Target="/ppt/notesMasters/notesMaster1.xml" Id="R0983f60466d543f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9fab4693f94ba4" /><Relationship Type="http://schemas.openxmlformats.org/officeDocument/2006/relationships/notesMaster" Target="/ppt/notesMasters/notesMaster1.xml" Id="R20d247bacec148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fd8e91d3c744576" /><Relationship Type="http://schemas.openxmlformats.org/officeDocument/2006/relationships/notesMaster" Target="/ppt/notesMasters/notesMaster1.xml" Id="Rc8344cc911a7456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68edc84b094b64" /><Relationship Type="http://schemas.openxmlformats.org/officeDocument/2006/relationships/notesMaster" Target="/ppt/notesMasters/notesMaster1.xml" Id="Rdc16317d4eff467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2e34dd95a64b42" /><Relationship Type="http://schemas.openxmlformats.org/officeDocument/2006/relationships/notesMaster" Target="/ppt/notesMasters/notesMaster1.xml" Id="Rc0125be8d57a43d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d57fdf91ec413f" /><Relationship Type="http://schemas.openxmlformats.org/officeDocument/2006/relationships/notesMaster" Target="/ppt/notesMasters/notesMaster1.xml" Id="Rbe362ba9298e482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0ef9736844e4d87" /><Relationship Type="http://schemas.openxmlformats.org/officeDocument/2006/relationships/notesMaster" Target="/ppt/notesMasters/notesMaster1.xml" Id="Rd8bf8e07f55a41c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deac09980274057" /><Relationship Type="http://schemas.openxmlformats.org/officeDocument/2006/relationships/notesMaster" Target="/ppt/notesMasters/notesMaster1.xml" Id="R8baaf606cf864b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ad365aa8fa54da2" /><Relationship Type="http://schemas.openxmlformats.org/officeDocument/2006/relationships/notesMaster" Target="/ppt/notesMasters/notesMaster1.xml" Id="R0b1b70077165421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e42c43ec8644e68" /><Relationship Type="http://schemas.openxmlformats.org/officeDocument/2006/relationships/notesMaster" Target="/ppt/notesMasters/notesMaster1.xml" Id="R1a4771128d8d4df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831768cce384a24" /><Relationship Type="http://schemas.openxmlformats.org/officeDocument/2006/relationships/notesMaster" Target="/ppt/notesMasters/notesMaster1.xml" Id="R74f289ebadb34ac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bbc13fc8b684820" /><Relationship Type="http://schemas.openxmlformats.org/officeDocument/2006/relationships/notesMaster" Target="/ppt/notesMasters/notesMaster1.xml" Id="R345f0c5fd0eb499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c63deeeef194217" /><Relationship Type="http://schemas.openxmlformats.org/officeDocument/2006/relationships/notesMaster" Target="/ppt/notesMasters/notesMaster1.xml" Id="R1fd0fb1c479a46f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550f77b796c4901" /><Relationship Type="http://schemas.openxmlformats.org/officeDocument/2006/relationships/notesMaster" Target="/ppt/notesMasters/notesMaster1.xml" Id="Rba96eebb71d3442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7b4f3cc201245f9" /><Relationship Type="http://schemas.openxmlformats.org/officeDocument/2006/relationships/notesMaster" Target="/ppt/notesMasters/notesMaster1.xml" Id="Rf8ed491dc81e441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351f6fc28564ed1" /><Relationship Type="http://schemas.openxmlformats.org/officeDocument/2006/relationships/notesMaster" Target="/ppt/notesMasters/notesMaster1.xml" Id="R51913461e902484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4a44d58936f439b" /><Relationship Type="http://schemas.openxmlformats.org/officeDocument/2006/relationships/notesMaster" Target="/ppt/notesMasters/notesMaster1.xml" Id="R31608897e1434e9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9e9b181a1bf454e" /><Relationship Type="http://schemas.openxmlformats.org/officeDocument/2006/relationships/notesMaster" Target="/ppt/notesMasters/notesMaster1.xml" Id="R32b9a1ff24c04a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的“财务分析与比率”学习单元。本套课件共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讲稿】明确告诉学生：本单元只训练“财务分析与比率”。先解释知识范围，再用一句话建立核心判断，最后示范标准方法。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【互动提问】请用自己的话复述“比率是诊断信号，须配基准、驱动因素与质性资料”，并举一个会触发“算出比率便直接下因果结论”的错误例子。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Q1：流动资产 HK$130,000，流动负债 HK$60,000。流动比率是： 选项为 A.0.46:1；B.1.17:1；C.HK$70,000:1；D.2.17:1。讲解时强调：比率是诊断信号，须配基准、驱动因素与质性资料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分步讲评：先重述题目条件，再逐步示范“确认公式—计算—比较—解释—限制—建议”，最后给出正确结论“2.17:1”。完整解析：流动比率=流动资产/流动负债=130000/60000=2.17:1。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2A·流动比率。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2A·流动比率；用于知识范围与设问结构校准，题目身份为DSE原创模考题，不冒充历届真题（访问日期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Q11：比较两家公司第 2 年资产回报时，以下哪项限制最重要？ 选项为 A.比率有百分号所以一定可比；B.只要同年便不需看会计政策；C.比率能完全替代现金流和质性资料；D.会计政策、企业规模/业务组合、一次性项目和资产计价差异会降低可比性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会计政策、企业规模/业务组合、一次性项目和资产计价差异会降低可比性”。完整解析：比率须在一致口径和相关基准下解释；单一数字不能消除政策与业务差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2A·财务分析限制。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2A·财务分析限制；用于知识范围与设问结构校准，题目身份为DSE原创模考题，不冒充历届真题（访问日期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2A·速动比率；用于知识范围与设问结构校准，题目身份为DSE原创模考题，不冒充历届真题（访问日期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Q21：毛利 HK$58,000，销售净额 HK$200,000。毛利率是： 选项为 A.29%；B.344.83%；C.71%；D.40.85%。讲解时强调：比率是诊断信号，须配基准、驱动因素与质性资料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【预期回答】学生能说出“确认公式—计算—比较—解释—限制—建议”中的起始动作，并避开“算出比率便直接下因果结论”。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分步讲评：先重述题目条件，再逐步示范“确认公式—计算—比较—解释—限制—建议”，最后给出正确结论“29%”。完整解析：毛利率=毛利/销售净额×100%=58000/200000×100%=29%。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2A·盈利能力比率。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【预期回答】学生能把失分归入“算出比率便直接下因果结论”或更精确的个人错因，并写出可执行检查动作。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讲稿】逐项解释“财务分析与比率”中的专有名词、符号、对象和单位。特别强调：算出比率便直接下因果结论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讲稿】用“条件—表示—方法—核验”重建本知识点。示范时逐步引用：确认公式—计算—比较—解释—限制—建议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2A·盈利能力比率；用于知识范围与设问结构校准，题目身份为DSE原创模考题，不冒充历届真题（访问日期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讲稿】带学生逐句读取任务，不先求答案。要求指出材料中的有效条件，再按“确认公式—计算—比较—解释—限制—建议”作答。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讲稿】先展示错误路径，再用解析链复原第一失分点。禁止只说“粗心”；必须落到“算出比率便直接下因果结论”或更精确的动作。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2A·存货周转率与平均余额；用于知识范围与设问结构校准，题目身份为DSE原创模考题，不冒充历届真题（访问日期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2A·比率解释；用于知识范围与设问结构校准，题目身份为DSE原创模考题，不冒充历届真题（访问日期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18c72a148647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1e5d30b31a48b3" /><Relationship Type="http://schemas.openxmlformats.org/officeDocument/2006/relationships/slideLayout" Target="/ppt/slideLayouts/slideLayout1.xml" Id="Rc6940bc4e4644f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940bc4e4644f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6f86defda4aac" /><Relationship Type="http://schemas.openxmlformats.org/officeDocument/2006/relationships/image" Target="/ppt/media/image.png" Id="R57e2556914df4670" /><Relationship Type="http://schemas.openxmlformats.org/officeDocument/2006/relationships/notesSlide" Target="/ppt/notesSlides/notesSlide1.xml" Id="R985e89ed64fa49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7434c1a54240d7" /><Relationship Type="http://schemas.openxmlformats.org/officeDocument/2006/relationships/image" Target="/ppt/media/image2.png" Id="R4766bd2bc5db4551" /><Relationship Type="http://schemas.openxmlformats.org/officeDocument/2006/relationships/notesSlide" Target="/ppt/notesSlides/notesSlide2.xml" Id="Rca6e6909dd3840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174d4507042f4" /><Relationship Type="http://schemas.openxmlformats.org/officeDocument/2006/relationships/image" Target="/ppt/media/image3.png" Id="Rb43beb4b5cff46b4" /><Relationship Type="http://schemas.openxmlformats.org/officeDocument/2006/relationships/notesSlide" Target="/ppt/notesSlides/notesSlide3.xml" Id="R6143377d3fbf4e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b479bb0ad4e12" /><Relationship Type="http://schemas.openxmlformats.org/officeDocument/2006/relationships/image" Target="/ppt/media/image4.png" Id="Rb042ee65bf994c81" /><Relationship Type="http://schemas.openxmlformats.org/officeDocument/2006/relationships/notesSlide" Target="/ppt/notesSlides/notesSlide4.xml" Id="Rb453646617004c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4c682563d347f1" /><Relationship Type="http://schemas.openxmlformats.org/officeDocument/2006/relationships/image" Target="/ppt/media/image5.png" Id="Rfbb5db19b81d4c29" /><Relationship Type="http://schemas.openxmlformats.org/officeDocument/2006/relationships/notesSlide" Target="/ppt/notesSlides/notesSlide5.xml" Id="R0e1e71a6280a40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caf7aeddb40cd" /><Relationship Type="http://schemas.openxmlformats.org/officeDocument/2006/relationships/image" Target="/ppt/media/image6.png" Id="R5d943f3890064064" /><Relationship Type="http://schemas.openxmlformats.org/officeDocument/2006/relationships/notesSlide" Target="/ppt/notesSlides/notesSlide6.xml" Id="Ra29f3b7d3fc248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3d08bafd7425c" /><Relationship Type="http://schemas.openxmlformats.org/officeDocument/2006/relationships/image" Target="/ppt/media/image7.png" Id="R1ddd14008e134bf8" /><Relationship Type="http://schemas.openxmlformats.org/officeDocument/2006/relationships/notesSlide" Target="/ppt/notesSlides/notesSlide7.xml" Id="R72de5feaa63c40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da1399b27488a" /><Relationship Type="http://schemas.openxmlformats.org/officeDocument/2006/relationships/image" Target="/ppt/media/image8.png" Id="Ra3b9a70f8dfd494b" /><Relationship Type="http://schemas.openxmlformats.org/officeDocument/2006/relationships/notesSlide" Target="/ppt/notesSlides/notesSlide8.xml" Id="Rd5edcf3681f349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080fcba814264" /><Relationship Type="http://schemas.openxmlformats.org/officeDocument/2006/relationships/image" Target="/ppt/media/image9.png" Id="R2064c3cfd2e24953" /><Relationship Type="http://schemas.openxmlformats.org/officeDocument/2006/relationships/notesSlide" Target="/ppt/notesSlides/notesSlide9.xml" Id="R73e11fab189f43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b33d0946344e6" /><Relationship Type="http://schemas.openxmlformats.org/officeDocument/2006/relationships/image" Target="/ppt/media/image10.png" Id="Ra21d3b5a13bf4995" /><Relationship Type="http://schemas.openxmlformats.org/officeDocument/2006/relationships/notesSlide" Target="/ppt/notesSlides/notesSlide10.xml" Id="Ref1683eee21f4a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0980506929420f" /><Relationship Type="http://schemas.openxmlformats.org/officeDocument/2006/relationships/image" Target="/ppt/media/image11.png" Id="R9db2dbd658fa46f4" /><Relationship Type="http://schemas.openxmlformats.org/officeDocument/2006/relationships/notesSlide" Target="/ppt/notesSlides/notesSlide11.xml" Id="R70d8b6b3192746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eecb5675384d3b" /><Relationship Type="http://schemas.openxmlformats.org/officeDocument/2006/relationships/image" Target="/ppt/media/image12.png" Id="R4876f7140c904fbc" /><Relationship Type="http://schemas.openxmlformats.org/officeDocument/2006/relationships/notesSlide" Target="/ppt/notesSlides/notesSlide12.xml" Id="R0f250ed7540848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73d31fa6c460c" /><Relationship Type="http://schemas.openxmlformats.org/officeDocument/2006/relationships/image" Target="/ppt/media/image13.png" Id="R9a4e91ca24e3415a" /><Relationship Type="http://schemas.openxmlformats.org/officeDocument/2006/relationships/notesSlide" Target="/ppt/notesSlides/notesSlide13.xml" Id="R145dab87e9ce42b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af63e07f44722" /><Relationship Type="http://schemas.openxmlformats.org/officeDocument/2006/relationships/image" Target="/ppt/media/image14.png" Id="Rad87f4a894cf441b" /><Relationship Type="http://schemas.openxmlformats.org/officeDocument/2006/relationships/notesSlide" Target="/ppt/notesSlides/notesSlide14.xml" Id="Rb9c8cdbcac6b49f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caec1a7264d2b" /><Relationship Type="http://schemas.openxmlformats.org/officeDocument/2006/relationships/image" Target="/ppt/media/image15.png" Id="Rd92038ca132b422c" /><Relationship Type="http://schemas.openxmlformats.org/officeDocument/2006/relationships/notesSlide" Target="/ppt/notesSlides/notesSlide15.xml" Id="Re507bbdbcba7456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bfe25861e4a0a" /><Relationship Type="http://schemas.openxmlformats.org/officeDocument/2006/relationships/image" Target="/ppt/media/image16.png" Id="R8be621358e1d46b1" /><Relationship Type="http://schemas.openxmlformats.org/officeDocument/2006/relationships/notesSlide" Target="/ppt/notesSlides/notesSlide16.xml" Id="Ra5ccd4cd4c1b40c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b5d8f61394b8e" /><Relationship Type="http://schemas.openxmlformats.org/officeDocument/2006/relationships/image" Target="/ppt/media/image17.png" Id="R4b5aba1d5cb74ba7" /><Relationship Type="http://schemas.openxmlformats.org/officeDocument/2006/relationships/notesSlide" Target="/ppt/notesSlides/notesSlide17.xml" Id="Racdc696f80e9480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770d94a534127" /><Relationship Type="http://schemas.openxmlformats.org/officeDocument/2006/relationships/image" Target="/ppt/media/image18.png" Id="R8175cae5fb784af7" /><Relationship Type="http://schemas.openxmlformats.org/officeDocument/2006/relationships/notesSlide" Target="/ppt/notesSlides/notesSlide18.xml" Id="R34b0f62ed78a49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ae02760424b60" /><Relationship Type="http://schemas.openxmlformats.org/officeDocument/2006/relationships/image" Target="/ppt/media/image19.png" Id="Rbcb531fda5ca457f" /><Relationship Type="http://schemas.openxmlformats.org/officeDocument/2006/relationships/notesSlide" Target="/ppt/notesSlides/notesSlide19.xml" Id="Ra15c35c5706f45d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4336c7ad04f94" /><Relationship Type="http://schemas.openxmlformats.org/officeDocument/2006/relationships/image" Target="/ppt/media/image20.png" Id="R8994e2c52e114cb6" /><Relationship Type="http://schemas.openxmlformats.org/officeDocument/2006/relationships/notesSlide" Target="/ppt/notesSlides/notesSlide20.xml" Id="R01c7877f031844f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541040ae07418b" /><Relationship Type="http://schemas.openxmlformats.org/officeDocument/2006/relationships/image" Target="/ppt/media/image21.png" Id="R92550b33bbf24b54" /><Relationship Type="http://schemas.openxmlformats.org/officeDocument/2006/relationships/notesSlide" Target="/ppt/notesSlides/notesSlide21.xml" Id="R6b496d1f53d942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15039b5e54b82" /><Relationship Type="http://schemas.openxmlformats.org/officeDocument/2006/relationships/image" Target="/ppt/media/image22.png" Id="R96bf1b5c3efc4f9c" /><Relationship Type="http://schemas.openxmlformats.org/officeDocument/2006/relationships/notesSlide" Target="/ppt/notesSlides/notesSlide22.xml" Id="Re79979f3a6df4ac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b1b39edb024d85" /><Relationship Type="http://schemas.openxmlformats.org/officeDocument/2006/relationships/image" Target="/ppt/media/image23.png" Id="Rdee3ce85f3ef4c7d" /><Relationship Type="http://schemas.openxmlformats.org/officeDocument/2006/relationships/notesSlide" Target="/ppt/notesSlides/notesSlide23.xml" Id="R572d2280dc054c6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aed1203b04b22" /><Relationship Type="http://schemas.openxmlformats.org/officeDocument/2006/relationships/image" Target="/ppt/media/image24.png" Id="R289d69320ac14eb5" /><Relationship Type="http://schemas.openxmlformats.org/officeDocument/2006/relationships/notesSlide" Target="/ppt/notesSlides/notesSlide24.xml" Id="R62497d3b22014b3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e09f76708f4b60" /><Relationship Type="http://schemas.openxmlformats.org/officeDocument/2006/relationships/image" Target="/ppt/media/image25.png" Id="Rc98839b901e74225" /><Relationship Type="http://schemas.openxmlformats.org/officeDocument/2006/relationships/notesSlide" Target="/ppt/notesSlides/notesSlide25.xml" Id="R105455cc8af649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6f6b04b3c4674" /><Relationship Type="http://schemas.openxmlformats.org/officeDocument/2006/relationships/image" Target="/ppt/media/image26.png" Id="R2c0414e4f17c4462" /><Relationship Type="http://schemas.openxmlformats.org/officeDocument/2006/relationships/notesSlide" Target="/ppt/notesSlides/notesSlide26.xml" Id="R15a31386c6a44f0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ed9ba4e95b40ab" /><Relationship Type="http://schemas.openxmlformats.org/officeDocument/2006/relationships/image" Target="/ppt/media/image27.png" Id="R07c57761011d499f" /><Relationship Type="http://schemas.openxmlformats.org/officeDocument/2006/relationships/notesSlide" Target="/ppt/notesSlides/notesSlide27.xml" Id="R51573ce282a440f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a3ef7fe8744771" /><Relationship Type="http://schemas.openxmlformats.org/officeDocument/2006/relationships/image" Target="/ppt/media/image28.png" Id="R58e5ef19b14446dd" /><Relationship Type="http://schemas.openxmlformats.org/officeDocument/2006/relationships/notesSlide" Target="/ppt/notesSlides/notesSlide28.xml" Id="R7ccb1698321d4a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3c3fa321f4323" /><Relationship Type="http://schemas.openxmlformats.org/officeDocument/2006/relationships/image" Target="/ppt/media/image29.png" Id="R8ba7262cb7914858" /><Relationship Type="http://schemas.openxmlformats.org/officeDocument/2006/relationships/notesSlide" Target="/ppt/notesSlides/notesSlide29.xml" Id="Rab57d956afad4df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6ac0ef6814abd" /><Relationship Type="http://schemas.openxmlformats.org/officeDocument/2006/relationships/image" Target="/ppt/media/image30.png" Id="Ra00dfd88ff964784" /><Relationship Type="http://schemas.openxmlformats.org/officeDocument/2006/relationships/notesSlide" Target="/ppt/notesSlides/notesSlide30.xml" Id="Ra32fa070470e4e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2D5F12-D7E3-489B-99C0-3ADE6E6D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D75C9-74CB-438C-BCCC-0934910D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39F177-885C-438F-B871-CA430F77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E536D-9FF9-41AE-A7D4-04471875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0A069-57EE-4AD9-AC0F-524B6E05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流动性、盈利能力、效率、资本结构、解释与限制。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2AFCB-C55E-4E11-AAEF-28111340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EF603-9F73-41B9-8CE9-A8BF3E91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EC2C8-2918-4880-930C-9FD5D133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7A7C7-1618-4C08-847B-CAD3B27F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e2556914df46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2656D-2F61-481C-8E0D-06ABAF481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36582-716D-44FC-8010-EC6D9AEC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30F4A-750A-4E5F-8AC1-584A2511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13FDED-954A-46D9-B64E-6E0B385D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0EF606-4D54-4BF0-BA47-E4A4A6DA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28F44-E26C-4AE7-B4AC-C58D9270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98A85D-3F63-4527-961B-A7097425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9164DF-578D-4158-91A7-149D749C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50E508-5021-451C-958B-09DAD185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121491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E6EEC1-9EC3-4B54-8F3A-F4C65199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DFF9E-DF30-4BB9-A736-D93BBE32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6bd2bc5db45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C8838-AD65-434A-97CE-2031DF86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4BD70-BB03-4E0A-BB72-BF939557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8168D-447A-46CE-9CED-DB70B096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505EF-AFB3-4ED0-9639-AA5A19F7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96D56-11F6-4FD5-BF7E-1E296818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DA0A1-5AB6-40DE-9E72-224DE946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AEB6C3-B9F8-42F8-9E1B-79E3431D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E2970F-D66E-491D-B39A-4A2F34E3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91E05F-6EF6-46DD-BAD2-EEE8D32C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69FDC8-A358-4A03-8FAE-F59EB939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75E4F3-28E2-4E5F-9ED5-C9262792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E5509-9D4B-4763-8087-1A9C0582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579822-12C6-4AEE-83E1-1BA73128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CE333-90EA-46E2-BB88-5C3F8328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1795E3-B191-474F-882C-E7B10FD9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E3CD18-9FD0-4AB0-9080-A602E707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45FEB-CE97-445E-B33F-590D5E15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成功标准｜比率是诊断信号，须配基准、驱动因素与质性资料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30D9E7-639A-4FED-9163-BDBE7C00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8FB3BB-10FB-4EDE-AC58-446D36D0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B25EDC-400B-4C61-BB8D-ACD7696E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955013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065C7E-C547-42FE-840A-8D72C789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003DC-C108-4C8E-AEF6-CB6DE05E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beb4b5cff46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B4E8A-397C-4547-8068-DFB9FCEC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3579F-1CF5-4BF6-B05E-7905F297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1C11D-9C4E-4F85-8BDB-98A4D696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EDB1A-76D7-42E3-8721-BC63A6D2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00F08-2428-4B40-8703-9E996FF8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433C6-4295-4EA6-B79B-E952D822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边界提醒｜算出比率便直接下因果结论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8917CC-4BE7-4F9B-8225-7641F3B4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95B87-0EE0-424B-8841-2613D729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FB9B51-FCAE-4DB2-9F9D-F94502C8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流动性、盈利能力、效率、资本结构、解释与限制。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C21E7-4CE2-42F1-8455-187C3B85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4CBB79-BEB6-4A2B-A3AA-CE4DD350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1D6A6D-7ECE-4ECE-ADC7-1143DEE6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39ECA-3228-4A2C-A192-724F1D99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2A·流动比率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41DFB-5E12-47A3-8AD5-B65AA78E2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B04922-2D00-4A8A-987E-221BCD62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4C7077-3FE1-4F23-AEF0-57BF9046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495438-9852-44C2-AC2A-54C826EC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774044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943D4-4825-407B-B0F8-1FAF1590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E3AA3-3730-4D1C-9520-BA055BD2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2ee65bf994c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5DF15-689C-43EB-B8B5-DB98BCE9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70E99-D1FD-421A-BD5E-22260C48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6E5E0-5FA4-42D1-8E53-D0FF1906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能解释“比率是诊断信号，须配基准、驱动因素与质性资料”，并识别一个反例或边界。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4E1FD-E6B4-4EC2-A5CF-74AC9518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1F6A7-AB12-4BA9-A170-8D86EBBD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DB01D0-70BC-4314-A9B9-FC40AC7D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011B8-F154-43C2-8335-6C145C41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C3419-792C-4897-A904-76094DD9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307DC7-B583-4608-8557-51F6F3E0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86668-C255-4F3F-9D2D-A100E8B5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722BC-DDB0-450E-9EC6-96B65EEC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3F2033-0E15-4013-A097-03DED7123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9AF9C-FDBD-4C2F-BA09-1EA3DF25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CCDA4-384A-49CE-824E-AE531F77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15150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F6C733-4A54-46EF-B3B6-2FBC7231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B654C-3054-4663-83F7-7DD62E33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5db19b81d4c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351EA-8D49-45A1-A8A0-7C8947EA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88D872-0626-4EE7-9068-93506DC1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5589E-7442-4987-92C7-681CDFA0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35590-88B6-456F-B642-BCE2F6FB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A8A3C-DE28-4DEB-86AE-13168878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8F1F8F-1BCB-4E8A-8E86-C5BB83CA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405D0-4A23-48F0-BEB2-383FBC4D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40B48E-1200-4C8E-9A9B-129AE441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044CCA-B619-42AD-B9A9-4DC38FD6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83A7E-03BB-4F73-955B-0DC6A243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4FBDD-C264-4AE2-BEB1-230CCEE4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C1C34-2A8E-49D5-B218-25FEE600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59B14C-72EB-4F6F-9F4F-C625EB69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854B1-3E26-4386-97DC-5BE47736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CA3D0-39FC-45DC-B6BA-429D658D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4D7114-AC82-4F39-A442-D7073E61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40742B-DE35-46A1-A05A-E45AFACF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正确结论：2.17:1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解析：流动比率=流动资产/流动负债=130000/60000=2.17:1。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943C39-71B3-4EBA-A5E9-5E81A3C8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2B33C4-E550-497C-A6B5-1F223BE4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0DA37C-581B-4BAF-9F3A-BE07D26B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70ECF-6841-4C3A-A8DA-4CB951E7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081268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876B46-CC92-4287-95F9-C093670D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549FB-9ECE-48B8-A064-4A27884D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43f38900640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0045F-DE51-4CF7-86F3-DDBA808A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65DF0-3599-46D4-986F-C30E0951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3E7D2-3D81-404D-AA58-9065E8DA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8ADEC-F7C0-4A50-9282-F8ABB4CE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09B13-C2FD-4C7B-A50E-6E7697DF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763C0-6D6D-46E1-8013-9418789D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6425BE-F432-4D44-BDBB-F97EBCFD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5090A-719F-449C-B6DF-717BDC69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FA2428-2D0A-4554-8316-C0201A8A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FDD285-B295-427F-976E-47F15953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ECDA8-2827-4629-A241-7DA9712D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B330E-B8DB-4789-AA2E-FF095F19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5456A-1FE1-4E99-9650-FCD2454F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E40FED-7515-4E49-8FCD-2D2E2C21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7464B-687C-40D0-AA4B-7CDF3AC9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01E436-F978-4E17-9E35-2E5AB0FA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D8BFBB-6A87-456C-B061-DF168E0B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9C5943-0607-4023-BAF0-7ABCAC2A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C6694A-0213-4B6E-96A7-FF8110DB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919835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A8C0A8-3E91-4D9C-9AB7-3254C7A6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1FAF8-4568-4A3E-9107-5C25109B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d14008e134b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90419E-B2ED-4F90-990C-1F938CF5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2AFFC-CB7E-4ED7-B990-89A52A5E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655B8-5CA1-482E-8EB8-C76178AE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788515-D1BD-412B-8382-9D401628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398D0-C8CF-47AC-BD4C-1BC3E574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F5E9AB-06DB-4AFA-9F01-2C590D83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E5B642-5DD4-4CE0-80B2-650F8BCF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75415-BFFA-45EA-BE0A-6A2988D5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D4917F-1BA2-4DDD-AA59-6DAB3465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4F571B-6B8C-40BB-B477-4EDFCB78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1D0751-DB90-440A-B7D0-AFE6995A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5774ED-15A4-4A1B-962C-1844022F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1A6DEC-61A7-4AA5-84BB-C7511494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EB406-0231-4395-9E9F-D2BF5AEC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7F5FCF-7A26-4D4D-A0AE-1120BFD9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9D07A-1F37-4D12-A301-0B456FEA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9FD621-A67B-433F-B93C-B13C9294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269191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13753B-B4C9-4A3A-88F0-5B27DA79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EA9A8-F13C-40F4-A91E-6858D1A8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9a70f8dfd49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86DE1-CCED-451C-8789-58E5F4DD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79C04-8DCC-4178-B38D-7848714E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74B1F-1809-490B-AAB0-A95B4E51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00D8F-BBFB-493E-95E9-1D948806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3568B-CA8D-4FE2-875B-E10AECC7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CCFD2-4D7B-4123-BB74-FF874EA0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05E4C-89E6-408C-944B-27083A1D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38C7F9-8300-4D0B-987E-73B1DB73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13435-40E7-4F02-AB18-F1ADA611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857B2-5EAD-4541-8FDF-B7AE4899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5F580E-E3C3-415A-A247-3EFC3BDA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7B0356-74E6-4C37-B6B8-36E54FBE7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C2488-8A3B-44D5-B39B-55751810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F4B2BC-6725-4A9D-A3F0-B11AED4B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3C073-31F9-4FBD-B689-7DF27365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06809-7F59-4E2A-9CA8-7875A943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A81518-D983-413E-B05C-7421B142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103119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F52027-A352-4FE0-899C-CFF2D6D0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626B3-4637-4C26-AA50-22CB7E2B8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4c3cfd2e2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94194-53EB-4B23-B5FB-96CC8D9E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89F2A-23A5-41FF-9AFA-16D19CA5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29F4A9-7BF3-43E4-9F61-9B136113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8A7ED-978F-4668-A1C2-33178EA6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年应收账款收款期由40日增至70日。单凭此变化，较谨慎的解释是：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BF722-D135-42B8-99FC-7FDACC9F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7BF39C-4540-4056-9122-88AB4216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E6EE86-027A-4CF7-ABD4-9DA2E24AD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03A88B-19F2-4264-A667-1CDC8F09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F2B960-77A6-45B2-A715-B5C44AA8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C993F-FD55-4DB7-BBFA-327D9441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B6A0D-1F55-4D36-96D3-B8F4F2CA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8B2A4-CE5D-4B8C-80BF-67952456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6F1475-81A5-40BB-A022-C658A2E7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738570-9F74-4C76-ABAE-9AD1EB2B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C5B91F-2C06-470A-AC54-5D48E59D5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057EA1-7DCA-4BA0-9E2D-F811A2F2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85E664-42A9-4364-A8FF-3985C7CF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9BEA6F-20FA-4F7D-893C-D21EB3FB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7BA84B-73F7-4A2B-BFFE-0AAB5BA0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625675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D2EE95-3105-4D68-A55A-5098ADFC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0D00A-EA58-4AFF-AD28-5566FD21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d3b5a13bf49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5C344-C694-478A-943D-0EC7E070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0EEB8-0FBB-4123-A395-EB6B2DE6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F32B3-5937-4658-BB2E-991665C9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11AED9-F0BE-4511-8442-AAA9A15E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4B981-B13E-4501-81FC-7BA9ECCA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流动资产 HK$130,000，流动负债 HK$60,000。流动比率是：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F43C8D-E0E8-4A33-870E-28A3E2AC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B395A2-4072-4746-B275-CEB88F84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7361E-8D05-4709-803A-72041F4B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91D3B-6026-4AA9-99D7-18C1B66F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年应收账款收款期由40日增至70日。单凭此变化，较谨慎的解释是：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4D8645-8D1C-4BF2-A36B-C1D749DA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B3B62-B644-4140-A8ED-D20BBAF9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FC76F8-C252-49F5-8CE3-3BED232F7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F7A50A-D003-4D1C-8599-EA4C16FE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流动资产 HK$120,000，其中存货 HK$30,000；流动负债 HK$50,000。速动比率是：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D72D9B-003D-46C5-9DC6-DB04A7F8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8C4980-A89B-4FFB-8171-4E46D3C0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FF2266-42DD-4624-AE01-5220025D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0D455-6107-4AAE-A94F-4FA901BC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454059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E396D1-56C4-4BF1-8ADE-46C7CAF9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B8186-3C44-4FEE-B3E3-9FD03673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b2dbd658fa46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54287-65D7-4058-B13D-0EA307C1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8A7CE-4EC7-4B86-8023-9002B1FF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E2B2E-9DE1-4044-8585-874646C1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E01849-1049-4B8D-9439-375775D9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117C74-8495-4B10-A07C-4DC9CF5B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6F7320-1854-41F2-A53D-3A2A875C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3F13BB-1509-4410-AE9D-3CFAB855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57608C-C725-4308-9695-5B39FC80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正确结论：收款速度可能变慢并增加信用风险，但还应比较信贷政策、销售结构和行业基准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解析链：比率变化是诊断信号，不自动证明原因；应结合政策、构成、趋势和基准。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0E6B5-7855-4BAC-ABDF-E055B2AA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6DE19-3074-4B5C-996D-9373EEBB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39852D-2E64-4924-A03D-5A531D78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D6546F-CB79-4800-BE71-4C0C2F3A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1145061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D01E17-6F4B-4641-95C5-23E3C5FF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BCFA2-770F-430E-AD49-E9B83CF1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76f7140c904f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032E9-E83A-42B1-98FC-B40B5242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3D60F-16DF-4F8E-9C62-8B4334F1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C96AE-4C08-4D7C-B2BC-D3A8C72E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1559D-1626-48B6-B1E4-A8BD7B04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流动资产 HK$120,000，其中存货 HK$30,000；流动负债 HK$50,000。速动比率是：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B168E-8CF6-4F07-A8C0-B85E9EE4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46A60-24BB-4D73-B53F-73B3F405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D1216-837B-478F-81F1-85F3B50B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5CD3E-7F07-4988-AA18-9A938E1A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38D66-3054-41B8-8B43-1940DE0E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A76BA3-A47D-4ACB-AD68-2E69A254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681CB-9782-4633-87C5-D4C17FDD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92723-3F9A-467A-AD50-A964B2F8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7AB9D-CF2D-4C97-ABF7-2E568A20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596376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F987C-41EA-40D4-9C0C-84CE3FE0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CC4F3-5FB8-4443-A099-A8AF010F4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e91ca24e341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D4195-797D-4D82-98DF-AE7E9FC3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49639-93D8-4C0D-BA66-F8AFF065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39D36-D472-4A77-B337-B9E2118F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能独立执行“确认公式—计算—比较—解释—限制—建议”，并说明每一步理由。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0E7B5-8192-468F-9BCE-FB9A7042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E5989-ECDF-4E7B-A1DB-14F2C219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14E1B6-C355-434C-9B4D-B338BF8E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304E9-AEC8-4AA5-B51B-A7020C6B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2FD72-65F0-44D3-B955-0F3EBA50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89BBF-7AF5-45AD-B458-9388802B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E986D-6557-4A86-94F9-F3614237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9EFBF-C878-4A15-B14C-F5839B03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ACF07-6D0C-43D0-8251-B23A08D6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933F7D-5DF4-4A40-8E99-D62D216EC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84923-CD15-4F7E-ABF5-009D5415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646669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538C02-37EF-4F96-B595-22C2FE09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410A8-662E-4097-9521-B2C357500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7f4a894cf44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E1C20-AE17-4D5B-9DE9-C8080B09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588FC4-CE01-4987-A11E-52E31086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8CDFA1-9CD2-43F2-8183-7C0AE6CA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1BCD9-3020-497B-9280-BAF50E57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0381B-F683-423F-84AB-F7615F43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78E5A-72D9-45AA-94D9-ACBDF8D2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BD8E6-1DBE-4814-B091-04C69127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66B95-BDED-4AC1-A2B4-A0472930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10F87D-EEA9-4278-A7AD-B1495355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78459D-C7E5-4DD9-A7D2-28567E94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12E31-D234-4AC5-A32C-77F5AE62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DF33C5-FAC8-40DC-8E67-73081466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A47491-1079-4193-8B71-E154615F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85645C-19BF-4114-ABC6-1800904B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11FCCF-61A7-4177-A4AD-235A27DE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1D285A-B136-4362-84DF-E561D915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2FFC2C-033F-4A57-8266-2EEDC18E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正确结论：会计政策、企业规模/业务组合、一次性项目和资产计价差异会降低可比性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解析：比率须在一致口径和相关基准下解释；单一数字不能消除政策与业务差异。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0613BD-7790-400A-8D09-7F41F8B6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2B186F-B0A8-46CD-A30E-77496B4D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EEDA06-9690-44F9-A58A-02A0C7A8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CD34C3-A340-466C-BA25-5EC0C385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242908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0ED903-8104-4698-916B-86D4F0F7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ED73F-613D-4320-BD46-D856376E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038ca132b42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35652-4CEB-4E87-8A11-14B02A31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EF298-20CF-46F8-9255-6B5250F6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E8AF33-B911-45EA-8016-87ADCDA8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A0E82-CE96-4786-823D-102287B0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89468-BCC4-40F6-A13B-1AB6CEB0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B87AA-EA70-4E03-81C9-E1318B51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F294C-D3E4-4B61-83CC-7B1656EF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427B76-7B39-4124-88B0-46AB03B2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84F35-C022-4371-B17A-28CF3A7B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5DB8F-1498-4B6F-B899-10EBC767A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60578-6343-4A20-99F0-962EE7A6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83CE09-B0A0-4D2A-B34A-03AE4D29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2B3164-B443-428C-B213-E4E1B71A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7DB4C-9154-4CC1-B902-083796B2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481F7-C1E4-46BA-A5D3-218CD0F5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B5C154-73C2-41AC-A8B5-01984A50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233F78-7094-4A93-A5C1-84DD9D1A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511B0-0C35-443D-8032-CD34FB670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A59EB3-D9C6-4829-B433-AEFC2AB5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541246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A32D24-3D2E-45B0-B950-43D25547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E2C71-5778-4ADE-816A-1EA103C5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621358e1d46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2C974-EBE0-40EB-B9A2-7EDC7192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CA55C-1C67-499F-AD6E-95EFC5E9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317F9-8A74-4AED-B664-6D176AE9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15B80-37DB-4C03-9BF8-47CF466A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BC6337-8360-4FCE-897C-8C49B176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4250B9-C723-4E4B-81AA-8DEEE5E9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13D3C-5312-44FA-ACC9-1CD0E93F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C8BB4-F5F8-4B36-9602-24B0FCE2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F568A-693B-4F80-8A05-E315BF16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912A1-FFD0-4038-B6E4-105B8EB2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54E51-3FED-4663-BE1A-D8F35047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2C3DF1-7CA7-4D7A-98EF-03C13729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C526A5-1BA8-49D8-90A6-6608AECD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7A89EC-28A5-45BA-9F18-17233113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84425-9227-4672-8FD4-B2EA27ED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73288-C4D3-4016-BAAA-88D06D9E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8115CA-86DE-4120-97AD-AB681E86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565367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D01208-5718-4124-B444-01C409E7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6B2A7-1344-4113-8627-DF8E544D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5aba1d5cb74b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DD239-FAAB-467C-B596-897C34FD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948F0-962A-4FA2-A472-9A1ABF20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67756-DB80-49E9-AF44-1C5DD056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06DD5-B779-49DE-9E0E-70B184EC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2C1AB-9FC7-4145-8EC3-E0C753D7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889FC-37B8-472E-829A-3D2ECF5E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2897DB-A6C6-4B31-8259-F6EB508A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04817-EC7C-464C-BDC8-F0D73477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9ADBA0-7696-4D86-BB6C-D6D93428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2E78E8-814E-403C-A7D2-3DEB73B1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4C8A88-4F15-49DC-9EE9-A7391307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4197D9-A3EB-4D21-BC2B-0030E740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AE9EB-787E-4A7B-B7F8-BB33A254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2D6655-2777-41B6-B918-81665E0D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2EEE66-FA33-4D3E-8AC3-EC56AB00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8CCDD-AC94-4F04-A03A-45A784BA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C1C005-19D3-40EB-A39B-0167A998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7185037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13390B-774A-4FF0-AD1C-AE3D43E1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D0534F-75BE-4FF9-8DA6-98D253F7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5cae5fb784a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36E07-EF93-45A1-929C-E98A7AB5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98057-7060-4000-9F2C-FD7FF6F6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07227-BE28-4C72-B7A2-46419C24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5EFD3-5F40-41EB-8264-740FC293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流动资产 HK$130,000，其中存货 HK$30,000；流动负债 HK$50,000。速动比率是：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534EA-083E-4F75-A524-FD0F953B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CD52D-17CA-441E-A877-F40D55A7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A120D-45C1-4FC7-8C46-408F575F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8ADA45-55DB-4AEE-AAEB-1BD4B74C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EE85FD-B5F5-4638-BDA9-FC388697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E911A-4B88-4DBC-9A10-D1FACFC2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213A1-BE4D-4A18-A7AD-CAF5931FB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827D1-E809-4AF2-BACD-8F7C8FF0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8C4C9B-B26F-47FD-8211-0044051C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13E65-BEBC-47D9-B5FC-08148052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B1D097-6F7C-4037-AD1A-D6194385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4B21C6-3235-4FC7-8CBE-4A63BA58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E497D6-AA62-4CDF-96FB-16E66201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8C1112-F890-46EC-BF57-27041D4C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A2E307-4F3B-4564-A068-DE97D759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904403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04B312-2C4F-4A5E-AB9C-435C1668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E5A12-52B5-4694-B4D8-9C8BAC11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531fda5ca45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24EDB-1086-4A3B-8FED-A40BB252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762CF-C02D-487C-84F5-84CB468A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179BC-3FE2-4317-A5FC-F0750E64B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7EF21-8C65-4BCA-A6D3-A14B9094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DC418-1C65-41C7-9710-A366AD0A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比较两家公司第 2 年资产回报时，以下哪项限制最重要？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83231A-01F1-49AA-A0AA-E73148B1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5AA7D-5114-4E7E-B88B-AC766248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9109E-B39D-4ECC-A392-A4920C77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A7DB7-A1AE-4F1E-9133-F426245B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流动资产 HK$130,000，其中存货 HK$30,000；流动负债 HK$50,000。速动比率是：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BA4C37-FA63-41A3-B458-E0D7EABB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7AE2A8-BA79-4C5C-BD66-0DD4683F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4075E-7118-4415-8841-EF44D819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1048B0-022D-4C9E-B5FC-E7B5AB31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企业销售成本 HK$276,000，期初及期末存货分别为 HK$41,000 和 HK$45,000。按平均存货计算，存货周转率是：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7ED6D-88F3-4C34-9CD1-28E69154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F023F-B3D4-4512-A973-67C696A6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BA6C1A-6C2D-4AFC-9777-3B3EFD9E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713D5-115D-44FE-BAE8-8FDDA979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8971508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0CEC0F-0E4C-4D9A-A683-90CC89E08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951CA-1C0F-43CB-BDE8-A5120D88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94e2c52e114c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1E0C17-B2E7-4918-B8B6-28C20896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A12A1-32CD-4224-ADD1-6F4184B3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FE5EF-098B-497D-9C09-34B35007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8CAFA-7693-4F4E-833C-7B152127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4CDC1-5A23-47C0-81FD-26613F24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A04C7F-8826-4918-AD62-1D5822AF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E2173-0FA1-4AD4-A881-61D74D809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0C584-0292-4637-AF37-F1F480A9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正确结论：2:1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解析链：速动比率=(流动资产−存货)/流动负债=(130000−30000)/50000=2:1。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47A20A-312B-4378-B5A2-1AA10E1D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FA3B5B-B545-4504-94AE-1F88AD12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A46247-9059-46BF-A802-5227DBCC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EA3C1F-87CE-4598-B691-4D2F77B8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8214265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46657A-153F-4A46-A2DF-C4065AD6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558ED-2FD2-4943-BA32-618CDD24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50b33bbf24b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22E74-DDE4-4DEF-8325-1046179E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C0B08-391A-4C8B-B978-29552058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D44E9-A5B0-4098-83CA-EF66E7C0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D8BD9-48BF-4019-B1E5-4F02A8CE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企业销售成本 HK$276,000，期初及期末存货分别为 HK$41,000 和 HK$45,000。按平均存货计算，存货周转率是：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0A051-2C7A-4453-9C4C-B72866D3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054689-1A8F-42C2-8C46-85DBC2BD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43C308-87B3-4B56-BD4F-C949B964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6DDB05-AECD-4639-93D4-0AEEDFB1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DA3D6-ABE7-498B-BCFC-87ED9F05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91582-F6E8-4185-AB1C-48157CA5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8FD37-29C5-4362-A087-63666626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20765-4C08-4239-B383-50B61FE3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33271-135B-4C8C-BB48-A6F9FB3E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232390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2155B-25BA-4F38-9EDD-A823033C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AEC55-BB03-4EE0-9121-7E3C8CF3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f1b5c3efc4f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0F717-B524-410E-9F35-FEDD182C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90F4A-20CF-4CED-984C-C45A62BF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1E9CA-D3DF-4D98-809B-1B2639F8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DEC86-6A18-4F7D-B3B9-D498790B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82AA5-B3F5-42D1-8152-2391CAA5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A120D-CF94-4E75-AE1B-56964851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9327EE-40CF-416B-B1A6-564DA5E9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高频错因：算出比率便直接下因果结论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9C38AD-D039-4704-8625-AE88190A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C3D5D-284B-4CC2-AA88-26E3812E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4D5BB8-0645-4EC4-A7E2-5291043F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5E2680-D74D-456C-B9CE-6B150291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168380-EB26-4F9C-B394-788A800C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665ADD-46BB-43EC-BE69-405E96E6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7B58DA-204B-4453-BBAD-2D0BBF66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2419275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BF06B5-6120-4E44-92DA-D72DEFA8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20442-6CA9-4572-8693-22094C92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e3ce85f3ef4c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F9A8DE-ED79-499A-BB15-713D11CD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A55EC-4881-4C36-8E23-A751CFE9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F4F61A-C65A-452B-9CCA-B9FE9EA9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1D27E-FBBC-41AC-B5F1-49C5002E3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B5E02-E18B-4904-8D8E-080073E2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854068-8D70-4B15-8FCE-15A6E29D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05BC8C-C2F5-4F98-955C-31EDF210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705560-6A43-401D-A78C-D9DABB18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F56FF-B5EF-4CE3-B45C-05460E3E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A96710-DFA1-4C64-9D64-5AF37EA3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FD9F05-C965-414B-AF53-503E8ABB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1A76E-625A-48FB-B09A-2BFB4766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335846-8A41-4E0C-A2D7-41034355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D9BE0F-4D4C-4989-A861-DACB12E5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0BF41-1F95-4BF8-AB86-4104A512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A5C99E-BDA1-4ED3-90A5-4859819C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B2CFD2-624A-4D5A-8386-3CEAEAFF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正确结论：29%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解析：毛利率=毛利/销售净额×100%=58000/200000×100%=29%。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917C6D-6CF5-4678-AA67-1926F4EA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614506-A2DA-48E1-B174-2F054681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D3873F-FCF1-4FEC-8E44-23D369F4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4D438F-BD6D-4A3E-9657-923F65A8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889101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929CBF-9259-4D2F-A325-ADC14A3B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62CAC-55F2-4A66-8D13-4AC16363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d69320ac14e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5914C-D7D9-4BAF-B5F2-2360C83C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E5AAC-B8E6-44A1-8827-C72907378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866D2-E6DE-4B42-B83F-3BABDDF1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5036C-DD68-4901-9500-73C97F17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7CE91-B08C-4AC1-81FE-F625AB4C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1F6F2-B9E7-48B7-B14D-0C0A159C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42291A-839D-4B32-AD82-3B3B199D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1720F-4199-4D90-9FCC-F9AA9AC96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20388C-C00F-4192-A2ED-3553FA2D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7AF288-B460-4F05-8035-FBB47862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0CDF8-1CC8-430D-84D8-FF368060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E150B-4D8A-4DDB-B77D-4279DECC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D82343-37C9-41DB-9A6D-224902D8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663DC7-D620-4427-8036-B550752C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421306-6325-433A-9BB6-BF518811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AFCE8-5713-477D-BE3D-51E0B129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49A554-410F-4B5D-8B5B-319B02E2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804747-B198-4267-9F2E-FA411F6A5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8B8036-995E-491E-AB6D-23CA63C9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828073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AD6666-4A5D-41FD-9866-0B84304C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FE1A1-B665-4284-B033-31B296F7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839b901e742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70C39-0FC0-4FC0-96D0-AC553210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E1019-9753-4389-93E9-D06F8F0A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7DDA3-B622-4E91-AB11-E3DA9549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A2D9F-1B9C-45E0-AA83-370068DA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财务分析与比率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52BCB-AA57-4528-B963-BB2F09CF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B99175-1442-443B-9726-32010C7C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A4A1D-71B7-490F-A8A4-E6B6A179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3527DF-FA7F-4CEC-BD1E-FF47FF73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9437D-1F41-48BE-B44D-31606173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D5CCE4-4CAA-4FC0-A0B9-B0DEA035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0A3E77-6B72-4427-95C5-026D19F2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1CC17-6FB2-4136-B30A-CE2511BE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E46943-B798-4514-93C8-872DDB61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BDC88-44A1-4BBF-95D2-6794189C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B96C1F-C9CF-4863-A924-BC4F3CD6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FB48C4-235B-46AA-9CB7-E39D85AC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1B1E39-3ED6-455E-A3C3-DCC11A55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11140869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22DF2-BDCE-4093-8D0C-37730049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8091E-2AB2-4DDB-AF18-67762585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0414e4f17c44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1D4A5-329B-4EFB-BA34-2CB96848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6BA54-B6C3-45FE-B1B2-8EB4BB3B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655206-7F3A-402C-9108-638384E7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7519C7-C1F7-4F3E-8E35-74D51D51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BCA38-3E87-4DC2-8E9E-2F5E45C2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BE4369-EC68-44E4-8DD7-AA7730E5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F47897-E0EF-4FFE-93FC-6CD0FC1A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比率是诊断信号，须配基准、驱动因素与质性资料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338FF-E2E4-4FAC-9391-F11EFCB1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0D63F5-BA8C-473D-B51C-D9C86738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DA7BA-D83C-4D5F-97E2-0A70BFF1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确认公式—计算—比较—解释—限制—建议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6B5C7B-B759-4040-8F4B-AAC4670D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2EC76-FEF4-4D1B-8818-EBECE795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5FF71-C174-4B19-A235-B65666488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检查：算出比率便直接下因果结论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3C70FC-2F5F-4C38-8F4F-6B7D1A76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A13BC5-5822-4E86-87B0-3BC9663D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895F2F-2A61-4A69-B947-41598926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961054-713C-454C-BCBE-B6753547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6400674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4374FA-CFC2-4FC5-923D-9ADE2E08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F0E33-0511-4AA8-941C-150DDE58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57761011d49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3E863-59DA-4DE0-B82E-2965C49D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F56DF-BF46-4E17-AA20-4047D3A8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D1C8E-67A2-443D-A56C-29B9C43A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7249D-63CA-4EE5-BD69-8E3DFEE3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企业销售成本 HK$288,000，期初及期末存货分别为 HK$42,000 和 HK$46,000。按平均存货计算，存货周转率是：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90058-CDF3-475B-A822-03DABC23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55620-26AA-4A45-86C1-A911E156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6F988-02EE-43D5-9D41-287145B4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56250-55F4-4D92-A017-8A53F73B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5F91B-49C2-4C9B-BB2A-870067D6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BC21C6-DE18-48E4-AB13-F8009BF4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0088B7-5706-4B8D-8D54-24849A12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969FAC-0A06-4788-938F-514853B7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0B3C5-954E-40FE-A28D-8E82D526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1B48F2-6435-4121-B933-D036B6A8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E83DE-6E43-47D7-BF7B-C417DC7B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39A00-26FF-408C-A7B1-61D1BDA4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028D06-82C3-4DC1-BC2A-B3345B9C4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FD1C75-C9B0-41DA-94A6-B862B5657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6A489C-B3C4-4A11-8E1A-627CACE9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7292390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7F351E-5E65-4607-A079-82212BDF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0A8F4-B4FF-4FFC-B731-1FFCE8AC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5ef19b14446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1CBC3D-A473-4F50-92FA-F04BB65A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DA6D7-3862-4B62-9585-BD246AE8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55CC2-E114-417D-B8A6-D74BA29E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9887C-3B2D-49A8-9E68-D2DAC70A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6890D-A3BF-4D66-9787-A1E162A3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毛利 HK$58,000，销售净额 HK$200,000。毛利率是：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17D1D-82FA-4454-98F7-9BE5C4CB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8F6631-A36E-4492-903F-1AF741A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76D95E-60D9-401C-B5AD-46433922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658D7-5787-4725-A82A-F225365B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企业销售成本 HK$288,000，期初及期末存货分别为 HK$42,000 和 HK$46,000。按平均存货计算，存货周转率是：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349F9-EB67-4820-A6CA-2AD42CFB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6A2239-513D-47D9-BF83-858D23E3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327A89-DE0C-4117-80CF-4BF1CEE2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E5BA5A-C3E7-4307-913B-4FA896A0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年应收账款收款期由40日增至70日。单凭此变化，较谨慎的解释是：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87A07-9365-4D4E-BD6C-9C4B3008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E586DB-E470-4453-9C51-84AFD05F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DA849-53F4-45F7-80BE-F887B30B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D55CFE-DD64-4686-AAE2-351938FD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137011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663EA5-64F3-46E8-A0D3-18339722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6D925-04A4-4959-8437-C0F9E4CA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7262cb79148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F0390-563D-4A80-8A49-E8CC9A18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2866D-FC64-4ACB-B498-5241B711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94E6A4-84EF-4572-839E-B568B12E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6070E-5DCA-40BC-8EEC-811A6461F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算出比率便直接下因果结论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516E5-CD85-4386-A397-D3FDD5C2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B2BAB-EB18-4B14-85DE-E34883E0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D63135-6519-479B-A59E-585C939C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8F0E7F-6417-49DF-BFC7-159B56DD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正确结论：6.55 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解析链：平均存货=(HK$42,000+HK$46,000)/2=HK$44,000；周转率=销售成本/平均存货=HK$288,000/HK$44,000=6.55 次。以期末存货代替平均数或漏除2均会失真。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655A5-DCC6-4E00-A660-2763A18C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2FAEAA-73F6-4419-B63D-9FB014CE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58B47C-5D47-4D4B-B00A-CCD5F188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C9790-201E-4E8C-A73B-F572AC37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5215456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E8818C-62ED-42FF-9F71-E8D2C461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7A8E5-E935-4110-B31E-473150A9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0dfd88ff9647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CF5B4-2E54-44AC-A052-4C374334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9D27C-FC35-4503-A080-047DBF5B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C9021-7706-4B7D-8F8F-B6E8E0820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F039A-3B4E-45C5-B6E9-E10C73E5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5 年应收账款收款期由40日增至70日。单凭此变化，较谨慎的解释是：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C0B072-7FDD-44EF-8F42-16241D4E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20B368-B305-40EC-A0CB-549E2779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FFC5D2-DFCE-4434-B4AD-048B2967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3D519-7B9D-4A1D-8057-8A31955B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B0AD3-7AA3-4A51-880E-C054AC10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AB6F0-CA8D-43F3-87EA-94D134AE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1A58FC-55DB-40A7-9829-FACC8CD9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6A6A4F-4333-46EB-B2E2-84C2C953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财务分析与比率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38D58D-1F28-41B6-BB12-A5DB5C44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197803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2026-08-19T09:04:56.2950000Z</dcterms:created>
  <dcterms:modified xsi:type="dcterms:W3CDTF">2026-08-19T09:04:56.2950000Z</dcterms:modified>
</coreProperties>
</file>