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995315186e7415d" /><Relationship Type="http://schemas.openxmlformats.org/officeDocument/2006/relationships/extended-properties" Target="/docProps/app.xml" Id="R2cd54c471feb42b8" /><Relationship Type="http://schemas.openxmlformats.org/officeDocument/2006/relationships/officeDocument" Target="/ppt/presentation.xml" Id="R56d3df5635d14e9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2290cab16046f0"/>
  </p:sldMasterIdLst>
  <p:notesMasterIdLst>
    <p:notesMasterId xmlns:r="http://schemas.openxmlformats.org/officeDocument/2006/relationships" r:id="R8f4e8d8632b148fd"/>
  </p:notesMasterIdLst>
  <p:sldIdLst>
    <p:sldId xmlns:r="http://schemas.openxmlformats.org/officeDocument/2006/relationships" id="256" r:id="R655e902013994179"/>
    <p:sldId xmlns:r="http://schemas.openxmlformats.org/officeDocument/2006/relationships" id="257" r:id="R169910889b3a4843"/>
    <p:sldId xmlns:r="http://schemas.openxmlformats.org/officeDocument/2006/relationships" id="258" r:id="R2618f8bfe7e448cc"/>
    <p:sldId xmlns:r="http://schemas.openxmlformats.org/officeDocument/2006/relationships" id="259" r:id="R386e3fa6f6414438"/>
    <p:sldId xmlns:r="http://schemas.openxmlformats.org/officeDocument/2006/relationships" id="260" r:id="Rc374b437bc4c4189"/>
    <p:sldId xmlns:r="http://schemas.openxmlformats.org/officeDocument/2006/relationships" id="261" r:id="Re33b305acb874960"/>
    <p:sldId xmlns:r="http://schemas.openxmlformats.org/officeDocument/2006/relationships" id="262" r:id="R10128cd5e2e8497a"/>
    <p:sldId xmlns:r="http://schemas.openxmlformats.org/officeDocument/2006/relationships" id="263" r:id="R0b7294c8f5eb4b49"/>
    <p:sldId xmlns:r="http://schemas.openxmlformats.org/officeDocument/2006/relationships" id="264" r:id="R28d30fd9ac604198"/>
    <p:sldId xmlns:r="http://schemas.openxmlformats.org/officeDocument/2006/relationships" id="265" r:id="Ree441e17907d4174"/>
    <p:sldId xmlns:r="http://schemas.openxmlformats.org/officeDocument/2006/relationships" id="266" r:id="R695ca2ad385649b2"/>
    <p:sldId xmlns:r="http://schemas.openxmlformats.org/officeDocument/2006/relationships" id="267" r:id="R881656aac4114a00"/>
    <p:sldId xmlns:r="http://schemas.openxmlformats.org/officeDocument/2006/relationships" id="268" r:id="R3685b1d72b014100"/>
    <p:sldId xmlns:r="http://schemas.openxmlformats.org/officeDocument/2006/relationships" id="269" r:id="R094b8c6458534d73"/>
    <p:sldId xmlns:r="http://schemas.openxmlformats.org/officeDocument/2006/relationships" id="270" r:id="R9cd79cced3474469"/>
    <p:sldId xmlns:r="http://schemas.openxmlformats.org/officeDocument/2006/relationships" id="271" r:id="R2a074167657a422f"/>
    <p:sldId xmlns:r="http://schemas.openxmlformats.org/officeDocument/2006/relationships" id="272" r:id="Raa16d9c69c8e4528"/>
    <p:sldId xmlns:r="http://schemas.openxmlformats.org/officeDocument/2006/relationships" id="273" r:id="R266c66ccc1a64d9b"/>
    <p:sldId xmlns:r="http://schemas.openxmlformats.org/officeDocument/2006/relationships" id="274" r:id="Rc048bda174ab4c00"/>
    <p:sldId xmlns:r="http://schemas.openxmlformats.org/officeDocument/2006/relationships" id="275" r:id="R2f078960e95c4c08"/>
    <p:sldId xmlns:r="http://schemas.openxmlformats.org/officeDocument/2006/relationships" id="276" r:id="Rbd49efec8b0a4091"/>
    <p:sldId xmlns:r="http://schemas.openxmlformats.org/officeDocument/2006/relationships" id="277" r:id="R1d649cad77ba4bd7"/>
    <p:sldId xmlns:r="http://schemas.openxmlformats.org/officeDocument/2006/relationships" id="278" r:id="R7b773d036421485a"/>
    <p:sldId xmlns:r="http://schemas.openxmlformats.org/officeDocument/2006/relationships" id="279" r:id="R50568ee1741b47f9"/>
    <p:sldId xmlns:r="http://schemas.openxmlformats.org/officeDocument/2006/relationships" id="280" r:id="R778e77fcb9b74457"/>
    <p:sldId xmlns:r="http://schemas.openxmlformats.org/officeDocument/2006/relationships" id="281" r:id="Rce5e31463e5644a9"/>
    <p:sldId xmlns:r="http://schemas.openxmlformats.org/officeDocument/2006/relationships" id="282" r:id="R01ad6eb2692e4bd1"/>
    <p:sldId xmlns:r="http://schemas.openxmlformats.org/officeDocument/2006/relationships" id="283" r:id="Rb8c8be392b7c4b45"/>
    <p:sldId xmlns:r="http://schemas.openxmlformats.org/officeDocument/2006/relationships" id="284" r:id="R8e8bcdfa940d4a79"/>
    <p:sldId xmlns:r="http://schemas.openxmlformats.org/officeDocument/2006/relationships" id="285" r:id="R8fa283220578468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8d6b397690f41c8" /><Relationship Type="http://schemas.openxmlformats.org/officeDocument/2006/relationships/slideMaster" Target="/ppt/slideMasters/slideMaster1.xml" Id="Raa2290cab16046f0" /><Relationship Type="http://schemas.openxmlformats.org/officeDocument/2006/relationships/notesMaster" Target="/ppt/notesMasters/notesMaster1.xml" Id="R8f4e8d8632b148fd" /><Relationship Type="http://schemas.openxmlformats.org/officeDocument/2006/relationships/presProps" Target="/ppt/presProps.xml" Id="Rd311f3f671e14518" /><Relationship Type="http://schemas.openxmlformats.org/officeDocument/2006/relationships/tableStyles" Target="/ppt/tableStyles.xml" Id="R7cac8f45273040c9" /><Relationship Type="http://schemas.openxmlformats.org/officeDocument/2006/relationships/slide" Target="/ppt/slides/slide1.xml" Id="R655e902013994179" /><Relationship Type="http://schemas.openxmlformats.org/officeDocument/2006/relationships/slide" Target="/ppt/slides/slide2.xml" Id="R169910889b3a4843" /><Relationship Type="http://schemas.openxmlformats.org/officeDocument/2006/relationships/slide" Target="/ppt/slides/slide3.xml" Id="R2618f8bfe7e448cc" /><Relationship Type="http://schemas.openxmlformats.org/officeDocument/2006/relationships/slide" Target="/ppt/slides/slide4.xml" Id="R386e3fa6f6414438" /><Relationship Type="http://schemas.openxmlformats.org/officeDocument/2006/relationships/slide" Target="/ppt/slides/slide5.xml" Id="Rc374b437bc4c4189" /><Relationship Type="http://schemas.openxmlformats.org/officeDocument/2006/relationships/slide" Target="/ppt/slides/slide6.xml" Id="Re33b305acb874960" /><Relationship Type="http://schemas.openxmlformats.org/officeDocument/2006/relationships/slide" Target="/ppt/slides/slide7.xml" Id="R10128cd5e2e8497a" /><Relationship Type="http://schemas.openxmlformats.org/officeDocument/2006/relationships/slide" Target="/ppt/slides/slide8.xml" Id="R0b7294c8f5eb4b49" /><Relationship Type="http://schemas.openxmlformats.org/officeDocument/2006/relationships/slide" Target="/ppt/slides/slide9.xml" Id="R28d30fd9ac604198" /><Relationship Type="http://schemas.openxmlformats.org/officeDocument/2006/relationships/slide" Target="/ppt/slides/slide10.xml" Id="Ree441e17907d4174" /><Relationship Type="http://schemas.openxmlformats.org/officeDocument/2006/relationships/slide" Target="/ppt/slides/slide11.xml" Id="R695ca2ad385649b2" /><Relationship Type="http://schemas.openxmlformats.org/officeDocument/2006/relationships/slide" Target="/ppt/slides/slide12.xml" Id="R881656aac4114a00" /><Relationship Type="http://schemas.openxmlformats.org/officeDocument/2006/relationships/slide" Target="/ppt/slides/slide13.xml" Id="R3685b1d72b014100" /><Relationship Type="http://schemas.openxmlformats.org/officeDocument/2006/relationships/slide" Target="/ppt/slides/slide14.xml" Id="R094b8c6458534d73" /><Relationship Type="http://schemas.openxmlformats.org/officeDocument/2006/relationships/slide" Target="/ppt/slides/slide15.xml" Id="R9cd79cced3474469" /><Relationship Type="http://schemas.openxmlformats.org/officeDocument/2006/relationships/slide" Target="/ppt/slides/slide16.xml" Id="R2a074167657a422f" /><Relationship Type="http://schemas.openxmlformats.org/officeDocument/2006/relationships/slide" Target="/ppt/slides/slide17.xml" Id="Raa16d9c69c8e4528" /><Relationship Type="http://schemas.openxmlformats.org/officeDocument/2006/relationships/slide" Target="/ppt/slides/slide18.xml" Id="R266c66ccc1a64d9b" /><Relationship Type="http://schemas.openxmlformats.org/officeDocument/2006/relationships/slide" Target="/ppt/slides/slide19.xml" Id="Rc048bda174ab4c00" /><Relationship Type="http://schemas.openxmlformats.org/officeDocument/2006/relationships/slide" Target="/ppt/slides/slide20.xml" Id="R2f078960e95c4c08" /><Relationship Type="http://schemas.openxmlformats.org/officeDocument/2006/relationships/slide" Target="/ppt/slides/slide21.xml" Id="Rbd49efec8b0a4091" /><Relationship Type="http://schemas.openxmlformats.org/officeDocument/2006/relationships/slide" Target="/ppt/slides/slide22.xml" Id="R1d649cad77ba4bd7" /><Relationship Type="http://schemas.openxmlformats.org/officeDocument/2006/relationships/slide" Target="/ppt/slides/slide23.xml" Id="R7b773d036421485a" /><Relationship Type="http://schemas.openxmlformats.org/officeDocument/2006/relationships/slide" Target="/ppt/slides/slide24.xml" Id="R50568ee1741b47f9" /><Relationship Type="http://schemas.openxmlformats.org/officeDocument/2006/relationships/slide" Target="/ppt/slides/slide25.xml" Id="R778e77fcb9b74457" /><Relationship Type="http://schemas.openxmlformats.org/officeDocument/2006/relationships/slide" Target="/ppt/slides/slide26.xml" Id="Rce5e31463e5644a9" /><Relationship Type="http://schemas.openxmlformats.org/officeDocument/2006/relationships/slide" Target="/ppt/slides/slide27.xml" Id="R01ad6eb2692e4bd1" /><Relationship Type="http://schemas.openxmlformats.org/officeDocument/2006/relationships/slide" Target="/ppt/slides/slide28.xml" Id="Rb8c8be392b7c4b45" /><Relationship Type="http://schemas.openxmlformats.org/officeDocument/2006/relationships/slide" Target="/ppt/slides/slide29.xml" Id="R8e8bcdfa940d4a79" /><Relationship Type="http://schemas.openxmlformats.org/officeDocument/2006/relationships/slide" Target="/ppt/slides/slide30.xml" Id="R8fa283220578468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7a262ff3e57043f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e4f78f83cf247d7" /><Relationship Type="http://schemas.openxmlformats.org/officeDocument/2006/relationships/notesMaster" Target="/ppt/notesMasters/notesMaster1.xml" Id="R3bd9ad1484a140f1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c5800456a3d0468c" /><Relationship Type="http://schemas.openxmlformats.org/officeDocument/2006/relationships/notesMaster" Target="/ppt/notesMasters/notesMaster1.xml" Id="R17044bf341784a9a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8b4ebbba0ad44d2" /><Relationship Type="http://schemas.openxmlformats.org/officeDocument/2006/relationships/notesMaster" Target="/ppt/notesMasters/notesMaster1.xml" Id="R4c98c11bb38a4ff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fd0de6d64b4651" /><Relationship Type="http://schemas.openxmlformats.org/officeDocument/2006/relationships/notesMaster" Target="/ppt/notesMasters/notesMaster1.xml" Id="R0d2d8a18bbd54fc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3acc4b7b9954c85" /><Relationship Type="http://schemas.openxmlformats.org/officeDocument/2006/relationships/notesMaster" Target="/ppt/notesMasters/notesMaster1.xml" Id="Rec611e74a549441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43d460bc7b7b4d05" /><Relationship Type="http://schemas.openxmlformats.org/officeDocument/2006/relationships/notesMaster" Target="/ppt/notesMasters/notesMaster1.xml" Id="Rf38b75d038f24eb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e20c411b1c4a46bf" /><Relationship Type="http://schemas.openxmlformats.org/officeDocument/2006/relationships/notesMaster" Target="/ppt/notesMasters/notesMaster1.xml" Id="R94945bdeb7ed473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34e37f5bcf43a8" /><Relationship Type="http://schemas.openxmlformats.org/officeDocument/2006/relationships/notesMaster" Target="/ppt/notesMasters/notesMaster1.xml" Id="R7ea7119794e94b1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e4d0965ee43c45a9" /><Relationship Type="http://schemas.openxmlformats.org/officeDocument/2006/relationships/notesMaster" Target="/ppt/notesMasters/notesMaster1.xml" Id="R7ed3f237525547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cbd2151142974134" /><Relationship Type="http://schemas.openxmlformats.org/officeDocument/2006/relationships/notesMaster" Target="/ppt/notesMasters/notesMaster1.xml" Id="Rb90fc08c5b8741d7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7641bf52b44137" /><Relationship Type="http://schemas.openxmlformats.org/officeDocument/2006/relationships/notesMaster" Target="/ppt/notesMasters/notesMaster1.xml" Id="Raa749df8bad14e0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3052564c9a54bf1" /><Relationship Type="http://schemas.openxmlformats.org/officeDocument/2006/relationships/notesMaster" Target="/ppt/notesMasters/notesMaster1.xml" Id="Rc02ca95f6a0e427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1b931bd09b14d09" /><Relationship Type="http://schemas.openxmlformats.org/officeDocument/2006/relationships/notesMaster" Target="/ppt/notesMasters/notesMaster1.xml" Id="R1e50ebba83d3438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48c24d8314994e73" /><Relationship Type="http://schemas.openxmlformats.org/officeDocument/2006/relationships/notesMaster" Target="/ppt/notesMasters/notesMaster1.xml" Id="R74d5ef9850194a82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da3a2a59b24a4eea" /><Relationship Type="http://schemas.openxmlformats.org/officeDocument/2006/relationships/notesMaster" Target="/ppt/notesMasters/notesMaster1.xml" Id="R310aba9e39a74917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2f89d2aec9f4e5f" /><Relationship Type="http://schemas.openxmlformats.org/officeDocument/2006/relationships/notesMaster" Target="/ppt/notesMasters/notesMaster1.xml" Id="Rda0b9164aa8f4085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946fbde2cbf4856" /><Relationship Type="http://schemas.openxmlformats.org/officeDocument/2006/relationships/notesMaster" Target="/ppt/notesMasters/notesMaster1.xml" Id="R4470ce3edb9042c2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b6c44ead0174005" /><Relationship Type="http://schemas.openxmlformats.org/officeDocument/2006/relationships/notesMaster" Target="/ppt/notesMasters/notesMaster1.xml" Id="Rc2d3f9bb114c43a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e917cc0b94b4519" /><Relationship Type="http://schemas.openxmlformats.org/officeDocument/2006/relationships/notesMaster" Target="/ppt/notesMasters/notesMaster1.xml" Id="R887ca9c1548e4a5c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a4733e18058840da" /><Relationship Type="http://schemas.openxmlformats.org/officeDocument/2006/relationships/notesMaster" Target="/ppt/notesMasters/notesMaster1.xml" Id="Rbffdc3aaa1194d3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61a1cba5b314226" /><Relationship Type="http://schemas.openxmlformats.org/officeDocument/2006/relationships/notesMaster" Target="/ppt/notesMasters/notesMaster1.xml" Id="Rfb2f3ecd54a44a67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bab7cd9214ec4be3" /><Relationship Type="http://schemas.openxmlformats.org/officeDocument/2006/relationships/notesMaster" Target="/ppt/notesMasters/notesMaster1.xml" Id="Rdfe77ae414a94e4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a2e239a464c40f9" /><Relationship Type="http://schemas.openxmlformats.org/officeDocument/2006/relationships/notesMaster" Target="/ppt/notesMasters/notesMaster1.xml" Id="Rddf1ac63910d435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d0d7e652734428e" /><Relationship Type="http://schemas.openxmlformats.org/officeDocument/2006/relationships/notesMaster" Target="/ppt/notesMasters/notesMaster1.xml" Id="Rea5f666c25974d46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5b461268c50a4e68" /><Relationship Type="http://schemas.openxmlformats.org/officeDocument/2006/relationships/notesMaster" Target="/ppt/notesMasters/notesMaster1.xml" Id="R30e52f41c35840c8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bd01a38b7794898" /><Relationship Type="http://schemas.openxmlformats.org/officeDocument/2006/relationships/notesMaster" Target="/ppt/notesMasters/notesMaster1.xml" Id="R1170dce9e3864cd3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94a30c8c58e24941" /><Relationship Type="http://schemas.openxmlformats.org/officeDocument/2006/relationships/notesMaster" Target="/ppt/notesMasters/notesMaster1.xml" Id="R1e5c0006185047c2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b0894629753342ec" /><Relationship Type="http://schemas.openxmlformats.org/officeDocument/2006/relationships/notesMaster" Target="/ppt/notesMasters/notesMaster1.xml" Id="Reba9d1551e364c30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d1d0d9de51a749cf" /><Relationship Type="http://schemas.openxmlformats.org/officeDocument/2006/relationships/notesMaster" Target="/ppt/notesMasters/notesMaster1.xml" Id="R903f1f441d3f42f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76875f6a39254389" /><Relationship Type="http://schemas.openxmlformats.org/officeDocument/2006/relationships/notesMaster" Target="/ppt/notesMasters/notesMaster1.xml" Id="R39e7cee915674e1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的“财务报表、资本与权益变动”学习单元。本套课件共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讲稿】明确告诉学生：本单元只训练“财务报表、资本与权益变动”。先解释知识范围，再用一句话建立核心判断，最后示范标准方法。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利润或亏损先由损益表确定，再通过资本变动进入财务状况表；业主投入与提用须和经营损益分开”，并举一个会触发“只追最终数字、不区分业主交易与经营成果，或把提用列作经营费用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Q1：销售 HK$105,000、销货退回 HK$2,000、销售成本 HK$62,000。毛利为： 选项为 A.HK$43,000；B.HK$41,000；C.HK$45,000；D.HK$165,000。讲解时强调：利润或亏损先由损益表确定，再通过资本变动进入财务状况表；业主投入与提用须和经营损益分开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整理调整后余额—编损益表—计算利润/亏损—更新各业主资本—列报财务状况—核对净资产与权益”中的起始动作，并避开“只追最终数字、不区分业主交易与经营成果，或把提用列作经营费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整理调整后余额—编损益表—计算利润/亏损—更新各业主资本—列报财务状况—核对净资产与权益”，最后给出正确结论“HK$41,000”。完整解析：销售净额=HK$103,000；毛利=销售净额−销售成本=HK$41,000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2A·损益表毛利。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【预期回答】学生能把失分归入“只追最终数字、不区分业主交易与经营成果，或把提用列作经营费用”或更精确的个人错因，并写出可执行检查动作。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讲稿】逐项解释“财务报表、资本与权益变动”中的专有名词、符号、对象和单位。特别强调：只追最终数字、不区分业主交易与经营成果，或把提用列作经营费用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讲稿】用“条件—表示—方法—核验”重建本知识点。示范时逐步引用：整理调整后余额—编损益表—计算利润/亏损—更新各业主资本—列报财务状况—核对净资产与权益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2A·损益表毛利；用于知识范围与设问结构校准，题目身份为DSE原创模考题，不冒充历届真题（访问日期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讲稿】带学生逐句读取任务，不先求答案。要求指出材料中的有效条件，再按“整理调整后余额—编损益表—计算利润/亏损—更新各业主资本—列报财务状况—核对净资产与权益”作答。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讲稿】先展示错误路径，再用解析链复原第一失分点。禁止只说“粗心”；必须落到“只追最终数字、不区分业主交易与经营成果，或把提用列作经营费用”或更精确的动作。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Q11：独资企业年末财务状况表显示资产总额 HK$160,000、负债总额 HK$64,000。若没有其他权益项目，应列示的期末资本是： 选项为 A.HK$224,000；B.HK$96,000；C.HK$160,000；D.HK$64,000。讲解时强调：利润或亏损先由损益表确定，再通过资本变动进入财务状况表；业主投入与提用须和经营损益分开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整理调整后余额—编损益表—计算利润/亏损—更新各业主资本—列报财务状况—核对净资产与权益”中的起始动作，并避开“只追最终数字、不区分业主交易与经营成果，或把提用列作经营费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整理调整后余额—编损益表—计算利润/亏损—更新各业主资本—列报财务状况—核对净资产与权益”，最后给出正确结论“HK$96,000”。完整解析：由会计等式，资本=资产−负债=HK$160,000−HK$64,000=HK$96,000；并可反向核对资产=负债+资本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2A·财务状况表勾稽。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【预期回答】学生能把失分归入“只追最终数字、不区分业主交易与经营成果，或把提用列作经营费用”或更精确的个人错因，并写出可执行检查动作。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讲稿】逐项解释“财务报表、资本与权益变动”中的专有名词、符号、对象和单位。特别强调：只追最终数字、不区分业主交易与经营成果，或把提用列作经营费用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讲稿】用“条件—表示—方法—核验”重建本知识点。示范时逐步引用：整理调整后余额—编损益表—计算利润/亏损—更新各业主资本—列报财务状况—核对净资产与权益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2A·财务状况表勾稽；用于知识范围与设问结构校准，题目身份为DSE原创模考题，不冒充历届真题（访问日期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讲稿】带学生逐句读取任务，不先求答案。要求指出材料中的有效条件，再按“整理调整后余额—编损益表—计算利润/亏损—更新各业主资本—列报财务状况—核对净资产与权益”作答。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讲稿】先展示错误路径，再用解析链复原第一失分点。禁止只说“粗心”；必须落到“只追最终数字、不区分业主交易与经营成果，或把提用列作经营费用”或更精确的动作。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2A·本年利润；用于知识范围与设问结构校准，题目身份为DSE原创模考题，不冒充历届真题（访问日期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Q21：独资企业期初资本 HK$120,000，本年利润 HK$34,000，提用 HK$12,000，无新增资本。期末资本为： 选项为 A.HK$166,000；B.HK$98,000；C.HK$142,000；D.HK$22,000。讲解时强调：利润或亏损先由损益表确定，再通过资本变动进入财务状况表；业主投入与提用须和经营损益分开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整理调整后余额—编损益表—计算利润/亏损—更新各业主资本—列报财务状况—核对净资产与权益”中的起始动作，并避开“只追最终数字、不区分业主交易与经营成果，或把提用列作经营费用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整理调整后余额—编损益表—计算利润/亏损—更新各业主资本—列报财务状况—核对净资产与权益”，最后给出正确结论“HK$142,000”。完整解析：期末资本=期初资本+利润−提用=HK$142,000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2A·资本变动。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【预期回答】学生能把失分归入“只追最终数字、不区分业主交易与经营成果，或把提用列作经营费用”或更精确的个人错因，并写出可执行检查动作。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讲稿】逐项解释“财务报表、资本与权益变动”中的专有名词、符号、对象和单位。特别强调：只追最终数字、不区分业主交易与经营成果，或把提用列作经营费用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讲稿】用“条件—表示—方法—核验”重建本知识点。示范时逐步引用：整理调整后余额—编损益表—计算利润/亏损—更新各业主资本—列报财务状况—核对净资产与权益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2A·资本变动；用于知识范围与设问结构校准，题目身份为DSE原创模考题，不冒充历届真题（访问日期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讲稿】带学生逐句读取任务，不先求答案。要求指出材料中的有效条件，再按“整理调整后余额—编损益表—计算利润/亏损—更新各业主资本—列报财务状况—核对净资产与权益”作答。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讲稿】先展示错误路径，再用解析链复原第一失分点。禁止只说“粗心”；必须落到“只追最终数字、不区分业主交易与经营成果，或把提用列作经营费用”或更精确的动作。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2A·报表调整与利润修订；用于知识范围与设问结构校准，题目身份为DSE原创模考题，不冒充历届真题（访问日期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1A/2A·流动负债计算；用于知识范围与设问结构校准，题目身份为DSE原创模考题，不冒充历届真题（访问日期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5e49e6dee9643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72e800b39f45e5" /><Relationship Type="http://schemas.openxmlformats.org/officeDocument/2006/relationships/slideLayout" Target="/ppt/slideLayouts/slideLayout1.xml" Id="R59525b127f80456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9525b127f80456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4557d65ede74288" /><Relationship Type="http://schemas.openxmlformats.org/officeDocument/2006/relationships/image" Target="/ppt/media/image.png" Id="R6e6bb2a10a794447" /><Relationship Type="http://schemas.openxmlformats.org/officeDocument/2006/relationships/notesSlide" Target="/ppt/notesSlides/notesSlide1.xml" Id="R4dfe31c81b5f4cb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68d52c649c4d2b" /><Relationship Type="http://schemas.openxmlformats.org/officeDocument/2006/relationships/image" Target="/ppt/media/image2.png" Id="Rbeb1f4392dfa4d2e" /><Relationship Type="http://schemas.openxmlformats.org/officeDocument/2006/relationships/notesSlide" Target="/ppt/notesSlides/notesSlide2.xml" Id="Rfd2b4952b92a440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6ba817217e4594" /><Relationship Type="http://schemas.openxmlformats.org/officeDocument/2006/relationships/image" Target="/ppt/media/image3.png" Id="R2586e64b6c254df9" /><Relationship Type="http://schemas.openxmlformats.org/officeDocument/2006/relationships/notesSlide" Target="/ppt/notesSlides/notesSlide3.xml" Id="R26533678948d4fe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4c6e6d10a394497" /><Relationship Type="http://schemas.openxmlformats.org/officeDocument/2006/relationships/image" Target="/ppt/media/image4.png" Id="Rf199dd4d121743ce" /><Relationship Type="http://schemas.openxmlformats.org/officeDocument/2006/relationships/notesSlide" Target="/ppt/notesSlides/notesSlide4.xml" Id="R2415af5e4706464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f33cf3a61904fcf" /><Relationship Type="http://schemas.openxmlformats.org/officeDocument/2006/relationships/image" Target="/ppt/media/image5.png" Id="R087ee9e869344a5f" /><Relationship Type="http://schemas.openxmlformats.org/officeDocument/2006/relationships/notesSlide" Target="/ppt/notesSlides/notesSlide5.xml" Id="R420daa194fb1429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16ebf3029e4806" /><Relationship Type="http://schemas.openxmlformats.org/officeDocument/2006/relationships/image" Target="/ppt/media/image6.png" Id="Rc03d62619a8c442c" /><Relationship Type="http://schemas.openxmlformats.org/officeDocument/2006/relationships/notesSlide" Target="/ppt/notesSlides/notesSlide6.xml" Id="Rb6fd7444e0444a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8a5955a9cf4fac" /><Relationship Type="http://schemas.openxmlformats.org/officeDocument/2006/relationships/image" Target="/ppt/media/image7.png" Id="R5c910935492343b1" /><Relationship Type="http://schemas.openxmlformats.org/officeDocument/2006/relationships/notesSlide" Target="/ppt/notesSlides/notesSlide7.xml" Id="R70cb5a223b91439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d80225ce1324d87" /><Relationship Type="http://schemas.openxmlformats.org/officeDocument/2006/relationships/image" Target="/ppt/media/image8.png" Id="R390a78ccdc864c67" /><Relationship Type="http://schemas.openxmlformats.org/officeDocument/2006/relationships/notesSlide" Target="/ppt/notesSlides/notesSlide8.xml" Id="Rc3eb9f038147475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b57811439c340b1" /><Relationship Type="http://schemas.openxmlformats.org/officeDocument/2006/relationships/image" Target="/ppt/media/image9.png" Id="R9f868cc09e40447f" /><Relationship Type="http://schemas.openxmlformats.org/officeDocument/2006/relationships/notesSlide" Target="/ppt/notesSlides/notesSlide9.xml" Id="R6619d1138bc8417d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2cba110fc6415c" /><Relationship Type="http://schemas.openxmlformats.org/officeDocument/2006/relationships/image" Target="/ppt/media/image10.png" Id="Rcbba714903094363" /><Relationship Type="http://schemas.openxmlformats.org/officeDocument/2006/relationships/notesSlide" Target="/ppt/notesSlides/notesSlide10.xml" Id="Rd1c01fbeb2304b5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0a1ae96b594d1a" /><Relationship Type="http://schemas.openxmlformats.org/officeDocument/2006/relationships/image" Target="/ppt/media/image11.png" Id="R70c18205e4a64e56" /><Relationship Type="http://schemas.openxmlformats.org/officeDocument/2006/relationships/notesSlide" Target="/ppt/notesSlides/notesSlide11.xml" Id="R2a0337b8dd8a4d2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ebb5504464646" /><Relationship Type="http://schemas.openxmlformats.org/officeDocument/2006/relationships/image" Target="/ppt/media/image12.png" Id="R1c28080d5ad04f73" /><Relationship Type="http://schemas.openxmlformats.org/officeDocument/2006/relationships/notesSlide" Target="/ppt/notesSlides/notesSlide12.xml" Id="Raf1cbab4f14a45c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d474d30ba94a6f" /><Relationship Type="http://schemas.openxmlformats.org/officeDocument/2006/relationships/image" Target="/ppt/media/image13.png" Id="Rad6b02b5b16243e8" /><Relationship Type="http://schemas.openxmlformats.org/officeDocument/2006/relationships/notesSlide" Target="/ppt/notesSlides/notesSlide13.xml" Id="R1df2fc9174c242f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84f1e3c2d104ab9" /><Relationship Type="http://schemas.openxmlformats.org/officeDocument/2006/relationships/image" Target="/ppt/media/image14.png" Id="Rf582dacea8894c16" /><Relationship Type="http://schemas.openxmlformats.org/officeDocument/2006/relationships/notesSlide" Target="/ppt/notesSlides/notesSlide14.xml" Id="R0dc92cf99fdf4650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7a0fbfc28b42c3" /><Relationship Type="http://schemas.openxmlformats.org/officeDocument/2006/relationships/image" Target="/ppt/media/image15.png" Id="R0fa4710110ef42f3" /><Relationship Type="http://schemas.openxmlformats.org/officeDocument/2006/relationships/notesSlide" Target="/ppt/notesSlides/notesSlide15.xml" Id="R304226e7b20a4e76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d80ada9d1454a9c" /><Relationship Type="http://schemas.openxmlformats.org/officeDocument/2006/relationships/image" Target="/ppt/media/image16.png" Id="Rda2266c9a6a44b85" /><Relationship Type="http://schemas.openxmlformats.org/officeDocument/2006/relationships/notesSlide" Target="/ppt/notesSlides/notesSlide16.xml" Id="Rf15325cb4cbc4f2f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37a676ebab44a6" /><Relationship Type="http://schemas.openxmlformats.org/officeDocument/2006/relationships/image" Target="/ppt/media/image17.png" Id="R584665bcbb4c4d89" /><Relationship Type="http://schemas.openxmlformats.org/officeDocument/2006/relationships/notesSlide" Target="/ppt/notesSlides/notesSlide17.xml" Id="R88515f28abe545bb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fb8f3f07d7a4aee" /><Relationship Type="http://schemas.openxmlformats.org/officeDocument/2006/relationships/image" Target="/ppt/media/image18.png" Id="Rb99ed9fc9a7a4888" /><Relationship Type="http://schemas.openxmlformats.org/officeDocument/2006/relationships/notesSlide" Target="/ppt/notesSlides/notesSlide18.xml" Id="R071eb41b569f4d9b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c64c9ef264c4c5f" /><Relationship Type="http://schemas.openxmlformats.org/officeDocument/2006/relationships/image" Target="/ppt/media/image19.png" Id="R106a954593fa4e32" /><Relationship Type="http://schemas.openxmlformats.org/officeDocument/2006/relationships/notesSlide" Target="/ppt/notesSlides/notesSlide19.xml" Id="Rd6d239ce215444b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1ca6420d5944fa" /><Relationship Type="http://schemas.openxmlformats.org/officeDocument/2006/relationships/image" Target="/ppt/media/image20.png" Id="Rc99528a1ae4b4c81" /><Relationship Type="http://schemas.openxmlformats.org/officeDocument/2006/relationships/notesSlide" Target="/ppt/notesSlides/notesSlide20.xml" Id="R34799a4f21ad4d68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f26f9efa604bd8" /><Relationship Type="http://schemas.openxmlformats.org/officeDocument/2006/relationships/image" Target="/ppt/media/image21.png" Id="R2a485ce1095b49a3" /><Relationship Type="http://schemas.openxmlformats.org/officeDocument/2006/relationships/notesSlide" Target="/ppt/notesSlides/notesSlide21.xml" Id="R5d0f0fc6fb63458c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5d1594cdba4405" /><Relationship Type="http://schemas.openxmlformats.org/officeDocument/2006/relationships/image" Target="/ppt/media/image22.png" Id="R7be7d2c80c1b4bef" /><Relationship Type="http://schemas.openxmlformats.org/officeDocument/2006/relationships/notesSlide" Target="/ppt/notesSlides/notesSlide22.xml" Id="R6df12a40e70d456a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995409ffaa4a8e" /><Relationship Type="http://schemas.openxmlformats.org/officeDocument/2006/relationships/image" Target="/ppt/media/image23.png" Id="Rd58137b2bd524df5" /><Relationship Type="http://schemas.openxmlformats.org/officeDocument/2006/relationships/notesSlide" Target="/ppt/notesSlides/notesSlide23.xml" Id="R275d50861820480c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83c6aa79f7b4891" /><Relationship Type="http://schemas.openxmlformats.org/officeDocument/2006/relationships/image" Target="/ppt/media/image24.png" Id="R48ad007605c74baa" /><Relationship Type="http://schemas.openxmlformats.org/officeDocument/2006/relationships/notesSlide" Target="/ppt/notesSlides/notesSlide24.xml" Id="Rc5b5af3a34074d59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f1c7cd7c144ea7" /><Relationship Type="http://schemas.openxmlformats.org/officeDocument/2006/relationships/image" Target="/ppt/media/image25.png" Id="Rba0976a2291d40c5" /><Relationship Type="http://schemas.openxmlformats.org/officeDocument/2006/relationships/notesSlide" Target="/ppt/notesSlides/notesSlide25.xml" Id="Raf1962dffd6447de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246c908e9a4b73" /><Relationship Type="http://schemas.openxmlformats.org/officeDocument/2006/relationships/image" Target="/ppt/media/image26.png" Id="Rfc18b546b42f4c09" /><Relationship Type="http://schemas.openxmlformats.org/officeDocument/2006/relationships/notesSlide" Target="/ppt/notesSlides/notesSlide26.xml" Id="R5a33050d12dc4c9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3b690f4a9b4e2f" /><Relationship Type="http://schemas.openxmlformats.org/officeDocument/2006/relationships/image" Target="/ppt/media/image27.png" Id="Rf44cf3e27fd646a9" /><Relationship Type="http://schemas.openxmlformats.org/officeDocument/2006/relationships/notesSlide" Target="/ppt/notesSlides/notesSlide27.xml" Id="Reac50ad2f2354a63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152a02b18c440e" /><Relationship Type="http://schemas.openxmlformats.org/officeDocument/2006/relationships/image" Target="/ppt/media/image28.png" Id="Raa08ffba09cb4947" /><Relationship Type="http://schemas.openxmlformats.org/officeDocument/2006/relationships/notesSlide" Target="/ppt/notesSlides/notesSlide28.xml" Id="R01ce81ab85e2412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91bfafbd4e544b8" /><Relationship Type="http://schemas.openxmlformats.org/officeDocument/2006/relationships/image" Target="/ppt/media/image29.png" Id="R37eeb8868f6b49f2" /><Relationship Type="http://schemas.openxmlformats.org/officeDocument/2006/relationships/notesSlide" Target="/ppt/notesSlides/notesSlide29.xml" Id="R485ce2cb4e0b4f1c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7aa00d1b0444dd" /><Relationship Type="http://schemas.openxmlformats.org/officeDocument/2006/relationships/image" Target="/ppt/media/image30.png" Id="R8beea6b69cdb4e7b" /><Relationship Type="http://schemas.openxmlformats.org/officeDocument/2006/relationships/notesSlide" Target="/ppt/notesSlides/notesSlide30.xml" Id="Rc0ae94f811d04771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7593FC-87B3-45BD-AF1B-34A5C1CE28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D1AB91-CC42-40F0-A7EA-B39FA15CE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6402E3-739E-48D4-A8AE-73CA1B5D79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4EDC38-5A8B-4FAA-AF65-FC412EA38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AC252-1A13-429B-BAA5-7A6CE1DFF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损益表、财务状况表、独资与合伙企业的资本呈列、期初与期末权益勾稽，以及报表标题、分类和比较信息。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3EA28E-951F-4D4F-AD39-C71AB7660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0A32A7-C801-4DCE-8C05-B2C75EC44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EEBE9C-BF25-4B3D-9A23-226FD92A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9B469C-B118-4209-B01D-01B586AC8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e6bb2a10a7944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69A799-5822-4A07-A7E1-AACEA24B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CE9C96-650A-40B7-883D-5EF8ED731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8E364B-54D4-4D5E-B003-B3EC2BFA8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28B772-F775-4E80-AE37-F70E7FEF8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2632FB-9444-48F7-892C-204764A81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AC1ED7-5B6F-4928-BDA6-4922C5ED0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4BCEFE3-6F64-4E63-899D-C75C02A29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63982D-D9DA-43EF-AA29-E9035BF2C0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E183603-9D5A-405B-8F66-04E5E482D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164788996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FF3E538-FA67-4CDD-A99E-363A2563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F826C-6C7F-467B-A7DC-DBEB21A445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1f4392dfa4d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8BAA1C4-0E5B-4D91-8D7D-F92E17F61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D2FBE1E-A0F2-4204-B72B-A6F0987EC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488CE78-644B-48B2-8683-5CBE7CBCEE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480F75-9F9B-42A5-AF5B-2D7B131F18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A32146B-5037-4002-8819-F235EBD90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15F072-23D0-4497-AB27-639AFAD3E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14551EA-A9A7-45BE-80D4-16990C00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92730B-CE09-4D67-AA6D-3BF9DEFE8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ED0919-B88D-4CF7-A4E5-F321FB40C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0C4DD6-E8C1-4A84-896C-52BC9636B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AB34BF-FACC-41E4-8FBC-F0D522CB9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D07E67A-108B-4F2B-BB92-55E3925D7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5D0CF38-CA49-4001-B8E9-B1DF7AFAE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3401E3D-596C-4D6F-98C5-5F1F41968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5602DCC-AAA4-48E1-B7B1-00F8473C6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57B0C75-2ACE-435F-9E57-E4CDB4CD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2EE7967-78E8-41F2-B68D-B26560E65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成功标准｜利润或亏损先由损益表确定，再通过资本变动进入财务状况表；业主投入与提用须和经营损益分开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6F268E-2F59-43E0-8A45-BC9272499F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B8334BD-A874-4A97-ACFD-4A7B0CB6B9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3FAF7FC-3C87-463B-8172-CC363DB6A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100129632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6A31E8-3B74-4AF1-AD84-5A811D412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D6F2E6-45AE-46E2-BC1B-25F55C08D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86e64b6c254df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FCD0D9-B65F-4AE2-B414-1FA955B1DF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59D14B-09D4-49B5-81CE-63B0EB580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FBFE22-8C0A-4BF0-B914-E0FF951CE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3B786A0-264F-4ED9-8A1B-BC39E2DB63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113CD0-6F46-445A-91EA-D991DD1A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33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49DE39-9613-4CD4-9342-61E95E0F1E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边界提醒｜只追最终数字、不区分业主交易与经营成果，或把提用列作经营费用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24FADD-D904-43B3-97F4-33BEBC1F27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F062085-C557-4272-847C-D6EDF996A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50044D2-F8FD-4D72-BEA1-F9DA57437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损益表、财务状况表、独资与合伙企业的资本呈列、期初与期末权益勾稽，以及报表标题、分类和比较信息。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9E031E-9B15-4715-B3F0-A8D9DDD19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64D0DD0-4CEF-4A77-B8F3-40E2B5235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56F1E21-488E-42AF-B62B-1279C05E5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5A314E4-550A-4BC7-8F53-834FBCE46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2A·损益表毛利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8AEF5EA-D3A8-483E-99FC-975D10109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93B5CE-3C35-41FE-8790-2AB1746396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C8031E7-6851-4220-AB33-B2FFCFE1E5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3F59BB0-D163-44A0-84BB-026AFD14EF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5830347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D9F5D1-73BB-4979-9DD7-74C82BD8D9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1AF705-9B3D-4BD2-92DE-1300A514B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99dd4d121743c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2E13D5-C9FB-4322-BD19-7FBF3372B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4A7C72-CE37-4383-89DB-A671F2375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5E1FA5-8D30-4480-B26E-A63495535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能解释“利润或亏损先由损益表确定，再通过资本变动进入财务状况表；业主投入与提用须和经营损益分开”，并识别一个反例或边界。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8C4747-9F86-4558-8BA8-B520221BB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FAF7EB8-4F0F-44BE-96AA-52FD0A345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B4A9EF6-C5C4-4ED6-8C33-7BC0CB6126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1648223-7934-4550-9FB1-8C63D1703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高频错因：只追最终数字、不区分业主交易与经营成果，或把提用列作经营费用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0E63C93-99A7-472A-88FD-62BF66238D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5DAE10-9BB7-4D80-B11D-D05FA4346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4F5B69-245A-453F-BF3A-3CF8BA67B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B027E13-A30C-47AC-B88C-BE71D5A78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B308A-C4F3-449C-94CB-6CC02A8E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A7FC762-24D2-40E7-8CDC-FBC51F3D9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6C0F17C-7847-4076-92D4-836B65D50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93543996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2BD99FE-09D0-4EC8-A85E-A422C023C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7FCE7F2-FFE0-464F-B701-EFCEEFFE5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87ee9e869344a5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7940CAB-052B-4CC3-91B8-75AC69749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AB8D70-F4A3-40E3-859D-742E7EC28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BF4352-1BB8-402D-883E-3C9990EFB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008FFD-1064-451A-ACCC-43C977E3F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D357E9-F8D8-461A-9FE1-91020CCEC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9618B5-195C-4733-A088-EFC2C682B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65DA3F4-845D-4A57-8FE4-8793185B2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编损益表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2516B3B-9780-4C17-91DE-6FBC7DCA1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F83CCD5-D2BD-4EFC-B3A3-180C4A1EB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计算利润/亏损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457A33-AE7B-4B56-B2E5-E65CE603D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523C90-CC4D-403E-9860-0181784CB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更新各业主资本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E334AB-4B52-47EA-992F-78EE94FD2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248851-DCCB-4418-86B1-5731BA71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E9F209D-B250-4E37-AC96-59A601E5D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0DFA7AD-896B-4ED8-97BF-8B689383E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99D84F1-FCA4-43C6-97B4-8FF9A53D1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C0EA49-67FA-4305-A2AB-263C337CB3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正确结论：HK$41,000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解析：销售净额=HK$103,000；毛利=销售净额−销售成本=HK$41,000。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C265D62-887A-4E59-9748-0270A4E02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2DE658C-EF15-4607-87CB-C32FD9121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C4930E0-2B1B-493B-AB7E-E1FBC1479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A6002EC-73C9-4482-96FF-0D80FC5E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3247203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B7698E8-10C9-4052-ACFC-C5F0C0A50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9DF1F3-7B3D-4420-A2D7-E988DD028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3d62619a8c442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F1FEBA-2129-4DF4-ABDB-316DDA430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E70BB8-1E50-4A11-9774-968B02317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2DEF439-9601-4E00-A70A-182CC74E3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5C93E59-7D7E-467D-9079-6D3ABFE9D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B701F0A-A387-4BFD-8A1A-70E890945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77B9A9-4FB3-40F5-9C16-674529DE8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9BE6C8-0629-4404-981E-D5125CA18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E7DC22-4064-4A88-BA1E-8C574547A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20FAAE-DC03-4A9D-B4FE-6DBD0847C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C1E2229-3322-4BCF-B835-16773BB03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95B1BF-B9D2-4898-8E7D-F93B4E744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0D8F7C5-AE7B-4235-A152-2483CAFCB0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B57E8F-0FF9-4F88-8069-5B3717F0B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3EC2AA4-B6DD-4036-BA40-F002628B3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ED56046-B7DE-49CD-AF8F-80FDFD67E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09F8B5-0536-4D22-8626-F256113F44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F42B12F-19B0-4804-91F9-9C746DD8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3A4AA42-9D07-41E5-B27B-A8232558E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C5F78B8-5DE0-4988-91EC-D51D365A4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477272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E84D286-C958-4EAA-8E2D-E878528C3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3BEB208-0FEE-464C-BDCC-B910097A6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c910935492343b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D7E4A1E-73C5-41A7-8017-5265B2759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A25780-8DA6-4B59-A06A-83F909C92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0466BE-300C-495C-8CBC-CAE1B58B25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8A7162-C051-4B84-8D9C-7D190097A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347C3E8-668D-4ECC-BAE4-6CAA975A2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EF5629-4E94-40E5-9917-8718D84AA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6F4C9A7-EC11-4FE3-8E7E-76C79305C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CEBAE2-D4E3-4EB2-B0A5-02D6F1ACA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088C6F-3415-4BA1-AB35-7D0A5392EA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AE7345-01A0-4806-B004-29FA5377E7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F28601E-F1F7-4C83-A16A-C38041A9C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AE39A6B-B36D-410E-82BA-06A16328C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0A1644-1E2E-4870-995D-6A2AAD2B57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C3C25D-5A72-447F-AA21-6BD95FC29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3B836C3-90A1-41CD-B282-12899D03EE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142694-F11B-4B33-AA06-9E88F08A7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DD0708E-DE69-41CC-84BC-66694AB09F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92802456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94D0771-92BB-4ADB-9FF7-8C6C4B964B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E03FFBD-7F28-42F3-8BCB-ABE6AEB35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0a78ccdc864c6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3987E97-DBDE-4BE2-B079-7858455F7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080686-4A06-4D78-89CB-D9E987981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0A908D-2E51-455A-B57F-D12921824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FE12654-6298-49EB-A602-8A51614BB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ABF7606-DCF2-43BE-9C97-57B01BCF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B77091E-A96B-4025-913C-8A4525935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7C9C8F-9D4E-44D2-B97B-73F1D67DC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142A102-6DAE-4913-A4FC-F6EC415CF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B81DA8-0B2C-429F-B90A-74A36D6F8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227950-CBC5-4828-8795-667B4AD5B0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5D20267-39F9-4513-B7F2-318008784F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2E1E51-4B1D-4A94-A90A-D3070CCF6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D5852DC-CCE2-4A2E-A18B-1701FA8DD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EFE2C3-B839-4D49-BCF4-6F0B68BB2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7072465-AB2C-4AF4-93F2-1275D932E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9FA76E-85D3-4D71-9B4C-0AFB3B40C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C615F26-1BEC-4A81-ACC4-284A93884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9156039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616C03B-C103-4236-88DC-5ADAA843D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9F36D03-4902-4045-9B5C-C4CEE0C18D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f868cc09e40447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D13252-731F-4E61-B74B-136D280E2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B3D0B7-9353-4ABA-8ACB-D5597EE16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65D81B5-ADB0-410B-837C-028052695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E12C9F-034F-4DD4-828B-E2EFC06120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年末应付账款 HK$21,000、应计费用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63A071F-1912-48A7-9821-08FB33BAC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6CD602-03A0-4BAF-B096-BAEADFF4A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98BEA1-2FC6-43B9-A084-DEBF9EF1A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9DCD81-AD37-41F6-9D7A-5AB8BCA38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CB98A1-3701-4E50-A5A6-E1DA4DBD7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648B6A-9897-4B2E-869C-5EABE5C6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2EBBF6F-1108-41BD-9E72-6E8D8128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3B7EC1-ABBB-42EA-92B2-89C5024B2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086D4B4-3053-467E-AEDC-01CC7B882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7408AD-67D2-42D8-A042-A4976936CC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8FB33D9-F9A9-4E17-8571-5289C1A52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27896B4-D10B-406A-8C62-41EBC4935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A18A2D5-EBDF-4B1F-AB8B-2C50DED3F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D75D55C-FB7F-45FB-B725-99E339A3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4CA4F0B-09CE-4CAA-85BE-AB741757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20533148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15A5CD4-6785-4B4E-A234-28F77248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B37950D-9E90-4AAC-A2C6-636A038AC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bba71490309436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6BCD5B1-E15B-4457-AEF7-8597052E8B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C3F95-2602-4B19-A479-D3FE57AAB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E46464-C6AB-403D-9974-303BC0689E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E2D29D-5E7C-4754-AB16-2F21471B6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417CCC-71E3-4C62-AE35-E1CD38CF1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销售 HK$105,000、销货退回 HK$2,000、销售成本 HK$62,000。毛利为：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9356CA-515C-4CC8-880A-5CD6E160B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267E97A-9A3E-4114-AC0B-9EFA7076D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1F42E42-0507-4DD3-91CC-BFF63DD9E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A67C42-1911-4D16-9020-E0C0D3176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年末应付账款 HK$21,000、应计费用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AB925CE-0D6B-41EA-B01C-B4A42FE3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F84FFB-EB36-4894-849E-8397FEA33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16FD2CD-D999-40C3-84E2-304FD3F63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8167EF7-B8B8-44D8-A385-72451D0C2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毛利 HK$54,000、其他收入 HK$3,000、营运费用 HK$27,000。本年利润为：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9DFD3D8-80A7-4D85-B059-2E41DE7EE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492D8FC-AA50-4D55-B5DA-9FC7F47A57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C5A459-4BEE-4597-97CB-BD855D778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B84A066-08AD-4375-8649-57DC853F2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58908018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1A7B17-9E5F-4943-8173-3D5452A33A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361C7AF-EFFB-4E92-A2BF-6C8E277FC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0c18205e4a64e5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0C22A5-CC34-4885-9CF3-5E6D5D35E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A90637-BE84-46C0-BEF7-AC929A147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92E83-A95E-46D0-8168-F76BF394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0581DA4-D799-4A6D-8DB0-2BCE05C1B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B8E117-653E-4556-9EBA-185873904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6FBD3C-4E31-4EFA-96AE-A4846891A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FD38332-F21F-479A-8079-7166D91A82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0D0761-DB16-4E1F-8E37-A043E9C08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正确结论：HK$26,000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解析链：流动负债包括应付账款、应计费用和银行透支；五年后到期且一年内无须偿还的贷款属非流动负债。合计=HK$26,000。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66B700-D0CB-41E3-AE88-CDF6C9826B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16FA216-D196-4EFA-8015-96A5DE340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FE7AC5-08AD-46D5-B6B2-14F1516F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DC8554-C2A2-4859-9027-B6B1CB97C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145592361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A589758-9366-498F-8D0D-0402975BC3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7DDAA5-CCC7-4DDA-BDFE-EFD68B1EF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c28080d5ad04f7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A97FFF-AA36-48E6-B3F5-E83606D940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C0C5C5-230C-42F8-808A-46C8845FA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7E0255F-3B37-4B67-BD22-B948C7FF6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4D9E98E-1B36-416E-B3B3-5826E0E17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毛利 HK$54,000、其他收入 HK$3,000、营运费用 HK$27,000。本年利润为：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0BAA78-A9BD-4963-9818-563DD678D2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3221858-01F7-4D0D-B2DA-B34AFC4BA4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CE7DBEE-CF75-4889-B05D-297C7EF0D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EE2EE86-17AA-4C21-B63D-47706FF42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A7A59B-606D-40E7-99DA-D471599AF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72D7158-0808-4A59-AA00-895EFB4F8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AA722B1-D57B-401B-92AE-61A18BA04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B8A25F1-98CB-4AD3-9923-E8E67D33A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B70E1B8-B587-4278-BA27-14134AB8D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819881922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921133B-5FF1-401A-98DD-D49B54B91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A132C2-91CC-4752-B572-642B682A6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d6b02b5b16243e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EA356D-C962-44C9-A795-D336A94CE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419885-0794-403F-9D79-31B2C52D5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B21FBF-3CB0-427A-831B-D9CB33B25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能独立执行“整理调整后余额—编损益表—计算利润/亏损—更新各业主资本—列报财务状况—核对净资产与权益”，并说明每一步理由。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1A9504-CD0E-41DB-B467-D8B5CA433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3B5B68-1784-4F8A-9631-A28FFD44B6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0D081D-7657-4E8F-AD72-19DAFD4CF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F9177-BEAF-4E69-ABDA-66E7674E8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高频错因：只追最终数字、不区分业主交易与经营成果，或把提用列作经营费用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765DE33-B303-47E3-B726-3895A0C230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3224C1-5E5B-41AE-8B58-89E2E8EA9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4E1EC6-6D43-4BC8-91DF-FDD4AF0C8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8EF160-7C11-4968-A94F-373058B799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1268772-6037-4AE6-A9E1-E3313D44E8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5428F2-44FA-4BA8-8CB1-54AE1FD2D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491B41-BCA5-4E3A-BA0A-B2D2EB756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66572817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4D7BEA-17BA-4956-8D0B-506C7FC01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34421E-990C-4F5D-B648-3D70EAC06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582dacea8894c1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27E227B-6289-4429-A7EE-89E5FD668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CA3BCC-2AB7-4893-922F-8D1C6D3244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56CECAA-56CF-4F7A-B9EB-DD0EA59AE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6B8737-44F7-4BE7-B7DC-FCB4AE827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F2FA695-CE27-4EBE-BC1F-80A114C50C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41F5C0-FCA0-49CD-A59D-EAC8BA78D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AA3DED-C122-4CFF-89AC-ECE132088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编损益表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3721F82-B8D1-4E30-9717-66B0B8CC5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4352F0-5488-4893-A838-FAA89D9B4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计算利润/亏损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1FA4BC5-6648-4CAC-92CA-A4E29FE80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DBE506E-F004-48E6-9E0E-98D197F25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更新各业主资本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E53905-96DF-4EF4-B437-2B58B5EC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3D255-A84B-4EFB-83B9-14C9CA55D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6A4BE15-02B5-4BFA-AB9F-32B73454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572510-F503-43E1-94A0-1830A1340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7C928C-17EE-4396-9743-7899C9FF13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ECB1DB-30DF-43DB-8BFF-6ED63667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正确结论：HK$96,000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解析：由会计等式，资本=资产−负债=HK$160,000−HK$64,000=HK$96,000；并可反向核对资产=负债+资本。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920C412-83D2-4348-AFDC-3F700BF059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922E613-5376-4CBA-B428-AD254A72ED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E8F41F0-04EE-4093-AA28-449187B4E7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ED5A160-D9C5-4F1E-B87A-52E64F37A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899289339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0267A8-1E75-46E8-83CE-C574BDB336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62F94F3-3CBD-4C98-AD6D-1E2CF435C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fa4710110ef42f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C6F84-2479-438D-8E09-47074FFD9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D1AC9-6122-46D2-8681-C00D6DDAF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193C44-8AF5-44D8-8D67-40C5F104FA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7CCC74E-C6B4-48F8-80C6-57B445AA2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D4E9EAB-6015-4E84-8E66-90438EFC2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38690-936D-4AF4-99F4-D4EC0FD65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73B967D-72EF-4FC7-95B3-3868A2534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AD1312-BF6F-42E9-9519-971C94ECC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BC3D7B-D796-4C83-AC37-511BE86AB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FA3827B-B559-4415-BC76-C6CA1A755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323497-F064-426E-9F15-A10DD32E0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46CD573-95AC-4337-AE87-D72A879F3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E4E0BC-A8D5-4BA5-AA87-F88278BAD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E71E15-05E1-4A9F-AA45-4535C6E80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0EB9B0A-74C8-403E-9F57-28D4A3CC6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79FFD8-C081-426D-9DDE-B2081310A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A3C1C57-ACA1-4724-869B-A9338AD29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BC0E2B1-967E-4BB9-A8C3-E728D41C90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D44BB92-FD04-46AE-ACF4-0D15B73C6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879657668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311C4C-F241-48B9-B96E-FF7804AA66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71E869B-4C86-4C13-A05E-46E0E5DB1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2266c9a6a44b8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998348-60A3-49D7-B3FD-3AAAD1898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7E5113-D3D3-4693-95E9-0F6F44EDA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E29641-71D2-47DE-A0A9-F0711E4B8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ED6355-44C4-4947-B38C-4D178DEF0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6235D51-3611-4841-88D7-F86A7447E0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E9B7739-6AA3-4EA2-892D-E8247E905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168B5D6-A6C2-49FD-925F-A3D346AE5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0686D02-30B3-4A6B-9141-1395BF7B0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C7FD813-E59A-4366-9B0B-A796A9FAD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0AD508-D197-4B7A-AD0A-FDCBC725A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6A5B40-8DD7-45A5-B884-D9FC9AAD12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37A81B1-43A8-4304-A2AF-0A91B9EE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1A4EB-4876-4B1D-99B2-C3C569C15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F283C7B-B867-4B5E-9FE4-0F295146A4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C80539B-222B-43A5-AFA2-AECB8D0B6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54B2DC-8DD9-4768-8E2A-60561D34D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478E1B3-DC6C-4E02-ADAA-846ACACEB8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2424858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837B97D-0FF8-4E66-9F2A-BF62AE26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AE647D2-11E6-4E5A-A872-4781D5318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4665bcbb4c4d8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D98651-E828-431E-BF5C-16F0440A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B38852B-8149-44A2-9A4D-608FF01612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5F16C0-578C-446C-AF00-5C9D72FBD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419097-B5AD-46FD-9D04-8078F2420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73D8FD-7EA9-42F3-B6BF-0E614BF8E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769E76F-2118-4410-87A9-7264DA44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267955-1D10-4F5C-B109-7EB3D863C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FF4778-4176-43CC-A83A-A9391CE33E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77B1529-9285-4F8A-946F-9341AFCDE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0DBD3E-7DC9-44F0-898F-1B8EBC542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80D7F7-E246-4804-8759-88FBDE8C5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4FAD9CD-0789-45B3-BF92-0F76CA281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C1AB418-9C83-4C39-A919-B2F5F26AE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50A86F4-3D30-4D8D-87E4-80A510CDC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6C85C7-6F3E-44A2-B915-E7C252F38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13F27D-F032-480C-9FEE-9BBF9475F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E97878B-74FF-42A7-B2AC-62F0A654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049330579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BD78E0-722B-4E9E-A9F5-E7B5417ED7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F6A526-F6A5-48C1-B205-BA5B8844DD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99ed9fc9a7a4888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EF889E-A839-4648-8AA0-4EE27D286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8925EB-B6A5-46A1-941C-8EEFF121F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08FE0E-0D0C-4F8C-BC59-C936B1EDF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6AE26D3-147D-44F2-BE06-9AADAA0A4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毛利 HK$56,000、其他收入 HK$3,000、营运费用 HK$28,000。本年利润为：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85ECC53-DD33-4610-8BA3-13DA2CFFE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9DB05D-DD6A-493C-A172-3FD0EEDF4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45BE8D-F5B7-4623-9308-5A991C766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9CF158-3B8E-4F8B-BB39-6B4187A0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C7EEB0-3FB9-433F-B603-2DBC20641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D97EEE-67FA-4786-8168-03D152693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E2F157-4241-481A-BFE3-2CAA53CF35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6962721-D242-4C44-A335-DAEB760AC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F9088A-223F-4DDB-9949-8460B5864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F36BC5-D658-4C8D-9E6B-2D91D4B11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3C9DA0-86B4-4F68-A90D-59968DAB1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FE66C9C-813E-46B2-B1AF-E6461AEAD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16FCC13-49E0-42EC-9AE3-9BF9D6F11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A347FBC-E14C-47E7-AC46-76BF18DFFC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DE1FC5-C68E-4416-8337-3655084C2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111381751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D9A25C6-348C-4384-B8E0-5F14DD133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D8C294F-17D5-4A2E-A3DE-E084B75718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6a954593fa4e3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71E5B6-9BF1-4950-9BB0-CD801CE88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42E862-0696-40B9-8C62-014612B7D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82E7C9-E7C0-467C-A72F-FF58A0CB5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76A1DD9-B933-4582-83B3-F64A4F705F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ECAB2F-3597-44C5-9BC8-6F5E43EFF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独资企业年末财务状况表显示资产总额 HK$160,000、负债总额 HK$64,000。若没有其他权益项目，应列示的期末资本是：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B3719FA-F706-4983-98B2-956A9FBBC5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C6C9AE-7902-492C-90F6-51D288CAD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4D393D9-B3FE-45AD-8C3C-014BF61CF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5A12861-4831-47CC-9997-CBC4C31FA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毛利 HK$56,000、其他收入 HK$3,000、营运费用 HK$28,000。本年利润为：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41A188E-9FA4-40DC-A962-DB4AD88C4E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94BBFE-05F6-4748-9F2D-7B2653BBE1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995CAE-C5DF-416C-BE0A-1F7C2CE0D0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782372-CA64-4C42-BB7D-49DC765E9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损益表草稿利润为 HK$45,000。其后发现本期应计费用 HK$1,800 未记，而期末存货少列 HK$2,800。其他项目正确，修订后利润是：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7FE830-13F2-4349-8491-B540C79497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BA35515-5E15-45C4-A684-59C4619F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620EE17-EB1E-40E5-A017-A2B9B026FE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75FF520-B143-4FCB-ADED-3600D93B7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202023501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EF12D5B-1106-4BD1-B180-4448A153B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4F7837-9A81-49B9-B85A-2F4B8C24D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99528a1ae4b4c8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F3B7E0-C0EF-46D0-988E-A70523F62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630B31E-0A05-4BE4-8404-EC2A5727F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5AF60F-B8D9-4572-A8E5-F5BF3819F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D2BDF6-35B0-4485-9AF7-B42CE741D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0D4BF-B918-4C26-A5D1-8BF8D5FDD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7F377F-ED05-4868-AC21-9CD690016E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84F743-0446-4937-AA3D-C42FFB88DB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068ACB4-2570-48C4-8A0C-A8C5D528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正确结论：HK$31,000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解析链：本年利润=毛利+其他收入−费用=HK$31,000。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C9929E-048E-4EDC-98F9-F7E7593F78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B157090-A5B7-4A2C-AFBB-4797CC1A1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15DCB9C-CE1B-4C0A-A613-3F3F5B407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00243C-26DB-44C8-A9D7-66CB71135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89371932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5B3B3B9-0DDF-45B2-BEBB-84AB2B430A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567CDDD-2D02-4718-875A-F7D73A9C7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a485ce1095b49a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6C04A3-F601-434B-AF84-6F2617064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10B9E6-057B-4DF1-BB9B-5262F3622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2FEB026-60B6-47FA-A2BF-7E85F18B7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004E51-9E5E-415C-A312-40262E657D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损益表草稿利润为 HK$45,000。其后发现本期应计费用 HK$1,800 未记，而期末存货少列 HK$2,800。其他项目正确，修订后利润是：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D87ADC4-A668-4135-9640-6A4D28A81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DF09A-9DB8-43AA-8E81-45B67088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1FA22E-A81A-4DFB-9A93-5D829F115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3E69068-3185-4D87-BF01-9432A1BB7B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857E0C-A431-40EC-90F1-1A59BC766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7F4EC38-DA5E-4B19-97E5-A7963D2FC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21D75BB-7921-4A61-AD1C-77759B657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551C50-B57B-4B33-BB2D-3201391BD7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8B69CBB-DFE9-4743-9C66-43CB2A0ABF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1813786689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A40ECFE-614C-4C09-8B25-9A4F5C42D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B46AD8-18BD-4848-A75A-8A3B78B5A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e7d2c80c1b4b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1EA557D-713B-4D4A-98F8-8BC89E5581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702DDA-3E1B-4EE1-A239-698B88F80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CD093F-04C2-4514-87FE-AB6339007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0B58DC-E8F3-4187-8BF0-60A7F8E71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9FFBC77-083A-4F9C-8787-3CFC62F46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DB6E9E-38CF-4B70-A952-52CEE484F9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580B45-F208-437F-90CB-B74FDDA4C9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1617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高频错因：只追最终数字、不区分业主交易与经营成果，或把提用列作经营费用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0FF1BD7-5F7B-47CF-8FA5-75864464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B5C039-01D7-4F41-8B45-04F6311D0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721D148-63E8-46A7-A5EE-B71BB079D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800602-6EE5-4EF1-A096-16004212F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1D41209-FA5F-4F43-9EA2-0438B8DA8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F0AC9F0-C061-4433-BBC4-DABCB5AC4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E0DEF0-BCA8-4955-A87A-60C186258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56959898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172C9274-3756-4773-9BEC-9F1C91F55C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13392B-F539-4A5C-A92C-0C45B181C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58137b2bd524df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38A762-4130-4238-9E6F-7D44668FC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6381EFA-7F92-4C1A-A0FC-1A4868784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62F39-8484-4343-A4B0-27DFCBFE9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48168CD-3DB4-4B2F-9229-4B24EDC88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E9E68C-9181-42A5-B5C9-B0893E2CE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5CB9152-C1D7-4544-BBF6-42FB6696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CCA6794-BA1C-451B-A00A-0A0F91840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编损益表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0027EED-6664-405B-BB14-C259AC9FB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416D80-B399-4D20-B1C9-6A8C995F8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计算利润/亏损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C13285-BF2E-4BF8-A83B-D139B9D4E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735A11E-28B2-482C-8D47-94024EF3A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更新各业主资本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58AF44-FE12-409D-87D4-C4AFBD9F1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B5AF14D-D962-4C0F-B903-1A04A2F73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568B5DE-AF75-4C8D-B82C-79BEF7AF4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EE3E1E-9506-464F-BD15-DC5BC74A6D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C41C4A5-E361-420B-9208-2EFFD785C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7584A69-8C58-4B57-8954-E11DC0686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正确结论：HK$142,000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解析：期末资本=期初资本+利润−提用=HK$142,000。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F9F6BD2-A1E3-419C-A1CC-F7FEC4BC7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CB4B809-624E-49F7-BEAE-AE52593B18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C84FD3E-FE4C-4D1F-B786-18D369079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0DED77A-5D10-4D18-9CC9-FA14CDA4C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945878291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7A643D4-7FF3-4990-96DA-973211A2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6CB49B-9D93-4BA9-AAC1-70BFF537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ad007605c74ba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958167E-F676-44E5-8757-1C30A4DB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D241F9-A8CC-4AE6-A70D-E37545C9B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459487C-22F8-43BE-B2EB-6E0297D1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F564ED8-C8B0-43A2-A75B-829BAC556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87382E-69F3-47BB-97CF-2EB059F0C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FB7879-B2EF-48FB-AE51-EDD208BF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168FF0E-2363-435E-896A-6ADAD188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BA8337-4B93-4657-BEF6-EB13F55C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2904BD8-5FEA-421F-BF72-6C57FFC93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DF9D096-FC65-49FE-9B97-C8F5B00DE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3D60CD9-B80F-4D83-A021-D0187A4E4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368EC4-12B8-4653-8721-20E64C352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495D9F-314D-40A0-8C1A-2C3EEC352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596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CAC4C5A-9C18-453E-8BB7-D28D391C46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FE12174-A9BA-4144-85AF-28408B4D9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94354-446C-4884-B9D2-836981A9C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CD96368-7DA9-498F-A196-7475171A34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7E132D5-5D2F-483B-A4C7-97130091E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30A1EEA-62B9-42BE-BD57-F2E2F49F8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331218412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4CE48A-5FF8-41DF-BA3A-6C76A3768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3A3A99-9FF1-4F1E-B336-7BFBAEC19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0976a2291d40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2E456AB-73D1-4D5F-8FE6-CC524C789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9B78A2E-6A47-4A7D-9C5E-BB64F7292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AD90A5D-F460-45B9-9F98-5C27BF2BB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B2B66-1BF9-423B-B6F8-44FCDFED9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财务报表、资本与权益变动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3B0684D-7685-4AC5-A2B9-0E00D743B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81C6B16-3ACA-4290-82BA-151D50427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8BEAAD-98FE-4E6E-8FA1-2085D66E9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C89B03-AC2F-406B-B032-B7CE87F8D6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D090810-6AAA-4984-BBA9-A7ABF2B34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755B1AC-A15E-41C0-A488-F91494BB2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E144CAB-1BBB-4618-8E1B-7F89E0A060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1C9C31-413D-4B0A-999F-57D879A2B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7E5135-8FAA-49A5-9557-CA7FA58D8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9529D22-167E-4029-93A5-64ED7365A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051B09C-79A0-4CE9-BE09-95C2D81A6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BC2AA79-612F-4C7F-9367-DAA0F1003C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933F76-F09E-4A5F-AADD-B72DAD7C7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522674281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954F796-9536-49FC-9FC0-022BFA37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FD3047F-640D-41D6-BE82-12913B2BD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18b546b42f4c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B1112F8-221F-4508-A986-E998548FB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2E4E37-7A53-4AD2-ABE4-B819E2133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FB9170-DCF0-4AE3-B526-7F17322BB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04B1F58-9EB7-4045-A6B3-718CFD1064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B9E4D-5C8F-4FC2-B372-D2707F995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267E46-ED4A-4A73-9591-39D724302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60DDE99-3CF4-4090-8FC9-53432F4D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利润或亏损先由损益表确定，再通过资本变动进入财务状况表；业主投入与提用须和经营损益分开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A164ABD-741F-49AC-9CFD-5F3C90486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88B80E3-43B1-4D5D-AB70-4E53F36964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83B197-7AE4-475E-8301-4A88DBBC4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整理调整后余额—编损益表—计算利润/亏损—更新各业主资本—列报财务状况—核对净资产与权益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FA72E1-7549-4B93-BD38-27E6C64F2F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B6351BE-E0F1-4F09-A96A-56F2E2FC9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BFD6D6-471F-46D4-BF78-A05A16EE4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检查：只追最终数字、不区分业主交易与经营成果，或把提用列作经营费用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F89BD6-6BA9-4B86-8E36-D689282C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DB303C-7C68-4B47-BF22-86F3781B4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988E3D-5791-4CE5-81EB-EFF24E23B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D7A512F-7AC7-40DC-841E-D287E7D6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8176595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9F6C72-AC2E-4C1C-B4B9-75A504B9D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A33B945-CE20-4370-A7CD-203D67C0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44cf3e27fd646a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8D932EB-93A2-499C-A449-9189C672B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F0F6D7-61DE-43E4-8D9B-0367B0559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D5710C1-97A4-4CB0-880D-55A3F80DA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9A556AC-04D7-46C4-B9CA-7823D62118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损益表草稿利润为 HK$46,000。其后发现本期应计费用 HK$1,800 未记，而期末存货少列 HK$2,900。其他项目正确，修订后利润是：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F44971B-AC72-41F5-B04A-F4EF0D2E6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B650F6-49FA-4A0E-BA28-F7F1F3B109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D02FD1-D0D1-4B68-87D8-E7D3753A4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B38A4D-4E6F-4745-B866-67135533A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695E5E7-E546-45D4-8A7B-F5BFFAD47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DAC4A19-CE29-4587-AAA4-FE7E4B1459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BC700CC-67FF-4401-B321-1E7D20BD3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4825A6D-A723-405D-9FFE-C588979C0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93238F-A837-4B8C-8FD9-03E5E409D4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25C736-BED9-40F3-9AAB-7E0A6D999B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2ECB868-ABFE-43F3-9065-289608864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AA13F91-D96B-400E-949D-AC091E6FE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371089-6164-4688-9230-3CCFD99EF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CB4C028-1781-495D-A2AC-84EB156D1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EC9DE1B-ED75-4BD6-9F07-D69879E37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395194308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B7532B8-1032-481F-B6B2-EBA95FDEB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16F5A0E-CBD1-482A-8052-AA812A18F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8ffba09cb4947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CDD8BC-D7F7-4D14-9030-7BE9EF761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24E6C53-3AF7-429F-89EE-586BAF591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3C0ED7-FCB1-49AB-A343-93980EB41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43BFE9E-78DF-403B-8EB3-FA0E2AC2C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33F0CF-9F9F-4ECE-9423-BE19C26F4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独资企业期初资本 HK$120,000，本年利润 HK$34,000，提用 HK$12,000，无新增资本。期末资本为：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0E2CB4B-5099-4128-A2C7-C283191F4E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35E64-824D-4782-BDAD-8AE46E1D5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B70740-4D20-480F-9D92-6BA998831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B51EDB8-ADA3-4E78-B971-67B839B60B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损益表草稿利润为 HK$46,000。其后发现本期应计费用 HK$1,800 未记，而期末存货少列 HK$2,900。其他项目正确，修订后利润是：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E9D8AB-7197-4C6A-AAFA-0C9B242A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1DF5A78-B6CE-4573-A17A-92FA4947A4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D4844C-E12F-4B86-8AE2-74705F260A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B1291AE-8404-4264-A794-3AA914C26E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年末应付账款 HK$25,000、应计费用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39EE10D-2056-44CB-90A5-E1BCDC1F8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B51FF4-5D25-452D-8AFE-B1B31021C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1C6BCB-29DB-48BE-9D06-313DC8409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4710B7-2F5C-4133-9354-602BC8493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53778757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3C59551-3313-48CC-8EF1-C40D82EF1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0BDEBED-7570-43E6-8EFB-FC4E545BD1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7eeb8868f6b49f2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1BB350-BB7C-463F-A3CD-D38AF0FCF4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83D353-EDCB-4142-912D-A7313BA88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C8D95-8D1C-4F41-9E8C-4E7E21200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1929CF-4A5B-4D60-8ED4-3DFEC5C4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只追最终数字、不区分业主交易与经营成果，或把提用列作经营费用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B1D667-F694-4893-956C-009B2BD6D9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486B96-379B-4D86-8FCD-670BBFEA8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7F313B2-BFA3-4511-A3F4-15157F092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1DADF0-2B53-4106-8E4A-BBBC50443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正确结论：HK$47,100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解析链：未记应计费用使草稿利润高估，须减 HK$1,800；期末存货少列令销售成本高估、利润低估，须加 HK$2,900。修订利润=HK$46,000−HK$1,800+HK$2,900=HK$47,100。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B2757E-410C-4DDE-8CA9-17F66A703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6282D1C-625F-4018-9559-D19AD2E2E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4C9D671-292C-4611-A2A9-8CF5738B5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7032C9-C8DE-489D-8858-5B7C6F1385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921157771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BC37485-4EB8-4C84-A6AF-D5A892693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58AF810-A12F-4AF6-A46C-436E875C07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eea6b69cdb4e7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2715F-6843-4938-B58A-4BBADBF60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EBB5AE-CA05-4FAC-9BDB-20D93BD7E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2709818-D9DB-4DF9-88C6-EDF475E81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39EEAB-6A46-43F8-92E6-BD88E6D92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年末应付账款 HK$25,000、应计费用 HK$2,000、银行透支 HK$3,000，另有五年后到期且未来一年无须偿还的贷款 HK$50,000。流动负债总额是：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D393F7B-5AF7-4FFE-B490-357841C87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7AF19D-9F51-402E-B4CF-32A38303E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815872-7B12-42EB-B625-52974195F4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A0B3045-F348-484F-8E60-5CECF1B3D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A0D126-4705-4BD6-86F4-F8DEAD7A47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6CD938A-0351-4582-9644-9E85843F71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FB3979C-194C-4F3C-8F6D-AD27359D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46A07F5-69DD-469B-AC8A-DB6A3A228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BAFS-A · 财务报表、资本与权益变动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0F5F9AC-236B-4396-924E-4957E8218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209910779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2026-08-19T09:04:29.1110000Z</dcterms:created>
  <dcterms:modified xsi:type="dcterms:W3CDTF">2026-08-19T09:04:29.1110000Z</dcterms:modified>
</coreProperties>
</file>