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ed9b464a964691" /><Relationship Type="http://schemas.openxmlformats.org/officeDocument/2006/relationships/extended-properties" Target="/docProps/app.xml" Id="R5a410df582bc4411" /><Relationship Type="http://schemas.openxmlformats.org/officeDocument/2006/relationships/officeDocument" Target="/ppt/presentation.xml" Id="R9e1abb53ef414a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9a7d7d243854514"/>
  </p:sldMasterIdLst>
  <p:notesMasterIdLst>
    <p:notesMasterId xmlns:r="http://schemas.openxmlformats.org/officeDocument/2006/relationships" r:id="R8a1bf3b3998345f2"/>
  </p:notesMasterIdLst>
  <p:sldIdLst>
    <p:sldId xmlns:r="http://schemas.openxmlformats.org/officeDocument/2006/relationships" id="256" r:id="Rfce594f99b264b49"/>
    <p:sldId xmlns:r="http://schemas.openxmlformats.org/officeDocument/2006/relationships" id="257" r:id="R7b3dfd05e68744b6"/>
    <p:sldId xmlns:r="http://schemas.openxmlformats.org/officeDocument/2006/relationships" id="258" r:id="R7b609a5dac394250"/>
    <p:sldId xmlns:r="http://schemas.openxmlformats.org/officeDocument/2006/relationships" id="259" r:id="R6f7af495e68144c0"/>
    <p:sldId xmlns:r="http://schemas.openxmlformats.org/officeDocument/2006/relationships" id="260" r:id="R3a73e9974db84c73"/>
    <p:sldId xmlns:r="http://schemas.openxmlformats.org/officeDocument/2006/relationships" id="261" r:id="R7524e4dd33474701"/>
    <p:sldId xmlns:r="http://schemas.openxmlformats.org/officeDocument/2006/relationships" id="262" r:id="Re03b0ba9a1da4d00"/>
    <p:sldId xmlns:r="http://schemas.openxmlformats.org/officeDocument/2006/relationships" id="263" r:id="R724916630b564e47"/>
    <p:sldId xmlns:r="http://schemas.openxmlformats.org/officeDocument/2006/relationships" id="264" r:id="Raf1929f17e524d44"/>
    <p:sldId xmlns:r="http://schemas.openxmlformats.org/officeDocument/2006/relationships" id="265" r:id="R6d94f245255749c0"/>
    <p:sldId xmlns:r="http://schemas.openxmlformats.org/officeDocument/2006/relationships" id="266" r:id="R7b594c55e2574031"/>
    <p:sldId xmlns:r="http://schemas.openxmlformats.org/officeDocument/2006/relationships" id="267" r:id="Rd35ab68518084401"/>
    <p:sldId xmlns:r="http://schemas.openxmlformats.org/officeDocument/2006/relationships" id="268" r:id="Rf9a2742126f54853"/>
    <p:sldId xmlns:r="http://schemas.openxmlformats.org/officeDocument/2006/relationships" id="269" r:id="R929aea40fc0b4c5b"/>
    <p:sldId xmlns:r="http://schemas.openxmlformats.org/officeDocument/2006/relationships" id="270" r:id="R3c213298d1ad4897"/>
    <p:sldId xmlns:r="http://schemas.openxmlformats.org/officeDocument/2006/relationships" id="271" r:id="R9a1c8ba5d7e44457"/>
    <p:sldId xmlns:r="http://schemas.openxmlformats.org/officeDocument/2006/relationships" id="272" r:id="R9490209a77e54e6b"/>
    <p:sldId xmlns:r="http://schemas.openxmlformats.org/officeDocument/2006/relationships" id="273" r:id="R69d8d4f219bc4213"/>
    <p:sldId xmlns:r="http://schemas.openxmlformats.org/officeDocument/2006/relationships" id="274" r:id="R1d8ef29c584e4890"/>
    <p:sldId xmlns:r="http://schemas.openxmlformats.org/officeDocument/2006/relationships" id="275" r:id="R11244beee5484767"/>
    <p:sldId xmlns:r="http://schemas.openxmlformats.org/officeDocument/2006/relationships" id="276" r:id="Rb6f385bb00164e5d"/>
    <p:sldId xmlns:r="http://schemas.openxmlformats.org/officeDocument/2006/relationships" id="277" r:id="R33ab01e1a7ca4305"/>
    <p:sldId xmlns:r="http://schemas.openxmlformats.org/officeDocument/2006/relationships" id="278" r:id="R613d346095114df6"/>
    <p:sldId xmlns:r="http://schemas.openxmlformats.org/officeDocument/2006/relationships" id="279" r:id="Rf5b991fdfc124781"/>
    <p:sldId xmlns:r="http://schemas.openxmlformats.org/officeDocument/2006/relationships" id="280" r:id="R7c338b79cfff4818"/>
    <p:sldId xmlns:r="http://schemas.openxmlformats.org/officeDocument/2006/relationships" id="281" r:id="R40d756db6f7642ec"/>
    <p:sldId xmlns:r="http://schemas.openxmlformats.org/officeDocument/2006/relationships" id="282" r:id="R7d2529f310264c43"/>
    <p:sldId xmlns:r="http://schemas.openxmlformats.org/officeDocument/2006/relationships" id="283" r:id="R6883db0bb9774287"/>
    <p:sldId xmlns:r="http://schemas.openxmlformats.org/officeDocument/2006/relationships" id="284" r:id="R60bfcc5319c14dd6"/>
    <p:sldId xmlns:r="http://schemas.openxmlformats.org/officeDocument/2006/relationships" id="285" r:id="R30284ed960b3465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36ba919914464e" /><Relationship Type="http://schemas.openxmlformats.org/officeDocument/2006/relationships/slideMaster" Target="/ppt/slideMasters/slideMaster1.xml" Id="R79a7d7d243854514" /><Relationship Type="http://schemas.openxmlformats.org/officeDocument/2006/relationships/notesMaster" Target="/ppt/notesMasters/notesMaster1.xml" Id="R8a1bf3b3998345f2" /><Relationship Type="http://schemas.openxmlformats.org/officeDocument/2006/relationships/presProps" Target="/ppt/presProps.xml" Id="R98d7da8979894ec3" /><Relationship Type="http://schemas.openxmlformats.org/officeDocument/2006/relationships/tableStyles" Target="/ppt/tableStyles.xml" Id="R239a8d397a2a4e6a" /><Relationship Type="http://schemas.openxmlformats.org/officeDocument/2006/relationships/slide" Target="/ppt/slides/slide1.xml" Id="Rfce594f99b264b49" /><Relationship Type="http://schemas.openxmlformats.org/officeDocument/2006/relationships/slide" Target="/ppt/slides/slide2.xml" Id="R7b3dfd05e68744b6" /><Relationship Type="http://schemas.openxmlformats.org/officeDocument/2006/relationships/slide" Target="/ppt/slides/slide3.xml" Id="R7b609a5dac394250" /><Relationship Type="http://schemas.openxmlformats.org/officeDocument/2006/relationships/slide" Target="/ppt/slides/slide4.xml" Id="R6f7af495e68144c0" /><Relationship Type="http://schemas.openxmlformats.org/officeDocument/2006/relationships/slide" Target="/ppt/slides/slide5.xml" Id="R3a73e9974db84c73" /><Relationship Type="http://schemas.openxmlformats.org/officeDocument/2006/relationships/slide" Target="/ppt/slides/slide6.xml" Id="R7524e4dd33474701" /><Relationship Type="http://schemas.openxmlformats.org/officeDocument/2006/relationships/slide" Target="/ppt/slides/slide7.xml" Id="Re03b0ba9a1da4d00" /><Relationship Type="http://schemas.openxmlformats.org/officeDocument/2006/relationships/slide" Target="/ppt/slides/slide8.xml" Id="R724916630b564e47" /><Relationship Type="http://schemas.openxmlformats.org/officeDocument/2006/relationships/slide" Target="/ppt/slides/slide9.xml" Id="Raf1929f17e524d44" /><Relationship Type="http://schemas.openxmlformats.org/officeDocument/2006/relationships/slide" Target="/ppt/slides/slide10.xml" Id="R6d94f245255749c0" /><Relationship Type="http://schemas.openxmlformats.org/officeDocument/2006/relationships/slide" Target="/ppt/slides/slide11.xml" Id="R7b594c55e2574031" /><Relationship Type="http://schemas.openxmlformats.org/officeDocument/2006/relationships/slide" Target="/ppt/slides/slide12.xml" Id="Rd35ab68518084401" /><Relationship Type="http://schemas.openxmlformats.org/officeDocument/2006/relationships/slide" Target="/ppt/slides/slide13.xml" Id="Rf9a2742126f54853" /><Relationship Type="http://schemas.openxmlformats.org/officeDocument/2006/relationships/slide" Target="/ppt/slides/slide14.xml" Id="R929aea40fc0b4c5b" /><Relationship Type="http://schemas.openxmlformats.org/officeDocument/2006/relationships/slide" Target="/ppt/slides/slide15.xml" Id="R3c213298d1ad4897" /><Relationship Type="http://schemas.openxmlformats.org/officeDocument/2006/relationships/slide" Target="/ppt/slides/slide16.xml" Id="R9a1c8ba5d7e44457" /><Relationship Type="http://schemas.openxmlformats.org/officeDocument/2006/relationships/slide" Target="/ppt/slides/slide17.xml" Id="R9490209a77e54e6b" /><Relationship Type="http://schemas.openxmlformats.org/officeDocument/2006/relationships/slide" Target="/ppt/slides/slide18.xml" Id="R69d8d4f219bc4213" /><Relationship Type="http://schemas.openxmlformats.org/officeDocument/2006/relationships/slide" Target="/ppt/slides/slide19.xml" Id="R1d8ef29c584e4890" /><Relationship Type="http://schemas.openxmlformats.org/officeDocument/2006/relationships/slide" Target="/ppt/slides/slide20.xml" Id="R11244beee5484767" /><Relationship Type="http://schemas.openxmlformats.org/officeDocument/2006/relationships/slide" Target="/ppt/slides/slide21.xml" Id="Rb6f385bb00164e5d" /><Relationship Type="http://schemas.openxmlformats.org/officeDocument/2006/relationships/slide" Target="/ppt/slides/slide22.xml" Id="R33ab01e1a7ca4305" /><Relationship Type="http://schemas.openxmlformats.org/officeDocument/2006/relationships/slide" Target="/ppt/slides/slide23.xml" Id="R613d346095114df6" /><Relationship Type="http://schemas.openxmlformats.org/officeDocument/2006/relationships/slide" Target="/ppt/slides/slide24.xml" Id="Rf5b991fdfc124781" /><Relationship Type="http://schemas.openxmlformats.org/officeDocument/2006/relationships/slide" Target="/ppt/slides/slide25.xml" Id="R7c338b79cfff4818" /><Relationship Type="http://schemas.openxmlformats.org/officeDocument/2006/relationships/slide" Target="/ppt/slides/slide26.xml" Id="R40d756db6f7642ec" /><Relationship Type="http://schemas.openxmlformats.org/officeDocument/2006/relationships/slide" Target="/ppt/slides/slide27.xml" Id="R7d2529f310264c43" /><Relationship Type="http://schemas.openxmlformats.org/officeDocument/2006/relationships/slide" Target="/ppt/slides/slide28.xml" Id="R6883db0bb9774287" /><Relationship Type="http://schemas.openxmlformats.org/officeDocument/2006/relationships/slide" Target="/ppt/slides/slide29.xml" Id="R60bfcc5319c14dd6" /><Relationship Type="http://schemas.openxmlformats.org/officeDocument/2006/relationships/slide" Target="/ppt/slides/slide30.xml" Id="R30284ed960b3465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7d57e73b804c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45f44bbef784585" /><Relationship Type="http://schemas.openxmlformats.org/officeDocument/2006/relationships/notesMaster" Target="/ppt/notesMasters/notesMaster1.xml" Id="R0f80823af5bb4c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c964861ae94acd" /><Relationship Type="http://schemas.openxmlformats.org/officeDocument/2006/relationships/notesMaster" Target="/ppt/notesMasters/notesMaster1.xml" Id="R94eff45940d34b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1ebeece94404b7f" /><Relationship Type="http://schemas.openxmlformats.org/officeDocument/2006/relationships/notesMaster" Target="/ppt/notesMasters/notesMaster1.xml" Id="R7fd15e656b5a486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5eab5b260645a5" /><Relationship Type="http://schemas.openxmlformats.org/officeDocument/2006/relationships/notesMaster" Target="/ppt/notesMasters/notesMaster1.xml" Id="R24e36a1fb85e42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c117a3ba9f4cfe" /><Relationship Type="http://schemas.openxmlformats.org/officeDocument/2006/relationships/notesMaster" Target="/ppt/notesMasters/notesMaster1.xml" Id="Rc3670c493a504e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3fa617022c4252" /><Relationship Type="http://schemas.openxmlformats.org/officeDocument/2006/relationships/notesMaster" Target="/ppt/notesMasters/notesMaster1.xml" Id="R7ff09522f02142e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f32a1b0d4714678" /><Relationship Type="http://schemas.openxmlformats.org/officeDocument/2006/relationships/notesMaster" Target="/ppt/notesMasters/notesMaster1.xml" Id="Rde93c1bd28194a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e54b952d688468c" /><Relationship Type="http://schemas.openxmlformats.org/officeDocument/2006/relationships/notesMaster" Target="/ppt/notesMasters/notesMaster1.xml" Id="R7f650e22feb541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2eccfd340a4368" /><Relationship Type="http://schemas.openxmlformats.org/officeDocument/2006/relationships/notesMaster" Target="/ppt/notesMasters/notesMaster1.xml" Id="Rc9bc2ed340bd4fc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65917ed2ff54f38" /><Relationship Type="http://schemas.openxmlformats.org/officeDocument/2006/relationships/notesMaster" Target="/ppt/notesMasters/notesMaster1.xml" Id="Re63d1f4102344a7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ddbd636734849bc" /><Relationship Type="http://schemas.openxmlformats.org/officeDocument/2006/relationships/notesMaster" Target="/ppt/notesMasters/notesMaster1.xml" Id="R7a9bc504ac1d46b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f304bd8fa854289" /><Relationship Type="http://schemas.openxmlformats.org/officeDocument/2006/relationships/notesMaster" Target="/ppt/notesMasters/notesMaster1.xml" Id="R3d0ca534bf944bb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a4ae757509e4e2b" /><Relationship Type="http://schemas.openxmlformats.org/officeDocument/2006/relationships/notesMaster" Target="/ppt/notesMasters/notesMaster1.xml" Id="Rf2c291c534a54e9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6e5507b7330447c" /><Relationship Type="http://schemas.openxmlformats.org/officeDocument/2006/relationships/notesMaster" Target="/ppt/notesMasters/notesMaster1.xml" Id="Raae765ee835344b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5c776f1550f4991" /><Relationship Type="http://schemas.openxmlformats.org/officeDocument/2006/relationships/notesMaster" Target="/ppt/notesMasters/notesMaster1.xml" Id="R391a20cf401d4a0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766b78552bd4caa" /><Relationship Type="http://schemas.openxmlformats.org/officeDocument/2006/relationships/notesMaster" Target="/ppt/notesMasters/notesMaster1.xml" Id="R3251f0806a7944b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56ff7f72e1349e9" /><Relationship Type="http://schemas.openxmlformats.org/officeDocument/2006/relationships/notesMaster" Target="/ppt/notesMasters/notesMaster1.xml" Id="Rb1ace68c8f0841f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afac112171b4140" /><Relationship Type="http://schemas.openxmlformats.org/officeDocument/2006/relationships/notesMaster" Target="/ppt/notesMasters/notesMaster1.xml" Id="Reca068213f9f4e7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4d0dc2b6bc54697" /><Relationship Type="http://schemas.openxmlformats.org/officeDocument/2006/relationships/notesMaster" Target="/ppt/notesMasters/notesMaster1.xml" Id="R0c8db6a3f1f8448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4ab49ffa78b4930" /><Relationship Type="http://schemas.openxmlformats.org/officeDocument/2006/relationships/notesMaster" Target="/ppt/notesMasters/notesMaster1.xml" Id="R5babae36510244e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0baeffd322842cf" /><Relationship Type="http://schemas.openxmlformats.org/officeDocument/2006/relationships/notesMaster" Target="/ppt/notesMasters/notesMaster1.xml" Id="R8ce3f541639d4d4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13a9cbb07bf4a61" /><Relationship Type="http://schemas.openxmlformats.org/officeDocument/2006/relationships/notesMaster" Target="/ppt/notesMasters/notesMaster1.xml" Id="Rc21784decd0e416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01095bec4e149db" /><Relationship Type="http://schemas.openxmlformats.org/officeDocument/2006/relationships/notesMaster" Target="/ppt/notesMasters/notesMaster1.xml" Id="Rcf52cdd165034a0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4a873c1070744e6" /><Relationship Type="http://schemas.openxmlformats.org/officeDocument/2006/relationships/notesMaster" Target="/ppt/notesMasters/notesMaster1.xml" Id="R1c6c4e87cda1406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6219a67fb1b49ab" /><Relationship Type="http://schemas.openxmlformats.org/officeDocument/2006/relationships/notesMaster" Target="/ppt/notesMasters/notesMaster1.xml" Id="R2b6bc5c675dd445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9dfb5e6875b414b" /><Relationship Type="http://schemas.openxmlformats.org/officeDocument/2006/relationships/notesMaster" Target="/ppt/notesMasters/notesMaster1.xml" Id="Ra7e869f845bc41c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09d3daea291492c" /><Relationship Type="http://schemas.openxmlformats.org/officeDocument/2006/relationships/notesMaster" Target="/ppt/notesMasters/notesMaster1.xml" Id="R697d62aac1824b2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abe0fbc21b746cb" /><Relationship Type="http://schemas.openxmlformats.org/officeDocument/2006/relationships/notesMaster" Target="/ppt/notesMasters/notesMaster1.xml" Id="R4b3ca24849d7435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314e039f7ad4328" /><Relationship Type="http://schemas.openxmlformats.org/officeDocument/2006/relationships/notesMaster" Target="/ppt/notesMasters/notesMaster1.xml" Id="R7339b5d2dd33406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bca25eaae994a06" /><Relationship Type="http://schemas.openxmlformats.org/officeDocument/2006/relationships/notesMaster" Target="/ppt/notesMasters/notesMaster1.xml" Id="R891d66c042b243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的“边际与吸收成本法”学习单元。本套课件共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讲稿】明确告诉学生：本单元只训练“边际与吸收成本法”。先解释知识范围，再用一句话建立核心判断，最后示范标准方法。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【互动提问】请用自己的话复述“两法利润差来自固定生产间接成本在存货中的递延或释放”，并举一个会触发“只背产量销量口诀而不追固定成本”的错误例子。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Q1：单位售价 HK$51，单位变动成本 HK$30。单位贡献是： 选项为 A.HK$81；B.HK$40；C.HK$21；D.HK$51。讲解时强调：两法利润差来自固定生产间接成本在存货中的递延或释放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【预期回答】学生能说出“算单位成本—列贡献/毛利—追存货变化—调节利润”中的起始动作，并避开“只背产量销量口诀而不追固定成本”。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分步讲评：先重述题目条件，再逐步示范“算单位成本—列贡献/毛利—追存货变化—调节利润”，最后给出正确结论“HK$21”。完整解析：单位贡献=单位售价−单位变动成本=HK$21。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2A·边际成本法贡献。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【预期回答】学生能把失分归入“只背产量销量口诀而不追固定成本”或更精确的个人错因，并写出可执行检查动作。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讲稿】逐项解释“边际与吸收成本法”中的专有名词、符号、对象和单位。特别强调：只背产量销量口诀而不追固定成本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讲稿】用“条件—表示—方法—核验”重建本知识点。示范时逐步引用：算单位成本—列贡献/毛利—追存货变化—调节利润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讲稿】带学生逐句读取任务，不先求答案。要求指出材料中的有效条件，再按“算单位成本—列贡献/毛利—追存货变化—调节利润”作答。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讲稿】先展示错误路径，再用解析链复原第一失分点。禁止只说“粗心”；必须落到“只背产量销量口诀而不追固定成本”或更精确的动作。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Q11：第 2 期制成品存货减少 100 单位，单位固定生产间接成本吸收率为 HK$7。其他条件相同，吸收成本法利润与边际成本法利润相比： 选项为 A.高 HK$700，因为存货减少会递延更多固定成本；B.两者相同，因为固定成本永远不影响存货；C.低 HK$700，因为以前递延在存货中的固定生产间接成本在本期释放；D.低 HK$100，因为只比较存货单位数。讲解时强调：两法利润差来自固定生产间接成本在存货中的递延或释放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【预期回答】学生能说出“算单位成本—列贡献/毛利—追存货变化—调节利润”中的起始动作，并避开“只背产量销量口诀而不追固定成本”。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分步讲评：先重述题目条件，再逐步示范“算单位成本—列贡献/毛利—追存货变化—调节利润”，最后给出正确结论“低 HK$700，因为以前递延在存货中的固定生产间接成本在本期释放”。完整解析：存货减少时，吸收成本法释放以前计入存货的固定生产间接成本；利润差=100×HK$7=HK$700，故吸收成本法利润较低。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2A·两种成本法利润调节计算。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【预期回答】学生能把失分归入“只背产量销量口诀而不追固定成本”或更精确的个人错因，并写出可执行检查动作。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讲稿】逐项解释“边际与吸收成本法”中的专有名词、符号、对象和单位。特别强调：只背产量销量口诀而不追固定成本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讲稿】用“条件—表示—方法—核验”重建本知识点。示范时逐步引用：算单位成本—列贡献/毛利—追存货变化—调节利润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讲稿】带学生逐句读取任务，不先求答案。要求指出材料中的有效条件，再按“算单位成本—列贡献/毛利—追存货变化—调节利润”作答。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2A·产销差与两种成本法利润调节；用于知识范围与设问结构校准，题目身份为DSE原创模考题，不冒充历届真题（访问日期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讲稿】先展示错误路径，再用解析链复原第一失分点。禁止只说“粗心”；必须落到“只背产量销量口诀而不追固定成本”或更精确的动作。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2A·边际成本法利润；用于知识范围与设问结构校准，题目身份为DSE原创模考题，不冒充历届真题（访问日期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2A·产销差与两种成本法利润调节；用于知识范围与设问结构校准，题目身份为DSE原创模考题，不冒充历届真题（访问日期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Q21：预算固定生产间接成本 HK$84,000，正常产量 10000 单位。吸收成本法的单位固定生产间接成本吸收率为： 选项为 A.HK$84,000 每单位；B.HK$8.4 每单位；C.HK$0.119 每单位；D.HK$60 每单位。讲解时强调：两法利润差来自固定生产间接成本在存货中的递延或释放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【预期回答】学生能说出“算单位成本—列贡献/毛利—追存货变化—调节利润”中的起始动作，并避开“只背产量销量口诀而不追固定成本”。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2A·吸收成本率；用于知识范围与设问结构校准，题目身份为DSE原创模考题，不冒充历届真题（访问日期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分步讲评：先重述题目条件，再逐步示范“算单位成本—列贡献/毛利—追存货变化—调节利润”，最后给出正确结论“HK$8.4 每单位”。完整解析：吸收率=预算固定生产间接成本/正常产量=84000/10000=HK$8.4。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2A·吸收成本率；用于知识范围与设问结构校准，题目身份为DSE原创模考题，不冒充历届真题（访问日期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2A·吸收成本率。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【预期回答】学生能把失分归入“只背产量销量口诀而不追固定成本”或更精确的个人错因，并写出可执行检查动作。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2A·吸收成本率；用于知识范围与设问结构校准，题目身份为DSE原创模考题，不冒充历届真题（访问日期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讲稿】逐项解释“边际与吸收成本法”中的专有名词、符号、对象和单位。特别强调：只背产量销量口诀而不追固定成本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2A·吸收成本率；用于知识范围与设问结构校准，题目身份为DSE原创模考题，不冒充历届真题（访问日期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讲稿】用“条件—表示—方法—核验”重建本知识点。示范时逐步引用：算单位成本—列贡献/毛利—追存货变化—调节利润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2A·吸收成本率；用于知识范围与设问结构校准，题目身份为DSE原创模考题，不冒充历届真题（访问日期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讲稿】带学生逐句读取任务，不先求答案。要求指出材料中的有效条件，再按“算单位成本—列贡献/毛利—追存货变化—调节利润”作答。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2A·产销差与两种成本法利润调节；用于知识范围与设问结构校准，题目身份为DSE原创模考题，不冒充历届真题（访问日期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讲稿】先展示错误路径，再用解析链复原第一失分点。禁止只说“粗心”；必须落到“只背产量销量口诀而不追固定成本”或更精确的动作。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2A·产销差与两种成本法利润调节；用于知识范围与设问结构校准，题目身份为DSE原创模考题，不冒充历届真题（访问日期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2A·两种成本法利润调节；用于知识范围与设问结构校准，题目身份为DSE原创模考题，不冒充历届真题（访问日期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4acb1e6d6941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392cc9317c490a" /><Relationship Type="http://schemas.openxmlformats.org/officeDocument/2006/relationships/slideLayout" Target="/ppt/slideLayouts/slideLayout1.xml" Id="Rbca42b2ef497409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a42b2ef497409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76826fb98e45a5" /><Relationship Type="http://schemas.openxmlformats.org/officeDocument/2006/relationships/image" Target="/ppt/media/image.png" Id="R1d17f465b9764dec" /><Relationship Type="http://schemas.openxmlformats.org/officeDocument/2006/relationships/notesSlide" Target="/ppt/notesSlides/notesSlide1.xml" Id="R13cf1bb17f7e49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c0ccf210984993" /><Relationship Type="http://schemas.openxmlformats.org/officeDocument/2006/relationships/image" Target="/ppt/media/image2.png" Id="Rc540172dbc8145ec" /><Relationship Type="http://schemas.openxmlformats.org/officeDocument/2006/relationships/notesSlide" Target="/ppt/notesSlides/notesSlide2.xml" Id="Red19ec066a05463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3cfe9dc799407d" /><Relationship Type="http://schemas.openxmlformats.org/officeDocument/2006/relationships/image" Target="/ppt/media/image3.png" Id="R3da1b200dfc34a34" /><Relationship Type="http://schemas.openxmlformats.org/officeDocument/2006/relationships/notesSlide" Target="/ppt/notesSlides/notesSlide3.xml" Id="R53e1baaa79eb4da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a466a8a5214bbd" /><Relationship Type="http://schemas.openxmlformats.org/officeDocument/2006/relationships/image" Target="/ppt/media/image4.png" Id="Rcdaddbc4b67246ad" /><Relationship Type="http://schemas.openxmlformats.org/officeDocument/2006/relationships/notesSlide" Target="/ppt/notesSlides/notesSlide4.xml" Id="R174be7d83f5c4c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d36c7b406d4546" /><Relationship Type="http://schemas.openxmlformats.org/officeDocument/2006/relationships/image" Target="/ppt/media/image5.png" Id="R942fba02c191464e" /><Relationship Type="http://schemas.openxmlformats.org/officeDocument/2006/relationships/notesSlide" Target="/ppt/notesSlides/notesSlide5.xml" Id="R76c35d3ec0d04d2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c596982ba74f4c" /><Relationship Type="http://schemas.openxmlformats.org/officeDocument/2006/relationships/image" Target="/ppt/media/image6.png" Id="R20a6ed0eb63a4b67" /><Relationship Type="http://schemas.openxmlformats.org/officeDocument/2006/relationships/notesSlide" Target="/ppt/notesSlides/notesSlide6.xml" Id="R02426d51ce014f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1ebf748a3e4d3a" /><Relationship Type="http://schemas.openxmlformats.org/officeDocument/2006/relationships/image" Target="/ppt/media/image7.png" Id="Rb895d2add0f14bac" /><Relationship Type="http://schemas.openxmlformats.org/officeDocument/2006/relationships/notesSlide" Target="/ppt/notesSlides/notesSlide7.xml" Id="R584d303c2e084ae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65d4d707894f7b" /><Relationship Type="http://schemas.openxmlformats.org/officeDocument/2006/relationships/image" Target="/ppt/media/image8.png" Id="R1fe29bcd8b6a4feb" /><Relationship Type="http://schemas.openxmlformats.org/officeDocument/2006/relationships/notesSlide" Target="/ppt/notesSlides/notesSlide8.xml" Id="R1801869444754cd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48019718af4d41" /><Relationship Type="http://schemas.openxmlformats.org/officeDocument/2006/relationships/image" Target="/ppt/media/image9.png" Id="R0729b19a1eab4609" /><Relationship Type="http://schemas.openxmlformats.org/officeDocument/2006/relationships/notesSlide" Target="/ppt/notesSlides/notesSlide9.xml" Id="Racd04ecb4f684f4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9251e75e314810" /><Relationship Type="http://schemas.openxmlformats.org/officeDocument/2006/relationships/image" Target="/ppt/media/image10.png" Id="R984bb18494444263" /><Relationship Type="http://schemas.openxmlformats.org/officeDocument/2006/relationships/notesSlide" Target="/ppt/notesSlides/notesSlide10.xml" Id="Rfdbe5934307a444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5552e84b654193" /><Relationship Type="http://schemas.openxmlformats.org/officeDocument/2006/relationships/image" Target="/ppt/media/image11.png" Id="R335eb814323b4a89" /><Relationship Type="http://schemas.openxmlformats.org/officeDocument/2006/relationships/notesSlide" Target="/ppt/notesSlides/notesSlide11.xml" Id="R56f86b3ba8a04aa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7343591ffe40ba" /><Relationship Type="http://schemas.openxmlformats.org/officeDocument/2006/relationships/image" Target="/ppt/media/image12.png" Id="R7eb65eaa7a634f1c" /><Relationship Type="http://schemas.openxmlformats.org/officeDocument/2006/relationships/notesSlide" Target="/ppt/notesSlides/notesSlide12.xml" Id="R393f09e55e7f44a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b414cb6cf9478c" /><Relationship Type="http://schemas.openxmlformats.org/officeDocument/2006/relationships/image" Target="/ppt/media/image13.png" Id="R701f434308c14cf5" /><Relationship Type="http://schemas.openxmlformats.org/officeDocument/2006/relationships/notesSlide" Target="/ppt/notesSlides/notesSlide13.xml" Id="R7d21683fbe274c2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17b4a78eb4a8d" /><Relationship Type="http://schemas.openxmlformats.org/officeDocument/2006/relationships/image" Target="/ppt/media/image14.png" Id="R170488aab883430b" /><Relationship Type="http://schemas.openxmlformats.org/officeDocument/2006/relationships/notesSlide" Target="/ppt/notesSlides/notesSlide14.xml" Id="R0e0f0c602d2c4fa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80ac9947694613" /><Relationship Type="http://schemas.openxmlformats.org/officeDocument/2006/relationships/image" Target="/ppt/media/image15.png" Id="R586c41f1897f49fe" /><Relationship Type="http://schemas.openxmlformats.org/officeDocument/2006/relationships/notesSlide" Target="/ppt/notesSlides/notesSlide15.xml" Id="Rfd69017f75d2439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bc03f913ec4e91" /><Relationship Type="http://schemas.openxmlformats.org/officeDocument/2006/relationships/image" Target="/ppt/media/image16.png" Id="Rd99865fe753e48ac" /><Relationship Type="http://schemas.openxmlformats.org/officeDocument/2006/relationships/notesSlide" Target="/ppt/notesSlides/notesSlide16.xml" Id="R9b51a4ac892d42c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2e9e0a4964c5b" /><Relationship Type="http://schemas.openxmlformats.org/officeDocument/2006/relationships/image" Target="/ppt/media/image17.png" Id="R833cb572a20245f2" /><Relationship Type="http://schemas.openxmlformats.org/officeDocument/2006/relationships/notesSlide" Target="/ppt/notesSlides/notesSlide17.xml" Id="R977977bdc658472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fe94ac2dc24052" /><Relationship Type="http://schemas.openxmlformats.org/officeDocument/2006/relationships/image" Target="/ppt/media/image18.png" Id="R8800316d1ee94eba" /><Relationship Type="http://schemas.openxmlformats.org/officeDocument/2006/relationships/notesSlide" Target="/ppt/notesSlides/notesSlide18.xml" Id="R2f98bab8e690468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2e901491b141c8" /><Relationship Type="http://schemas.openxmlformats.org/officeDocument/2006/relationships/image" Target="/ppt/media/image19.png" Id="R728bd3b797ad4c84" /><Relationship Type="http://schemas.openxmlformats.org/officeDocument/2006/relationships/notesSlide" Target="/ppt/notesSlides/notesSlide19.xml" Id="R80e6c83ed2344b0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02592bdd67441d" /><Relationship Type="http://schemas.openxmlformats.org/officeDocument/2006/relationships/image" Target="/ppt/media/image20.png" Id="Rb73fc012169d4914" /><Relationship Type="http://schemas.openxmlformats.org/officeDocument/2006/relationships/notesSlide" Target="/ppt/notesSlides/notesSlide20.xml" Id="R08ad2603581846e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14b85543974cd5" /><Relationship Type="http://schemas.openxmlformats.org/officeDocument/2006/relationships/image" Target="/ppt/media/image21.png" Id="R8c00e6124a8c4af1" /><Relationship Type="http://schemas.openxmlformats.org/officeDocument/2006/relationships/notesSlide" Target="/ppt/notesSlides/notesSlide21.xml" Id="Rc2ff50d67c03456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3b66a3cd4d4652" /><Relationship Type="http://schemas.openxmlformats.org/officeDocument/2006/relationships/image" Target="/ppt/media/image22.png" Id="Rcf70e349112b4613" /><Relationship Type="http://schemas.openxmlformats.org/officeDocument/2006/relationships/notesSlide" Target="/ppt/notesSlides/notesSlide22.xml" Id="R1abc50370f7b4ac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77222fd0284c11" /><Relationship Type="http://schemas.openxmlformats.org/officeDocument/2006/relationships/image" Target="/ppt/media/image23.png" Id="R75522220e62a4e4c" /><Relationship Type="http://schemas.openxmlformats.org/officeDocument/2006/relationships/notesSlide" Target="/ppt/notesSlides/notesSlide23.xml" Id="R631f9aca54fa46f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bf0e33906b4e10" /><Relationship Type="http://schemas.openxmlformats.org/officeDocument/2006/relationships/image" Target="/ppt/media/image24.png" Id="Rc51f01efb64643c1" /><Relationship Type="http://schemas.openxmlformats.org/officeDocument/2006/relationships/notesSlide" Target="/ppt/notesSlides/notesSlide24.xml" Id="R8969bb7d02da491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3dfd85aca24bc0" /><Relationship Type="http://schemas.openxmlformats.org/officeDocument/2006/relationships/image" Target="/ppt/media/image25.png" Id="R8753817874e74a8e" /><Relationship Type="http://schemas.openxmlformats.org/officeDocument/2006/relationships/notesSlide" Target="/ppt/notesSlides/notesSlide25.xml" Id="Rfdb37a2321a7462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be806295dd45bc" /><Relationship Type="http://schemas.openxmlformats.org/officeDocument/2006/relationships/image" Target="/ppt/media/image26.png" Id="R280ad9e421ad4733" /><Relationship Type="http://schemas.openxmlformats.org/officeDocument/2006/relationships/notesSlide" Target="/ppt/notesSlides/notesSlide26.xml" Id="R3bf68c600c3f49d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df9f37f56549a0" /><Relationship Type="http://schemas.openxmlformats.org/officeDocument/2006/relationships/image" Target="/ppt/media/image27.png" Id="Rea42e29d567c41b8" /><Relationship Type="http://schemas.openxmlformats.org/officeDocument/2006/relationships/notesSlide" Target="/ppt/notesSlides/notesSlide27.xml" Id="Rd8b65636890644e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a32ec54d64226" /><Relationship Type="http://schemas.openxmlformats.org/officeDocument/2006/relationships/image" Target="/ppt/media/image28.png" Id="R97c6b7d00acc4a03" /><Relationship Type="http://schemas.openxmlformats.org/officeDocument/2006/relationships/notesSlide" Target="/ppt/notesSlides/notesSlide28.xml" Id="R469070a6ea2343d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9e0dfe47624d9d" /><Relationship Type="http://schemas.openxmlformats.org/officeDocument/2006/relationships/image" Target="/ppt/media/image29.png" Id="Ra8b875d15ef0425e" /><Relationship Type="http://schemas.openxmlformats.org/officeDocument/2006/relationships/notesSlide" Target="/ppt/notesSlides/notesSlide29.xml" Id="Rbdf9a1ecb7f7442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76e8ed0f024ced" /><Relationship Type="http://schemas.openxmlformats.org/officeDocument/2006/relationships/image" Target="/ppt/media/image30.png" Id="R0237f25a2c2341b6" /><Relationship Type="http://schemas.openxmlformats.org/officeDocument/2006/relationships/notesSlide" Target="/ppt/notesSlides/notesSlide30.xml" Id="R695f01c2ca9141f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FFF2E9-B242-47F6-AC15-127F90582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38935-1272-48F9-AFA6-36CA0708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5F58FD-3EE2-4714-8C44-AF62AC3C9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5AFE58-CFB7-45CB-940D-9A52755E6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边际与吸收成本法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FC4797-1D7B-4149-A3CE-D9BE2111F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贡献、固定生产间接成本、存货计价与利润调节。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73E6E5-A7AA-4284-BD5F-3238FD6B8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7A432E-5872-427E-8ECE-2FF9F360C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AA9FD8-453A-427F-9800-90DFE2A6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B74F81-FD19-43E7-87EA-EDD9BE544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17f465b9764d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177D3E-8F41-4169-8B85-06AE5ED0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AF2B72-F4AC-48F2-BB37-D53DF504C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2D6622-922A-49CE-9F47-CB461E2BA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8F9CD1-1BE9-4127-A79D-33ED1DC0F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67532C-9BB2-41E8-91CB-A94A6A951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A6FD76-FD44-45C9-9C86-027666EFC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5CB217-6626-4295-8602-B0ACC3712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260387-1215-479F-826B-826AD9A61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D3B431-F357-40BC-87F9-1C57B192A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792326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110F5E-B187-491C-AC5A-9B56AF219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36333E-F15F-42BE-896B-71397F958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40172dbc8145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431B67-B77B-409E-A8BA-C740DE97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0C969B-B753-4FE4-A864-1969B26E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8A06FC-C40D-4589-992A-8472FC09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916214-FA22-4CF3-897D-FD7C8EA2D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7E6825-485A-4729-8E6C-118D15CFB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7550E8-6014-4F0D-A4A5-86F22601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67E288-7B3B-461B-B4F3-882B222DE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AC4F69-D8A2-40F7-9880-AE4C9B69B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76C170-3E36-4698-A6C7-FD1D768B3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B1B76E-77B7-4F1C-86D5-6188B8DE2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32C587-FA35-462B-9FE1-A9C363A85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70916D-C898-4FCC-B4FB-76CEC7FEF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9B5E45-8A1C-4DFF-986E-86095A5A8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EFD78D-7BAC-413D-A2D1-FA79A170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5AEAEC-775D-4397-9783-6C7CD7AB3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F06D9F-B3CA-48E2-A3E3-F00FA368B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01E2FB-13EC-48F7-97A4-823B9B7CE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成功标准｜两法利润差来自固定生产间接成本在存货中的递延或释放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050734-615F-4C05-BFE3-4D0CFA63D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B17170-12C0-4E6E-BBA7-216F20ECD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84FD25-11AF-4DCD-A61D-7476909D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482902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96EB3E-64A7-44AD-89F4-0C7606BDC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A920BA-20EE-4021-B51B-7E1B8803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a1b200dfc34a3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1B4A5-5B40-470C-A3A6-52CA40E3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边际与吸收成本法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249A7A-C258-45B0-8DAE-738ACCCA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7BB494-5144-4A5A-A87E-AA02BE5BB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0D9B88-FE39-401E-B350-B46AA2237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573F7C-16B8-44D3-AA1A-D637F584F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527AE8-587E-414C-B013-B7FE9F14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边界提醒｜只背产量销量口诀而不追固定成本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5186B2-8248-45ED-9894-2F8759F50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5AC84F-8B2F-476B-8E37-FA4D1985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A311A1-3C8F-484C-B0B1-B8D277A09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贡献、固定生产间接成本、存货计价与利润调节。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DCC410-B45D-4B83-9596-B3BEC3BBA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4D5977-2F4A-4FD2-B367-2969626F2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82108C-1EF4-46C8-8F71-B7B590169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613F6F-ED4A-4E37-9CA6-5CE6677C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2A·边际成本法贡献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8BE817-AE3D-4843-8735-1E1F0C00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4663F5-8696-494E-A897-89816FA2D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BAB997-AD49-4378-8EFD-308CFF406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C0C057-F3EC-404E-AA3F-8464C282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0641228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A23342-01E0-455A-97FA-A1F61CE71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3BBDD8-3477-4CDE-AECE-27F6FDF9E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addbc4b67246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9540C1-C5F6-46D2-9A3D-BDFB3A9F0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85E0D9-F5EB-4D79-B568-42371C14D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C5F8EE-11B0-4E87-8DAE-51E03DC84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能解释“两法利润差来自固定生产间接成本在存货中的递延或释放”，并识别一个反例或边界。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98F27A-2F9A-470C-956E-07C102577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CD90B2-2467-418D-951D-610A14F11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78B5B0-C930-4030-96F7-1C25BB928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单位售价 HK$51，单位变动成本 HK$30。单位贡献是：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E6FA8A-D7CA-4C1F-89EB-A0931170F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高频错因：只背产量销量口诀而不追固定成本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08E19E-3F61-450E-89CA-75D506626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7536B4-C19E-4D1C-9A18-73216588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06A435-0CBE-42C4-B07C-81785A27E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69496-4043-444A-BEB4-FD32D8AF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026CFA-A357-447E-B7AE-AF9F3316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16853A-E8EF-4A01-8974-D7B6BD029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669247-02AA-484A-B57F-D790021C7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9622969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4DFA34-4E26-4E0B-8BAF-960B875C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964276-EE4F-41C7-B534-760EC0D57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2fba02c19146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577E0A-ED1E-4F91-8FAB-1DF611B32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C0714F-0543-4154-AA10-A39AA8D84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4268C8-0C28-4BC0-8860-ECC394B0B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A4865E-61D0-41B7-B5D8-7AA76D4EA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C560AB-F50B-4053-98A9-8B5DDD24E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算单位成本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195E17-7D20-46C8-882E-59A6C97D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DCA12E-11EB-4220-A7EA-A768FF8E7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列贡献/毛利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0866ED-BDC9-4BE2-A385-692AF575F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7BC798-F06E-4DA5-B404-DA6E1D283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追存货变化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67D72C-11F5-4993-8DA3-2DF49D764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71B89B-DC08-4E90-A889-9336D38DD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调节利润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5E54DB-DD44-4F02-B583-14407342D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850988-E454-4E3D-9891-C96282343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657E35-9560-46F1-8E21-45898C823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单位售价 HK$51，单位变动成本 HK$30。单位贡献是：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127307-1A8F-4E72-A915-300ABDE2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0E0FDE-3ADC-466C-8029-9E2692E89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4EFA22-0495-4EA6-A298-A5DB2D59E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正确结论：HK$21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解析：单位贡献=单位售价−单位变动成本=HK$21。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1B94FA-4D4D-4FC0-85B2-FD253BFA9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93F393-8AB1-4407-AEBA-169A31E0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57C849-144D-4A57-B35B-014443250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55F78D-4EA3-431B-88E8-9C4656C8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7999692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C7E299-745E-4FD5-9F96-AC3BA7D79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A1C151-F41A-4CE6-868F-33C8A2E6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a6ed0eb63a4b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72E53E-DF15-46B0-8EA0-687EEF88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E6C335-285F-439A-AA56-9C97F169E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1BA28A-C5A4-49C3-ACBE-DF88403B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65EFB-3A04-4A2F-BC10-5BF0F91D0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94AF99-A609-4064-B8B7-86F7FF424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BB2C97-2FF5-4E27-A2AF-1D01B18F0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7239EB-AC73-4740-93B7-AD8A0D16C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F2736B-97C5-48C3-BBB7-3CC4C1498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355CCA-ECFF-4885-9F09-98A9287B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0A4704-0ED6-4712-8D46-67A3F913E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97784F-80EA-4CC2-AFA8-479948A90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27C3C1-FEF2-473D-AE06-721937D1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8A68A1-385F-4265-85BE-32BE4D083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F71578-8A28-4F63-8E76-2D929DBE9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103E2F-13A8-49DE-BFFB-6251021BF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CF3C83-4B1F-462E-B704-FF4C42119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AC834A-E7D3-4F95-AA4D-14EDA8E9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874AE0-7724-4BB3-B414-8D202118A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3B4502-3482-4C4A-9934-185841EA0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197572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F2169E-157E-4575-B8D8-353A29BDA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636B45-9611-4663-9186-C9A7C397C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95d2add0f14ba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6269E7-D933-46E0-AFB6-C2B3A5273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74A542-19CF-4BD0-B0AA-621BFFF1B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0C8A4C-1821-4D09-B73E-3A4B56292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88D24B-83FF-44B4-99C8-B3B3A1B84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边际与吸收成本法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073092-F100-423D-B8A8-228DD3E96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866719-BD0F-49CB-8DB4-4B3AC08C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178CD5-15E2-49F4-B449-EE0781206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2CA077-2979-4D30-99F6-89E4B5FC3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BBACA3-3622-4BE0-B496-90EE3A6A9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92FFA1-6037-4781-902F-6796ADBE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D73E71-BA06-4AAA-87C5-D8FDC5A7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877C70-2670-4346-AC03-E7CA0528E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650AE8-698F-4AF8-993A-6F2243898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55AF1A-4074-4D25-AAC3-D2522175F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D2FB08-BCC2-4C26-B635-72F6B48E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B13950-EB13-4170-A173-2AFF6042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289D1B-E492-4F75-88E4-559BBE14E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5002207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6D51D7-AFC4-469B-BA96-CF4A0288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54AEA3-99E2-47D7-8BE0-D8B63D40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e29bcd8b6a4f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D45FC5-18EA-4B79-B962-1B2A43EC9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DAD34B-1243-49A3-9FAA-8A4F9AED2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9A6658-75B4-45F5-8881-9CCC9FC18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2AEED6-E80D-4EF6-BC8F-6FD6FBE06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单位售价 HK$51，单位变动成本 HK$30。单位贡献是：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739D3D-0EE2-46B1-AEAA-2EE095A93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FFCC70-BFC4-4C82-8C42-97E7F3ECC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71B90F-1FCD-486E-AC41-656DCB12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880967-0B0B-450C-BEA4-637F4BCF1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B5C6BD-F684-4E66-9FC9-55773CC0A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67FF42-5862-4572-BDFD-DB906E61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ABFFA3-DBFA-4208-AD79-5122BCCCC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EFBA7C-3889-437E-A5FC-3E684707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3E60E1-A16E-487F-9F8C-CE998FC06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19112D-0888-44CF-82DE-E71200F84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30FD43-72A3-4980-B0F8-468C51110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525DAE-84E9-472F-B8B6-475BC05E8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884BBA-22DF-43E9-8E21-5652B5B0D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245630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7901CF-F5C0-4903-935A-BB994FA42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FD0467-C325-4857-B8CB-19C3A8CC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29b19a1eab46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D220EB-B9E5-40D5-92F9-E9BB5B065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6DE13F-7F2C-47FA-A1C6-94A86A512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AC9775-9D30-4DC2-9E2F-7CE1043F6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5397F9-1C04-4DC0-AC68-BAEB22A12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1 期产量大于销量，期末制成品存货增加。其他条件相同，吸收成本法利润通常比边际成本法：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A9671E-36ED-44E0-9305-B8444ED82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671060-5BA1-4789-849B-E461F3D49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3608AA-AADF-4281-BFE1-133ECEBF5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2082B0-7B7E-425D-AF05-AC1DAF681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538EDB-9BC4-4995-B0B2-B715BC310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9CB1BF-81B2-41A5-85A5-D9D47C3F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8D0035-8A6C-4BBD-A8ED-44A232914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3FA7F5-2D11-41B7-8390-DF679372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C97BAA-B747-4478-A81A-E98FAFB1F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68A58F-66E7-4348-9446-92590657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4263A3-E19D-40DF-AD9E-0C3605595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773E28-5493-4F75-B866-82A4170DF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1D370B-D607-4ABF-AB49-BA585A0A3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F80DDB-6C42-43AA-B1C3-C847607B7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C20691-8B29-485A-9594-3036879C4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73584455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B421DA-051E-4069-BEE4-079706E5B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88C671-A471-4152-B63B-6A637A376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4bb184944442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546DA6-127A-4CBE-BE78-0C3DD66F4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702E11-669F-496C-9B11-BDC1699E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F4FB64-1F62-46C8-B43C-B940EAC7E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A42C45-6495-424E-B950-D7C35951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BE9084-12F8-4F8C-956F-673EC10E3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单位售价 HK$51，单位变动成本 HK$30。单位贡献是：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21E862-C793-426B-9DAF-812E82369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B3433F-67EC-42E2-AB39-18107DB0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E6D631-DE51-43AC-A0C7-4418D1ED7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2598D1-704D-47FC-8F38-89A68F563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第 1 期产量大于销量，期末制成品存货增加。其他条件相同，吸收成本法利润通常比边际成本法：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F35C38-86B1-4C68-9FC2-7F79FE37E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B47E57-8CBB-4290-8138-F9620E14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D5FBD7-8CEA-4562-88CB-8544F6C5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C5EE2-00E7-41ED-ADB3-32478AAE7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销售 1200 单位，单位贡献 HK$22，期间固定成本 HK$14,000。边际成本法利润为：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D480F5-14DD-4696-948A-7A3CCE92C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31AC04-7FD1-4D96-A408-20ED3EA3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4BA5A6-6BA3-43DE-876E-B09ED8B7E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05E50F-7640-4E51-82F4-E448DF87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863344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F048E3-016B-4008-A715-891075BC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33E91-D6F6-4662-8748-1659131A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5eb814323b4a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91335A-C25F-4E2B-8957-44FFF9170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38A19B-8AC7-408F-ABA7-4C0E82929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B1AB11-6836-415C-BECA-3D7471C33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A17393-C390-4BFD-90BC-27B1286E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6A87F6-226F-4499-A8D0-F98F2890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D15A22-C81B-4031-9BA1-7A6DFFD86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D488B1-A8FE-4EA3-85AA-34AB4DCC0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4052C4-8303-4A77-A738-10FAF5F72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正确结论：较高，因为部分固定生产间接成本递延在期末存货中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解析链：吸收成本法把固定生产间接成本计入产品成本；存货增加时部分成本留在资产，较少进入本期损益。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4648CA-3F2B-4B2A-AF70-59254A7E5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D2FBDE-F27C-424D-864D-BC89214E3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DF7DB5-F311-4281-BAF6-0B6B1A677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BF97DC-E8B9-4B1F-9C78-CD1F8139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00049032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7B76BD-FF93-42EA-835B-30A0C889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2273CC-3AAC-4053-B5D8-DB4079D4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b65eaa7a634f1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41DD56-2597-4DF6-BB0F-E42607434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2891D4-C58B-4FB8-A431-8176FE50C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5F964A-C1BF-46D3-B8B2-F5B21B11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143F4D-CD25-41C5-866D-A8C6F593E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销售 1200 单位，单位贡献 HK$22，期间固定成本 HK$14,000。边际成本法利润为：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B0937C-5D10-4927-B2DB-A4A528455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9A1689-E8D8-4889-9A56-94CCF7B09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8D38D9-22F9-4D7A-8526-05C5ADEF1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3022D8-5C23-4351-9303-56EC8E6C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8B55F9-30BE-4B7E-989D-3594802B9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4F9A24-76A3-4286-AA3D-E9CA7005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76471F-50C2-4714-A72A-28F01E7CF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A277A4-7F4B-404F-AB6E-198B5B431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18194C-300B-4B29-BBDA-8B63F248C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02030628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6DF7CA-1788-48E7-BC60-07AF3ADB6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D28B43-672C-4EF3-99AF-3C917C4F3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1f434308c14c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851E7-F8DB-411D-891F-AEE38D471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31DAD9-0550-44D6-831E-877498A92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43AE8B-3A82-413C-9A33-BD726F1BB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能独立执行“算单位成本—列贡献/毛利—追存货变化—调节利润”，并说明每一步理由。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E060C6-AAA6-420C-8BBF-A657B60D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774B67-0C19-4CCB-8117-BB2B500E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DDF990-C5C8-46AA-B6D4-4AA679A4B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2 期制成品存货减少 100 单位，单位固定生产间接成本吸收率为 HK$7。其他条件相同，吸收成本法利润与边际成本法利润相比：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04D54D-C073-4799-8791-D68857DDB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高频错因：只背产量销量口诀而不追固定成本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F01769-8286-461E-8EBA-40BD58E6C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9107B2-BACE-436B-9288-11DEEED7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7D054B-6995-4F1E-8B48-B06A68F6A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1E7462-A7D0-444A-ADB2-0E0EDFFD0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37C891-9A75-4CB4-9575-D7A016EF2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994505-6ED2-434C-8D05-72D28A5FE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E65815-F56F-4931-A8F9-A6116DD1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5725890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2C342C-D792-4D86-A878-1DBD5C29F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6FAE59-FB91-4D04-8CBA-973289849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0488aab88343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FDDCFD-477A-4C88-93A5-EB98B5504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E8D4A9-7081-4612-93DE-B9B67CD8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A0A044-B3CA-46FD-81B7-EE8DBB2D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45EC7-9774-43A9-90E4-E5A1D8AC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79F689-B111-4CBD-B037-51B206C00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算单位成本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BDF5ED-B4AA-4909-989E-A2A660622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7BEE2D-8190-4783-989C-343A76EC9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列贡献/毛利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73CFB1-C645-4B0A-BB9C-85C2819B0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BDE1FD-BE86-4B4F-9368-A88624FA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追存货变化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7D32F1-F71C-4323-84D6-0F492BB4F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03817C-E05C-4B28-9612-1278E06A0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调节利润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88FDC0-633F-42F9-9766-70E6A00AC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0446E0-C5A6-442A-8BAA-E4D4342D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0D3C35-AE2A-4A42-823D-38BBF957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9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2 期制成品存货减少 100 单位，单位固定生产间接成本吸收率为 HK$7。其他条件相同，吸收成本法利润与边际成本法利润相比：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187934-FC06-4901-8CFC-B35145CB5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343432-E09C-4199-AAE4-BBB68F753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9A73A4-7EF4-4BF5-8B15-D6613AB5B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正确结论：低 HK$700，因为以前递延在存货中的固定生产间接成本在本期释放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解析：存货减少时，吸收成本法释放以前计入存货的固定生产间接成本；利润差=100×HK$7=HK$700，故吸收成本法利润较低。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EF0F3E-EBD2-42D2-9D8F-7FDCFB155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AACBF8-CE31-4AFC-920C-563AB822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3A9EF0-5A9C-4F37-942C-55C39A66E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1A602E-A56C-45CD-845A-12112F7C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998168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B6FDAF-78FD-42A5-8726-A9E8BE541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8F952D-FAE8-464A-9942-F90BFA984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6c41f1897f49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4FC084-C43F-4D2A-B275-788300BA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D2F5FF-D097-46BC-9121-17A6033ED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4F1593-B586-4E87-BD84-B9EC7B05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DF9C6E-4A2C-42D3-90A6-A40600A7A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A208E4-C41E-4BA6-A5C4-98EDA9513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93CBA8-4734-4768-90DF-7338FCD7C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78B154-5BCA-4F69-981E-1AAFEAB02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550511-E548-4DB4-9360-7614B9CB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D35DF3-273E-461C-854D-145B4DC04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471D32-8DBA-4434-AA6F-622A4CDC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7ED7CD-7BBB-4DE5-85CB-20945F43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E3531C-B657-488F-BB94-42412264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0F40E5-3F28-4B3B-8D54-CE01025F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032820-9635-4D06-BC4A-5402BCC15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DECCD4-AA85-493A-8EDC-523ABC43E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98EE16-84DA-4066-BBCE-D9E5FB21F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9201CE-E2E8-49B6-8ABF-9AE322304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4D9463-76E4-4F4E-8A4D-458DA30DB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51326A-DFF3-482C-A558-5F51EEB87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81219798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2EBFC6-C382-488F-A7A1-66C8B9AA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158D60-9F20-4467-B21C-6D7D5183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9865fe753e48a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1D87C0-29E9-4691-94AD-514F4E381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B7F0DA-3F48-4D1C-A66D-349855BE3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4BA83A-7F5E-4CD8-9294-0B9B5B95D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374EBD-2D2B-46AC-A7A8-9AE185970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边际与吸收成本法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22C803-B9D9-4F69-BDF0-271F4701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C76AA2-2F36-4507-9D76-6EC675971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224486-A937-4ABC-ABE1-1480B651E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767D26-E9B4-42CF-8401-BA031C195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A89B58-FADB-45C2-A02C-1E1D82C0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CF1A69-03B8-4EEC-B30E-278CC209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E5FB6F-A0C1-49C9-9B2C-D8DD62D17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768A84-AD4D-4279-A50A-18C3C883D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F5FC83-E94E-4AC6-92DF-D72B66F2E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2EFA78-EEC9-42C0-826F-35299BD2D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4089E9-EF52-443C-9958-845016B1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D909EC-1954-4F61-8883-D9A7296B5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5B75A7-C057-43D3-A763-84720D3E1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13938701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2FBB7C-9C98-4F06-A586-6A4AD7EC1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145441-5E4C-40E7-8B17-CABBE8AF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3cb572a20245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C5EBCD-F6F0-4957-BA5E-C9045707D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795851-10D3-4948-AAB3-B41C716E0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1548E3-A15A-4ACB-890C-4EACD66AA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68C793-4862-4F0F-9B66-40056AB4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9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2 期制成品存货减少 100 单位，单位固定生产间接成本吸收率为 HK$7。其他条件相同，吸收成本法利润与边际成本法利润相比：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B09DA6-512F-4E55-9542-481613123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0F5564-35D8-4F6B-9438-06F8B6DFE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ED5327-77CE-48B3-8EA9-8D1190816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9EFD18-C8A6-42A4-999D-5C966090F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04DB47-E7C4-4318-AD7C-40EE00C2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AB5B0E-579A-424C-B205-F2E8E4379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F44076-C750-412D-AFF6-E2F434DF4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58511A-D89A-40FA-B9C5-9477C6DED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1E3C99-F35B-4AC4-B7A5-DDB6E9D67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04A843-6319-445A-BE74-AE8A26512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5A2875-0258-4779-8117-2AC212705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59031E-6AA8-4966-96FB-77E0900B2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3E0111-0E75-43CC-95FB-0AAE7EBE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57646237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58A546-35ED-4BAA-8F60-6DBEA9CC1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E6E1D2-8C4C-499A-866A-E28D125C3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0316d1ee94e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595352-264D-4C5A-B297-8D2CE732B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654F14-0279-4FF7-9EB0-2859C8343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4F8341-BDBB-4C2C-BD70-38E3CB2E0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365700-DBCD-4B5F-836D-B6381701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销售 1300 单位，单位贡献 HK$23，期间固定成本 HK$15,000。边际成本法利润为：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03FE73-D11C-4C68-B8E1-9122D617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3A180A-4E10-4EC3-BF70-832A13507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F1B467-F5C1-4B03-B141-813C07D29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E76AC0-A199-4042-A736-2B2F0DC18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F9FD90-D694-46B8-8C27-6DB4900B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F9A76D-B5E3-4FF1-89F0-DD4EADE4A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45E79A-4DD4-4C90-8463-3DDBEAA36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C18044-0BD2-4C7F-85BC-B280C07C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4BA524-6626-4761-82C0-1A170B69F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9C88F5-7CE6-4549-B3F8-018276B03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F8E8C3-72B0-4E95-B02C-8207F383B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16E5DF-9822-4977-92E5-656DDC14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C86412-8C3D-4D52-9A27-19A30E1EC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4C5E8C-7BF3-4E12-A68F-C7EABC973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FDA646-4236-4AB1-BF88-2639E9C41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53931493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B67FA0-0CE4-44A5-866D-1124BCF88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A21B67-34D2-42FE-8EB6-0CAEBFDD2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8bd3b797ad4c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3E9DDE-479F-4FD1-9F46-82E1B6F3D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BCFC2C-3E9C-4FE8-A778-09969411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F90CC4-EF66-4B8C-9758-C5117090A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F4A1AC-0131-4624-920E-FC01F4984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97D2ED-B793-4552-AE96-406F1883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第 2 期制成品存货减少 100 单位，单位固定生产间接成本吸收率为 HK$7。其他条件相同，吸收成本法利润与边际成本法利润相比：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8F799E-66B0-49FA-A8DB-2DE8477E3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B6AF8D-B425-4D2F-9C17-74BA5F649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B6AE2E-09FC-45F5-9C9E-30C1FCB7A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AEFDA1-FBD8-407D-9CE4-D9A42395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销售 1300 单位，单位贡献 HK$23，期间固定成本 HK$15,000。边际成本法利润为：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331992-A4C7-4478-93B0-2B2539195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E28DB2-E5AF-4435-9DBC-F3259082E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0026F9-C8C8-4512-AD6C-9451D6EE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CEDE95-E8A1-4055-BA39-A32CDDA1D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本期生产 1260 单位、销售 1110 单位，期初无存货；单位固定生产间接成本吸收率为 HK$11。其他条件相同，吸收成本法利润与边际成本法利润的差额是：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69B893-5DC9-45EE-A644-40308F9A9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81197E-32EC-4552-A077-7F7510226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AE04F7-EA37-48FC-9A98-B91CA19A3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8CD59C-A5B9-4905-88A6-7CCC5D9E3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3309646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AEC7D8-1811-4B5E-805F-FDD77031D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286294-6186-4335-991E-3B7B809E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3fc012169d49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703694-41E3-44AF-A6B7-63036642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FCE8E8-B59B-4BAC-AE99-322371DF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6F1389-6BCE-4F9E-BD20-08FFC3CE5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B6C25C-9AEF-48DF-81BA-1E07F716E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F25AB3-43E1-4B60-8CDB-EF9A5DFAB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0EF7E3-5782-4B8D-9663-C1114B27F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B7D0AB-1825-46CF-A0D1-016EF0CE9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0EA1B4-89DB-465B-A394-2FF61BA07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正确结论：HK$14,900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解析链：利润=总贡献−固定成本=23×1300−15000=HK$14,900。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EC7B83-24C8-4953-B05A-898150B64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3AA4B7-2F92-483F-9E6D-3DC4C39F2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6FB3A8-F07D-42BB-9C31-5E85F6350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72D836-D1F6-456B-9D3E-06C7E8271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03010265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9DFB78-7551-460E-BB3A-ACCE3908E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B23B4C-F2AF-4C21-A6BE-AB0A4FED3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00e6124a8c4a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87ADBD-03C3-4319-8C40-40AF0C97B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B663D9-54B4-46EE-B0DB-E1C2DD454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994F60-5370-4849-86D8-B526E4EF7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053444-ECA6-467A-A926-033A31A1B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本期生产 1260 单位、销售 1110 单位，期初无存货；单位固定生产间接成本吸收率为 HK$11。其他条件相同，吸收成本法利润与边际成本法利润的差额是：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080368-55FA-4956-9580-BDF9E9EB7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2AE69C-108E-4A21-8234-CB4AC399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415318-1829-4B83-A8C1-FFD883B2B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89060E-9705-45C0-B16C-7BFB8836F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28E70D-8A25-491D-B511-074489B3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17D477-7336-4220-8EE3-561263C1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501DF2-6D4A-42E5-AC7A-5270C5201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D452BE-CEC2-4E30-A208-5EC6E10E6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760838-3739-4897-9A35-D038C7BA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8865924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E9BF7D-4751-49A9-A79B-BEB5CD6CB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C9D4E5-74E0-4118-A786-66273BD41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70e349112b46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70166C-7969-433C-9207-C7EC63D0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035A9B-C80E-40A5-B45F-E48B012EE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5593D3-73D6-4B3A-8056-2BD6B1CB3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D62332-D8EC-4AA7-8061-DC8DDBA0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543501-F74E-4157-8A67-00217CC8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196A80-5970-4D3E-AA78-8B8F15750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预算固定生产间接成本 HK$84,000，正常产量 10000 单位。吸收成本法的单位固定生产间接成本吸收率为：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4E4D61-F3A6-48C7-AB96-C1F6BA46B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高频错因：只背产量销量口诀而不追固定成本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08EBC9-2223-47A4-AED4-25EA418D8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32F89D-93B5-4136-A909-4C1E2F4F3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DC8917-5CD0-4169-BC89-5A59BE601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0ED13B-1368-433E-983C-080C1B3B1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E4243F-1642-4240-8CD1-71219C07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88BE15-03BF-4C41-B523-3676D2512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B2A703-0B58-4F38-898D-7DE95061F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813828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A7432A-5C6E-427D-9FED-85659301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59162-829C-435A-BD5B-CE0611B45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522220e62a4e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2B50C6-E46C-4761-8C93-6D32C9011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4156AB-7265-47FA-AF70-19CF35DD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38C1A6-69E2-4CCF-9499-48E03F121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B68322-F9B0-4395-8153-71B9E0F8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4B9A87-DD33-4792-960A-2957C9D3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算单位成本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340FE4-F0FB-4A13-B6BE-5D4AA811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9FAB54-DFAA-467E-9805-62B461165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列贡献/毛利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FEB78F-AA0D-4100-AED1-B0CB663AB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07CAAA-BC36-4020-888A-17F07620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追存货变化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FF2B70-500D-4B78-893F-B6172F617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5B148C-8CC1-4F0C-A9DC-2B5001DF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调节利润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9D78D2-DBA4-403B-B846-64F46DAB4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4A7292-9EA6-4107-A196-7BE7E6104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B9C147-0413-43A0-A299-9E6A00A9E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预算固定生产间接成本 HK$84,000，正常产量 10000 单位。吸收成本法的单位固定生产间接成本吸收率为：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6EEF9C-39EF-4030-871A-FD42866C0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D55417-B273-4F6D-ADDF-FCF9ABFFC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EB80B1-6B72-47A9-B3D9-568A076A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正确结论：HK$8.4 每单位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解析：吸收率=预算固定生产间接成本/正常产量=84000/10000=HK$8.4。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6AEFF3-C2A1-4300-803B-BF6FD6389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E1B3BD-C4A4-4AF1-ABAB-9D862D4F9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9AB44A-9ABB-4C1D-B8D7-5A6EFC220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146CCC-0104-44CC-9DE2-A877ABF3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79654134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AA04C4-E79B-44AB-A89B-52624D567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5BAEE0-E0ED-4A5A-B716-5E0CC3613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1f01efb64643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334C8F-D727-4A1C-B888-0D68DDF02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6B0377-1B64-440D-8C11-9AAAFBBF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3E476F-9DFC-43EB-AFA8-F2949D923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8C01DC-A583-4AE4-A1EC-567CC7D8B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D4FB4C-5FB2-4E2D-9CD6-8ED6E250E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F64904-6525-4D82-A48C-51AFE92E9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FA6C48-23AA-4CA0-8459-864280DB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B80509-FB7D-43D2-B1A2-A3F62472D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5CD3AA-8A7F-4387-BCC1-6D61B89C0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A93824-6931-4988-B678-A936E93B5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8D0E1D-A167-4E5E-954A-16133EF4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C243B4-D838-49CF-85CD-A7CA576BA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79C825-706D-4568-B9EA-6C44ACF9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3CB972-6A31-4FD6-8852-60447EE4D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C8A4D9-0F77-41EB-A78F-98B8663F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D8E34B-6066-4E1E-94D4-FC0270F41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C121DA-42F5-4A49-9090-A459C0320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A7BE3F-8F16-4D05-BEF8-9DD7F79C5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FB75A8-F100-4726-A2CC-9132B2672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04770693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3542BC-208C-4664-BD84-F40546C1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187740-0F32-460F-A68C-6654042EB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53817874e74a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B4821F-A0BF-4FD8-8E11-D7E29553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A07807-481A-428B-A1BA-2D4BB8EE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C87443-22B7-4457-A239-F3D825DFD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03B882-E878-41D7-BF96-F25C9A43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边际与吸收成本法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12AEA-1A43-49A6-ADF8-1536F1B7D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FEDCF5-4125-47F2-9C13-2FC6FA9F7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DF18DA-C2FF-4C88-902D-63977BACE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4F4207-D31D-4A66-BA2E-9AFAFA551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15359-0D33-4995-9C46-6A187F6D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928D74-33CC-4080-95B0-C013A2A4D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C19EFF-543F-4681-917E-0ED2A617B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36B242-D217-4EE0-B6AD-2D87ECBE7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6D8752-4FB8-4CCB-A0A4-AD375D84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AE1639-486B-44BD-80D0-C33AC854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AED3FC-0FCC-40B3-849D-96CFA7770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7E9019-A777-4763-8B2B-2EC35C27C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711D23-7FA1-4547-93A6-FA9D5EB31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5833239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8E6588-2C48-4B2E-AA01-28F2E8CED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606DE5-8463-4F98-BC6E-FDD235C27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0ad9e421ad47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6B4E3A-1533-4827-87A1-AF629B901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232942-1DDA-4C03-A39C-4EA3B0C45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0CA7F3-46EB-42C4-A8EC-6817D1563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23DE8C-85ED-477C-9DF6-2B502E1CB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预算固定生产间接成本 HK$84,000，正常产量 10000 单位。吸收成本法的单位固定生产间接成本吸收率为：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AC0FC2-5219-411B-8B88-372A3FE6A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B2B3F8-84B8-4BC7-AD94-DAD4E7FD7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BC201B-B79F-4A05-9C44-6FBF58CDF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两法利润差来自固定生产间接成本在存货中的递延或释放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5C97F2-1176-4E89-B8C1-79C5E198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250233-BEE3-4B63-A653-92169C00F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F143F7-C36C-424D-B97B-AA9EEDEE1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算单位成本—列贡献/毛利—追存货变化—调节利润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A10005-D409-43A5-BC13-4FDC74DA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CED09C-5C42-4A21-AE2B-734C400C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972FCD-BE9C-4361-B357-9343D107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检查：只背产量销量口诀而不追固定成本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80BB5B-9948-4903-848D-CF921C4CE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62DA2F-9D49-462B-A1B5-F29F322E6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150329-967B-469A-9BB0-BDFBFE433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E7169B-244C-48B4-B8FB-D52E25AD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9568590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06D9F9-FB45-42AB-8130-B7C966623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012850-6F3F-47FE-BB75-E89D9C3E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42e29d567c41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1075E1-CAF4-44F5-9333-F50477AE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4B301C-4F08-4410-AAD8-7216FCAD7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8B175D-67EC-44E5-BD8A-A15FC505B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ECB79F-6472-4F88-80BB-014E3CAB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本期生产 1280 单位、销售 1130 单位，期初无存货；单位固定生产间接成本吸收率为 HK$12。其他条件相同，吸收成本法利润与边际成本法利润的差额是：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BADC28-8BF5-46B1-8AA3-A23DFAAAF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E6F56D-B6F5-44B0-975E-FD9E04FA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78C802-FBA9-4F90-9572-7E05A642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E39D45-B05B-4F8A-A95A-1B5B52137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26E205-7E60-45C1-A5AF-2EA549F9D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B04005-7C68-4E67-93B6-9EDEA99BB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360B15-2466-4F56-AE08-E8BB531AA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3ADFD6-5AA9-41C4-AB21-A7F4C2658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B9F094-B5CD-4B07-B6BB-B0117C7B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874794-ADAD-41B9-82F9-DF31DDD96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23E769-D0B4-4C39-BABD-23B69107A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A8E471-9FF6-4C08-ACC0-D4C644882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4A85CD-E6DC-490C-A32E-F5453CDD5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D83F6F-72AE-4F4A-ABE3-F073525CE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385D8B-39E7-47C7-97F5-AB82DAD57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2833266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1CAB63-DDDC-4C0D-9D01-D9AD7FECB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31D4AE-4CA5-49C3-B2E0-58A94F86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c6b7d00acc4a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43120E-924D-406E-A8BA-5F407CAE3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B09400-5307-42F6-A89A-6735830B2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4CFF5A-7A67-4498-AD31-AA9D957AB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A3CFE8-A6B4-46C1-B50F-FBDB53AB1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A388CF-82B5-4D44-B9D1-7A3A975D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预算固定生产间接成本 HK$84,000，正常产量 10000 单位。吸收成本法的单位固定生产间接成本吸收率为：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3D4CCC-2B02-4CD6-B4C8-6E075685A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CFB937-13B1-4BC4-A8A0-2E33EA437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7421EF-140F-4221-B9DB-1428C059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16C64E-76CA-4E1B-9E71-A17A21A74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本期生产 1280 单位、销售 1130 单位，期初无存货；单位固定生产间接成本吸收率为 HK$12。其他条件相同，吸收成本法利润与边际成本法利润的差额是：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D2B0BC-C1E3-4AE8-8C32-5ADBF2280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5AA335-58EF-4369-A3DA-820B88144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FC480F-84C1-4D10-8976-490C1631A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0791BE-3F9F-4D59-8304-39F885BF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第 5 期产量大于销量，期末制成品存货增加。其他条件相同，吸收成本法利润通常比边际成本法：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E4E5D0-CD11-4BD9-9756-0E23EA81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95E166-B2F4-4E42-8F56-CE240ED3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5ABF71-2742-4194-A6EA-8A6F8BAF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62955F-F055-43D3-88E0-91B7D6FF2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8143521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45C6AD-FC18-46C2-AB2E-36F470D0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128111-1237-4572-BCE1-F749A1669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b875d15ef042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176B3F-4A2C-481F-88B1-99232ABC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4765B3-5885-4E3C-9410-39E061310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FB4708-1AE4-4BBE-BEC9-A4DD5117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2F75C-4802-453E-8F10-19A242E0D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只背产量销量口诀而不追固定成本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923C61-A7F3-48F4-B749-77A155212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573FD1-0E60-419F-AABA-601E7FC77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C37616-B943-429D-A08F-1FE49369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C093D3-FFBE-49CF-965D-930AB371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正确结论：吸收成本法高 HK$1,800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解析链：期末存货增加=1280−1130=150 单位；吸收成本法把 150×HK$12=HK$1,800 固定生产间接成本递延入存货，所以本期利润较高。由“产量&gt;销量”方向复核亦得同一结论。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503328-A84C-4F1C-B771-BD47BCB6B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FB0065-3B6F-454E-ABDF-B08ABEC7D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B0A61C-10A9-44F2-80F9-02524945A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32FD43-77B9-4099-9DA1-A8B0DCC56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2392051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3B8038-8123-4266-987D-79B229BD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E9D77-ECC8-4FED-ABE0-EF9D7E7D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37f25a2c2341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7123D2-2182-49A4-9318-78191D94D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31FD72-F296-4C00-88FC-DD419C78B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87592E-B2F2-44DC-A5C4-D325E9E0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A7F222-B1F1-49C5-B014-FE472838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5 期产量大于销量，期末制成品存货增加。其他条件相同，吸收成本法利润通常比边际成本法：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F751B6-CD13-4935-8D13-70426C99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934CF8-693F-49C5-BCF0-2291A84CD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208226-C1F3-42AD-B572-A93482902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442098-206F-41D6-A306-C0B32474E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8D9410-0DF3-46DE-8C81-624B470AC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687D19-C368-45B6-BD43-DAC12763D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637947-6334-4F79-9EB7-750F2A357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B81222-CBB5-4436-BB89-EEAACFA6D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边际与吸收成本法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974934-9F08-4863-8970-B3F90DF90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737655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2026-08-19T09:04:57.8980000Z</dcterms:created>
  <dcterms:modified xsi:type="dcterms:W3CDTF">2026-08-19T09:04:57.8980000Z</dcterms:modified>
</coreProperties>
</file>