
<file path=[Content_Types].xml><?xml version="1.0" encoding="utf-8"?>
<Types xmlns="http://schemas.openxmlformats.org/package/2006/content-types">
  <Default Extension="xml" ContentType="application/vnd.openxmlformats-package.core-properties+xml"/>
  <Default Extension="png" ContentType="image/png"/>
  <Default Extension="rels" ContentType="application/vnd.openxmlformats-package.relationships+xml"/>
  <Override PartName="/docProps/app.xml" ContentType="application/vnd.openxmlformats-officedocument.extended-properties+xml"/>
  <Override PartName="/ppt/presentation.xml" ContentType="application/vnd.openxmlformats-officedocument.presentationml.presentation.main+xml"/>
  <Override PartName="/ppt/theme/theme1.xml" ContentType="application/vnd.openxmlformats-officedocument.theme+xml"/>
  <Override PartName="/ppt/slideMasters/slideMaster1.xml" ContentType="application/vnd.openxmlformats-officedocument.presentationml.slideMaster+xml"/>
  <Override PartName="/ppt/slideMasters/theme/theme2.xml" ContentType="application/vnd.openxmlformats-officedocument.theme+xml"/>
  <Override PartName="/ppt/slideLayouts/slideLayout1.xml" ContentType="application/vnd.openxmlformats-officedocument.presentationml.slideLayout+xml"/>
  <Override PartName="/ppt/notesMasters/notesMaster1.xml" ContentType="application/vnd.openxmlformats-officedocument.presentationml.notesMaster+xml"/>
  <Override PartName="/ppt/notesMasters/theme/theme3.xml" ContentType="application/vnd.openxmlformats-officedocument.theme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slides/slide1.xml" ContentType="application/vnd.openxmlformats-officedocument.presentationml.slide+xml"/>
  <Override PartName="/ppt/notesSlides/notesSlide1.xml" ContentType="application/vnd.openxmlformats-officedocument.presentationml.notesSlide+xml"/>
  <Override PartName="/ppt/slides/slide2.xml" ContentType="application/vnd.openxmlformats-officedocument.presentationml.slide+xml"/>
  <Override PartName="/ppt/notesSlides/notesSlide2.xml" ContentType="application/vnd.openxmlformats-officedocument.presentationml.notesSlide+xml"/>
  <Override PartName="/ppt/slides/slide3.xml" ContentType="application/vnd.openxmlformats-officedocument.presentationml.slide+xml"/>
  <Override PartName="/ppt/notesSlides/notesSlide3.xml" ContentType="application/vnd.openxmlformats-officedocument.presentationml.notesSlide+xml"/>
  <Override PartName="/ppt/slides/slide4.xml" ContentType="application/vnd.openxmlformats-officedocument.presentationml.slide+xml"/>
  <Override PartName="/ppt/notesSlides/notesSlide4.xml" ContentType="application/vnd.openxmlformats-officedocument.presentationml.notesSlide+xml"/>
  <Override PartName="/ppt/slides/slide5.xml" ContentType="application/vnd.openxmlformats-officedocument.presentationml.slide+xml"/>
  <Override PartName="/ppt/notesSlides/notesSlide5.xml" ContentType="application/vnd.openxmlformats-officedocument.presentationml.notesSlide+xml"/>
  <Override PartName="/ppt/slides/slide6.xml" ContentType="application/vnd.openxmlformats-officedocument.presentationml.slide+xml"/>
  <Override PartName="/ppt/notesSlides/notesSlide6.xml" ContentType="application/vnd.openxmlformats-officedocument.presentationml.notesSlide+xml"/>
  <Override PartName="/ppt/slides/slide7.xml" ContentType="application/vnd.openxmlformats-officedocument.presentationml.slide+xml"/>
  <Override PartName="/ppt/notesSlides/notesSlide7.xml" ContentType="application/vnd.openxmlformats-officedocument.presentationml.notesSlide+xml"/>
  <Override PartName="/ppt/slides/slide8.xml" ContentType="application/vnd.openxmlformats-officedocument.presentationml.slide+xml"/>
  <Override PartName="/ppt/notesSlides/notesSlide8.xml" ContentType="application/vnd.openxmlformats-officedocument.presentationml.notesSlide+xml"/>
  <Override PartName="/ppt/slides/slide9.xml" ContentType="application/vnd.openxmlformats-officedocument.presentationml.slide+xml"/>
  <Override PartName="/ppt/notesSlides/notesSlide9.xml" ContentType="application/vnd.openxmlformats-officedocument.presentationml.notesSlide+xml"/>
  <Override PartName="/ppt/slides/slide10.xml" ContentType="application/vnd.openxmlformats-officedocument.presentationml.slide+xml"/>
  <Override PartName="/ppt/notesSlides/notesSlide10.xml" ContentType="application/vnd.openxmlformats-officedocument.presentationml.notesSlide+xml"/>
  <Override PartName="/ppt/slides/slide11.xml" ContentType="application/vnd.openxmlformats-officedocument.presentationml.slide+xml"/>
  <Override PartName="/ppt/notesSlides/notesSlide11.xml" ContentType="application/vnd.openxmlformats-officedocument.presentationml.notesSlide+xml"/>
  <Override PartName="/ppt/slides/slide12.xml" ContentType="application/vnd.openxmlformats-officedocument.presentationml.slide+xml"/>
  <Override PartName="/ppt/notesSlides/notesSlide12.xml" ContentType="application/vnd.openxmlformats-officedocument.presentationml.notesSlide+xml"/>
  <Override PartName="/ppt/slides/slide13.xml" ContentType="application/vnd.openxmlformats-officedocument.presentationml.slide+xml"/>
  <Override PartName="/ppt/notesSlides/notesSlide13.xml" ContentType="application/vnd.openxmlformats-officedocument.presentationml.notesSlide+xml"/>
  <Override PartName="/ppt/slides/slide14.xml" ContentType="application/vnd.openxmlformats-officedocument.presentationml.slide+xml"/>
  <Override PartName="/ppt/notesSlides/notesSlide14.xml" ContentType="application/vnd.openxmlformats-officedocument.presentationml.notesSlide+xml"/>
  <Override PartName="/ppt/slides/slide15.xml" ContentType="application/vnd.openxmlformats-officedocument.presentationml.slide+xml"/>
  <Override PartName="/ppt/notesSlides/notesSlide15.xml" ContentType="application/vnd.openxmlformats-officedocument.presentationml.notesSlide+xml"/>
  <Override PartName="/ppt/slides/slide16.xml" ContentType="application/vnd.openxmlformats-officedocument.presentationml.slide+xml"/>
  <Override PartName="/ppt/notesSlides/notesSlide16.xml" ContentType="application/vnd.openxmlformats-officedocument.presentationml.notesSlide+xml"/>
  <Override PartName="/ppt/slides/slide17.xml" ContentType="application/vnd.openxmlformats-officedocument.presentationml.slide+xml"/>
  <Override PartName="/ppt/notesSlides/notesSlide17.xml" ContentType="application/vnd.openxmlformats-officedocument.presentationml.notesSlide+xml"/>
  <Override PartName="/ppt/slides/slide18.xml" ContentType="application/vnd.openxmlformats-officedocument.presentationml.slide+xml"/>
  <Override PartName="/ppt/notesSlides/notesSlide18.xml" ContentType="application/vnd.openxmlformats-officedocument.presentationml.notesSlide+xml"/>
  <Override PartName="/ppt/slides/slide19.xml" ContentType="application/vnd.openxmlformats-officedocument.presentationml.slide+xml"/>
  <Override PartName="/ppt/notesSlides/notesSlide19.xml" ContentType="application/vnd.openxmlformats-officedocument.presentationml.notesSlide+xml"/>
  <Override PartName="/ppt/slides/slide20.xml" ContentType="application/vnd.openxmlformats-officedocument.presentationml.slide+xml"/>
  <Override PartName="/ppt/notesSlides/notesSlide20.xml" ContentType="application/vnd.openxmlformats-officedocument.presentationml.notesSlide+xml"/>
  <Override PartName="/ppt/slides/slide21.xml" ContentType="application/vnd.openxmlformats-officedocument.presentationml.slide+xml"/>
  <Override PartName="/ppt/notesSlides/notesSlide21.xml" ContentType="application/vnd.openxmlformats-officedocument.presentationml.notesSlide+xml"/>
  <Override PartName="/ppt/slides/slide22.xml" ContentType="application/vnd.openxmlformats-officedocument.presentationml.slide+xml"/>
  <Override PartName="/ppt/notesSlides/notesSlide22.xml" ContentType="application/vnd.openxmlformats-officedocument.presentationml.notesSlide+xml"/>
  <Override PartName="/ppt/slides/slide23.xml" ContentType="application/vnd.openxmlformats-officedocument.presentationml.slide+xml"/>
  <Override PartName="/ppt/notesSlides/notesSlide23.xml" ContentType="application/vnd.openxmlformats-officedocument.presentationml.notesSlide+xml"/>
  <Override PartName="/ppt/slides/slide24.xml" ContentType="application/vnd.openxmlformats-officedocument.presentationml.slide+xml"/>
  <Override PartName="/ppt/notesSlides/notesSlide24.xml" ContentType="application/vnd.openxmlformats-officedocument.presentationml.notesSlide+xml"/>
  <Override PartName="/ppt/slides/slide25.xml" ContentType="application/vnd.openxmlformats-officedocument.presentationml.slide+xml"/>
  <Override PartName="/ppt/notesSlides/notesSlide25.xml" ContentType="application/vnd.openxmlformats-officedocument.presentationml.notesSlide+xml"/>
  <Override PartName="/ppt/slides/slide26.xml" ContentType="application/vnd.openxmlformats-officedocument.presentationml.slide+xml"/>
  <Override PartName="/ppt/notesSlides/notesSlide26.xml" ContentType="application/vnd.openxmlformats-officedocument.presentationml.notesSlide+xml"/>
  <Override PartName="/ppt/slides/slide27.xml" ContentType="application/vnd.openxmlformats-officedocument.presentationml.slide+xml"/>
  <Override PartName="/ppt/notesSlides/notesSlide27.xml" ContentType="application/vnd.openxmlformats-officedocument.presentationml.notesSlide+xml"/>
  <Override PartName="/ppt/slides/slide28.xml" ContentType="application/vnd.openxmlformats-officedocument.presentationml.slide+xml"/>
  <Override PartName="/ppt/notesSlides/notesSlide28.xml" ContentType="application/vnd.openxmlformats-officedocument.presentationml.notesSlide+xml"/>
  <Override PartName="/ppt/slides/slide29.xml" ContentType="application/vnd.openxmlformats-officedocument.presentationml.slide+xml"/>
  <Override PartName="/ppt/notesSlides/notesSlide29.xml" ContentType="application/vnd.openxmlformats-officedocument.presentationml.notesSlide+xml"/>
  <Override PartName="/ppt/slides/slide30.xml" ContentType="application/vnd.openxmlformats-officedocument.presentationml.slide+xml"/>
  <Override PartName="/ppt/notesSlides/notesSlide30.xml" ContentType="application/vnd.openxmlformats-officedocument.presentationml.notesSlide+xml"/>
</Types>
</file>

<file path=_rels/.rels>&#65279;<?xml version="1.0" encoding="utf-8"?><Relationships xmlns="http://schemas.openxmlformats.org/package/2006/relationships"><Relationship Type="http://schemas.openxmlformats.org/package/2006/relationships/metadata/core-properties" Target="/docProps/core.xml" Id="R065b35136cc64b86" /><Relationship Type="http://schemas.openxmlformats.org/officeDocument/2006/relationships/extended-properties" Target="/docProps/app.xml" Id="Rb1cff24e6e2c4f1c" /><Relationship Type="http://schemas.openxmlformats.org/officeDocument/2006/relationships/officeDocument" Target="/ppt/presentation.xml" Id="R5d671c144ce14cdd" /></Relationships>
</file>

<file path=ppt/presentation.xml><?xml version="1.0" encoding="utf-8"?>
<p:presentation xmlns:p="http://schemas.openxmlformats.org/presentationml/2006/main">
  <p:sldMasterIdLst>
    <p:sldMasterId xmlns:r="http://schemas.openxmlformats.org/officeDocument/2006/relationships" id="2147483648" r:id="Rf2b11dd9aeef43bd"/>
  </p:sldMasterIdLst>
  <p:notesMasterIdLst>
    <p:notesMasterId xmlns:r="http://schemas.openxmlformats.org/officeDocument/2006/relationships" r:id="R8d1bfca3f02e47d2"/>
  </p:notesMasterIdLst>
  <p:sldIdLst>
    <p:sldId xmlns:r="http://schemas.openxmlformats.org/officeDocument/2006/relationships" id="256" r:id="R65e935f403f944c3"/>
    <p:sldId xmlns:r="http://schemas.openxmlformats.org/officeDocument/2006/relationships" id="257" r:id="Ree12097c13d84149"/>
    <p:sldId xmlns:r="http://schemas.openxmlformats.org/officeDocument/2006/relationships" id="258" r:id="Rc57790a88b674c2c"/>
    <p:sldId xmlns:r="http://schemas.openxmlformats.org/officeDocument/2006/relationships" id="259" r:id="R5b185d5b0c164fe4"/>
    <p:sldId xmlns:r="http://schemas.openxmlformats.org/officeDocument/2006/relationships" id="260" r:id="R84ed418dc4dd46bd"/>
    <p:sldId xmlns:r="http://schemas.openxmlformats.org/officeDocument/2006/relationships" id="261" r:id="Rfc0510a5d28e4894"/>
    <p:sldId xmlns:r="http://schemas.openxmlformats.org/officeDocument/2006/relationships" id="262" r:id="R928a59c204fa494a"/>
    <p:sldId xmlns:r="http://schemas.openxmlformats.org/officeDocument/2006/relationships" id="263" r:id="Rf04c38b36d464159"/>
    <p:sldId xmlns:r="http://schemas.openxmlformats.org/officeDocument/2006/relationships" id="264" r:id="R591008366e254ed0"/>
    <p:sldId xmlns:r="http://schemas.openxmlformats.org/officeDocument/2006/relationships" id="265" r:id="R242d0366698448a4"/>
    <p:sldId xmlns:r="http://schemas.openxmlformats.org/officeDocument/2006/relationships" id="266" r:id="Rbb58871dfd964290"/>
    <p:sldId xmlns:r="http://schemas.openxmlformats.org/officeDocument/2006/relationships" id="267" r:id="R12ca620df6ee49b3"/>
    <p:sldId xmlns:r="http://schemas.openxmlformats.org/officeDocument/2006/relationships" id="268" r:id="R72240df74d834c2c"/>
    <p:sldId xmlns:r="http://schemas.openxmlformats.org/officeDocument/2006/relationships" id="269" r:id="R5bc9a33aa9584bf8"/>
    <p:sldId xmlns:r="http://schemas.openxmlformats.org/officeDocument/2006/relationships" id="270" r:id="Re4703d9d05864af4"/>
    <p:sldId xmlns:r="http://schemas.openxmlformats.org/officeDocument/2006/relationships" id="271" r:id="Rd1dc55c6199d4cdb"/>
    <p:sldId xmlns:r="http://schemas.openxmlformats.org/officeDocument/2006/relationships" id="272" r:id="Rf7583ec6cfd04899"/>
    <p:sldId xmlns:r="http://schemas.openxmlformats.org/officeDocument/2006/relationships" id="273" r:id="R3d2bb5a53201483f"/>
    <p:sldId xmlns:r="http://schemas.openxmlformats.org/officeDocument/2006/relationships" id="274" r:id="R6a10e382a9bd4d1e"/>
    <p:sldId xmlns:r="http://schemas.openxmlformats.org/officeDocument/2006/relationships" id="275" r:id="R1ab6053ba70d4465"/>
    <p:sldId xmlns:r="http://schemas.openxmlformats.org/officeDocument/2006/relationships" id="276" r:id="R95e11366e8d44e81"/>
    <p:sldId xmlns:r="http://schemas.openxmlformats.org/officeDocument/2006/relationships" id="277" r:id="Rb24ee877aed14d06"/>
    <p:sldId xmlns:r="http://schemas.openxmlformats.org/officeDocument/2006/relationships" id="278" r:id="Rca3c942d4d8542d4"/>
    <p:sldId xmlns:r="http://schemas.openxmlformats.org/officeDocument/2006/relationships" id="279" r:id="R365b76272ac84381"/>
    <p:sldId xmlns:r="http://schemas.openxmlformats.org/officeDocument/2006/relationships" id="280" r:id="Rbef77501e55f4131"/>
    <p:sldId xmlns:r="http://schemas.openxmlformats.org/officeDocument/2006/relationships" id="281" r:id="Rb02c9bbf45cf4e79"/>
    <p:sldId xmlns:r="http://schemas.openxmlformats.org/officeDocument/2006/relationships" id="282" r:id="R69bab01abf744587"/>
    <p:sldId xmlns:r="http://schemas.openxmlformats.org/officeDocument/2006/relationships" id="283" r:id="R75c87ae0f5f04def"/>
    <p:sldId xmlns:r="http://schemas.openxmlformats.org/officeDocument/2006/relationships" id="284" r:id="R0732174a43854eff"/>
    <p:sldId xmlns:r="http://schemas.openxmlformats.org/officeDocument/2006/relationships" id="285" r:id="Rc43934f91c434f8c"/>
  </p:sldIdLst>
  <p:sldSz cx="12192000" cy="6858000"/>
  <p:notesSz cx="6858000" cy="9144000"/>
</p:presentation>
</file>

<file path=ppt/presProps.xml><?xml version="1.0" encoding="utf-8"?>
<p:presentationPr xmlns:p="http://schemas.openxmlformats.org/presentationml/2006/main">
  <p:extLst>
    <p:ext xmlns:p14="http://schemas.microsoft.com/office/powerpoint/2010/main" uri="{E76CE94A-603C-4142-B9EB-6D1370010A27}">
      <p14:discardImageEditData val="0"/>
    </p:ext>
    <p:ext xmlns:p14="http://schemas.microsoft.com/office/powerpoint/2010/main" uri="{D31A062A-798A-4329-ABDD-BBA856620510}">
      <p14:defaultImageDpi val="32767"/>
    </p:ext>
    <p:ext xmlns:p15="http://schemas.microsoft.com/office/powerpoint/2012/main" uri="{FD5EFAAD-0ECE-453E-9831-46B23BE46B34}">
      <p15:chartTrackingRefBased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_rels/presentation.xml.rels>&#65279;<?xml version="1.0" encoding="utf-8"?><Relationships xmlns="http://schemas.openxmlformats.org/package/2006/relationships"><Relationship Type="http://schemas.openxmlformats.org/officeDocument/2006/relationships/theme" Target="/ppt/theme/theme1.xml" Id="R7f468f58e8e24db1" /><Relationship Type="http://schemas.openxmlformats.org/officeDocument/2006/relationships/slideMaster" Target="/ppt/slideMasters/slideMaster1.xml" Id="Rf2b11dd9aeef43bd" /><Relationship Type="http://schemas.openxmlformats.org/officeDocument/2006/relationships/notesMaster" Target="/ppt/notesMasters/notesMaster1.xml" Id="R8d1bfca3f02e47d2" /><Relationship Type="http://schemas.openxmlformats.org/officeDocument/2006/relationships/presProps" Target="/ppt/presProps.xml" Id="Rcfcd617198ea4efc" /><Relationship Type="http://schemas.openxmlformats.org/officeDocument/2006/relationships/tableStyles" Target="/ppt/tableStyles.xml" Id="R98f1fddac008487b" /><Relationship Type="http://schemas.openxmlformats.org/officeDocument/2006/relationships/slide" Target="/ppt/slides/slide1.xml" Id="R65e935f403f944c3" /><Relationship Type="http://schemas.openxmlformats.org/officeDocument/2006/relationships/slide" Target="/ppt/slides/slide2.xml" Id="Ree12097c13d84149" /><Relationship Type="http://schemas.openxmlformats.org/officeDocument/2006/relationships/slide" Target="/ppt/slides/slide3.xml" Id="Rc57790a88b674c2c" /><Relationship Type="http://schemas.openxmlformats.org/officeDocument/2006/relationships/slide" Target="/ppt/slides/slide4.xml" Id="R5b185d5b0c164fe4" /><Relationship Type="http://schemas.openxmlformats.org/officeDocument/2006/relationships/slide" Target="/ppt/slides/slide5.xml" Id="R84ed418dc4dd46bd" /><Relationship Type="http://schemas.openxmlformats.org/officeDocument/2006/relationships/slide" Target="/ppt/slides/slide6.xml" Id="Rfc0510a5d28e4894" /><Relationship Type="http://schemas.openxmlformats.org/officeDocument/2006/relationships/slide" Target="/ppt/slides/slide7.xml" Id="R928a59c204fa494a" /><Relationship Type="http://schemas.openxmlformats.org/officeDocument/2006/relationships/slide" Target="/ppt/slides/slide8.xml" Id="Rf04c38b36d464159" /><Relationship Type="http://schemas.openxmlformats.org/officeDocument/2006/relationships/slide" Target="/ppt/slides/slide9.xml" Id="R591008366e254ed0" /><Relationship Type="http://schemas.openxmlformats.org/officeDocument/2006/relationships/slide" Target="/ppt/slides/slide10.xml" Id="R242d0366698448a4" /><Relationship Type="http://schemas.openxmlformats.org/officeDocument/2006/relationships/slide" Target="/ppt/slides/slide11.xml" Id="Rbb58871dfd964290" /><Relationship Type="http://schemas.openxmlformats.org/officeDocument/2006/relationships/slide" Target="/ppt/slides/slide12.xml" Id="R12ca620df6ee49b3" /><Relationship Type="http://schemas.openxmlformats.org/officeDocument/2006/relationships/slide" Target="/ppt/slides/slide13.xml" Id="R72240df74d834c2c" /><Relationship Type="http://schemas.openxmlformats.org/officeDocument/2006/relationships/slide" Target="/ppt/slides/slide14.xml" Id="R5bc9a33aa9584bf8" /><Relationship Type="http://schemas.openxmlformats.org/officeDocument/2006/relationships/slide" Target="/ppt/slides/slide15.xml" Id="Re4703d9d05864af4" /><Relationship Type="http://schemas.openxmlformats.org/officeDocument/2006/relationships/slide" Target="/ppt/slides/slide16.xml" Id="Rd1dc55c6199d4cdb" /><Relationship Type="http://schemas.openxmlformats.org/officeDocument/2006/relationships/slide" Target="/ppt/slides/slide17.xml" Id="Rf7583ec6cfd04899" /><Relationship Type="http://schemas.openxmlformats.org/officeDocument/2006/relationships/slide" Target="/ppt/slides/slide18.xml" Id="R3d2bb5a53201483f" /><Relationship Type="http://schemas.openxmlformats.org/officeDocument/2006/relationships/slide" Target="/ppt/slides/slide19.xml" Id="R6a10e382a9bd4d1e" /><Relationship Type="http://schemas.openxmlformats.org/officeDocument/2006/relationships/slide" Target="/ppt/slides/slide20.xml" Id="R1ab6053ba70d4465" /><Relationship Type="http://schemas.openxmlformats.org/officeDocument/2006/relationships/slide" Target="/ppt/slides/slide21.xml" Id="R95e11366e8d44e81" /><Relationship Type="http://schemas.openxmlformats.org/officeDocument/2006/relationships/slide" Target="/ppt/slides/slide22.xml" Id="Rb24ee877aed14d06" /><Relationship Type="http://schemas.openxmlformats.org/officeDocument/2006/relationships/slide" Target="/ppt/slides/slide23.xml" Id="Rca3c942d4d8542d4" /><Relationship Type="http://schemas.openxmlformats.org/officeDocument/2006/relationships/slide" Target="/ppt/slides/slide24.xml" Id="R365b76272ac84381" /><Relationship Type="http://schemas.openxmlformats.org/officeDocument/2006/relationships/slide" Target="/ppt/slides/slide25.xml" Id="Rbef77501e55f4131" /><Relationship Type="http://schemas.openxmlformats.org/officeDocument/2006/relationships/slide" Target="/ppt/slides/slide26.xml" Id="Rb02c9bbf45cf4e79" /><Relationship Type="http://schemas.openxmlformats.org/officeDocument/2006/relationships/slide" Target="/ppt/slides/slide27.xml" Id="R69bab01abf744587" /><Relationship Type="http://schemas.openxmlformats.org/officeDocument/2006/relationships/slide" Target="/ppt/slides/slide28.xml" Id="R75c87ae0f5f04def" /><Relationship Type="http://schemas.openxmlformats.org/officeDocument/2006/relationships/slide" Target="/ppt/slides/slide29.xml" Id="R0732174a43854eff" /><Relationship Type="http://schemas.openxmlformats.org/officeDocument/2006/relationships/slide" Target="/ppt/slides/slide30.xml" Id="Rc43934f91c434f8c" /></Relationships>
</file>

<file path=ppt/notesMasters/_rels/notesMaster1.xml.rels>&#65279;<?xml version="1.0" encoding="utf-8"?><Relationships xmlns="http://schemas.openxmlformats.org/package/2006/relationships"><Relationship Type="http://schemas.openxmlformats.org/officeDocument/2006/relationships/theme" Target="/ppt/notesMasters/theme/theme3.xml" Id="R90244f156611495e" /></Relationships>
</file>

<file path=ppt/notesMasters/notesMaster1.xml><?xml version="1.0" encoding="utf-8"?>
<p:notesMaster xmlns:p="http://schemas.openxmlformats.org/presentationml/2006/main">
  <p:cSld>
    <p:bg>
      <p:bgRef idx="1001">
        <a:schemeClr xmlns:a="http://schemas.openxmlformats.org/drawingml/2006/main" val="bg1"/>
      </p:bgRef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Header Placeholder"/>
          <p:cNvSpPr/>
          <p:nvPr>
            <p:ph type="hdr" sz="quarter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3" name="Date Placeholder"/>
          <p:cNvSpPr/>
          <p:nvPr>
            <p:ph type="dt" sz="quarter" idx="1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4" name="Slide Image Placeholder"/>
          <p:cNvSpPr/>
          <p:nvPr>
            <p:ph type="sldImg" idx="2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5" name="Notes Placeholder"/>
          <p:cNvSpPr/>
          <p:nvPr>
            <p:ph type="body" sz="quarter" idx="3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6" name="Footer Placeholder"/>
          <p:cNvSpPr/>
          <p:nvPr>
            <p:ph type="ftr" sz="quarter" idx="4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7" name="Slide Number Placeholder"/>
          <p:cNvSpPr/>
          <p:nvPr>
            <p:ph type="sldNum" sz="quarter" idx="5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xmlns:a="http://schemas.openxmlformats.org/drawingml/2006/main" marL="0" algn="l" defTabSz="914400" rtl="0" eaLnBrk="1" latinLnBrk="0" hangingPunct="1">
      <a:defRPr sz="1200" kern="1200"/>
    </a:lvl1pPr>
  </p:notesStyle>
</p:notesMaster>
</file>

<file path=ppt/notesMasters/theme/theme3.xml><?xml version="1.0" encoding="utf-8"?>
<a:theme xmlns:a="http://schemas.openxmlformats.org/drawingml/2006/main" name="ChatGPT">
  <a:themeElements>
    <a:clrScheme name="ChatGPT">
      <a:dk1>
        <a:srgbClr val="000000"/>
      </a:dk1>
      <a:lt1>
        <a:srgbClr val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Calibri Light"/>
        <a:ea typeface="Calibri Light"/>
        <a:cs typeface="Calibri Light"/>
      </a:majorFont>
      <a:minorFont>
        <a:latin typeface="Calibri"/>
        <a:ea typeface="Calibri"/>
        <a:cs typeface="Calibri"/>
      </a:minorFont>
    </a:fontScheme>
    <a:fmtScheme name="ChatGPT">
      <a:fillStyleLst>
        <a:solidFill>
          <a:schemeClr val="phClr"/>
        </a:solidFill>
        <a:gradFill>
          <a:gsLst>
            <a:gs pos="0">
              <a:schemeClr val="phClr">
                <a:tint val="67000"/>
                <a:lumMod val="110000"/>
                <a:satMod val="105000"/>
              </a:schemeClr>
            </a:gs>
            <a:gs pos="50000">
              <a:schemeClr val="phClr">
                <a:tint val="73000"/>
                <a:lumMod val="105000"/>
                <a:satMod val="103000"/>
              </a:schemeClr>
            </a:gs>
            <a:gs pos="100000">
              <a:schemeClr val="phClr">
                <a:tint val="81000"/>
                <a:lumMod val="105000"/>
                <a:satMod val="109000"/>
              </a:schemeClr>
            </a:gs>
          </a:gsLst>
          <a:lin ang="5400000" scaled="0"/>
        </a:gradFill>
        <a:gradFill>
          <a:gsLst>
            <a:gs pos="0">
              <a:schemeClr val="phClr">
                <a:tint val="94000"/>
                <a:lumMod val="102000"/>
                <a:satMod val="103000"/>
              </a:schemeClr>
            </a:gs>
            <a:gs pos="50000">
              <a:schemeClr val="phClr">
                <a:shade val="100000"/>
                <a:lumMod val="100000"/>
                <a:satMod val="110000"/>
              </a:schemeClr>
            </a:gs>
            <a:gs pos="100000">
              <a:schemeClr val="phClr">
                <a:shade val="78000"/>
                <a:lumMod val="99000"/>
                <a:satMod val="120000"/>
              </a:schemeClr>
            </a:gs>
          </a:gsLst>
          <a:lin ang="5400000" scaled="0"/>
        </a:gradFill>
      </a:fillStyleLst>
      <a:lnStyleLst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  <a:ln w="2540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19050" dist="9525" dir="5400000">
              <a:srgbClr val="000000">
                <a:alpha val="6000"/>
              </a:srgbClr>
            </a:outerShdw>
          </a:effectLst>
        </a:effectStyle>
        <a:effectStyle>
          <a:effectLst>
            <a:outerShdw blurRad="28575" dist="9525" dir="5400000">
              <a:srgbClr val="000000">
                <a:alpha val="8000"/>
              </a:srgbClr>
            </a:outerShdw>
          </a:effectLst>
        </a:effectStyle>
        <a:effectStyle>
          <a:effectLst>
            <a:outerShdw blurRad="57150" dist="19050" dir="5400000">
              <a:srgbClr val="000000">
                <a:alpha val="10000"/>
              </a:srgbClr>
            </a:outerShdw>
          </a:effectLst>
        </a:effectStyle>
        <a:effectStyle>
          <a:effectLst>
            <a:outerShdw blurRad="114300" dist="38100" dir="5400000">
              <a:srgbClr val="000000">
                <a:alpha val="12000"/>
              </a:srgbClr>
            </a:outerShdw>
          </a:effectLst>
        </a:effectStyle>
        <a:effectStyle>
          <a:effectLst>
            <a:outerShdw blurRad="171450" dist="571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266700" dist="95250" dir="5400000">
              <a:srgbClr val="000000">
                <a:alpha val="24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  <a:satMod val="150000"/>
              </a:schemeClr>
            </a:gs>
            <a:gs pos="50000">
              <a:schemeClr val="phClr">
                <a:tint val="98000"/>
                <a:shade val="90000"/>
                <a:lumMod val="103000"/>
                <a:satMod val="130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ppt/notesSlides/_rels/notesSlide1.xml.rels>&#65279;<?xml version="1.0" encoding="utf-8"?><Relationships xmlns="http://schemas.openxmlformats.org/package/2006/relationships"><Relationship Type="http://schemas.openxmlformats.org/officeDocument/2006/relationships/slide" Target="/ppt/slides/slide1.xml" Id="R2f31e82c15ee434b" /><Relationship Type="http://schemas.openxmlformats.org/officeDocument/2006/relationships/notesMaster" Target="/ppt/notesMasters/notesMaster1.xml" Id="R4a79aaee6f90483c" /></Relationships>
</file>

<file path=ppt/notesSlides/_rels/notesSlide2.xml.rels>&#65279;<?xml version="1.0" encoding="utf-8"?><Relationships xmlns="http://schemas.openxmlformats.org/package/2006/relationships"><Relationship Type="http://schemas.openxmlformats.org/officeDocument/2006/relationships/slide" Target="/ppt/slides/slide2.xml" Id="R3d9716d957954332" /><Relationship Type="http://schemas.openxmlformats.org/officeDocument/2006/relationships/notesMaster" Target="/ppt/notesMasters/notesMaster1.xml" Id="R4adf04b2fe854cb4" /></Relationships>
</file>

<file path=ppt/notesSlides/_rels/notesSlide3.xml.rels>&#65279;<?xml version="1.0" encoding="utf-8"?><Relationships xmlns="http://schemas.openxmlformats.org/package/2006/relationships"><Relationship Type="http://schemas.openxmlformats.org/officeDocument/2006/relationships/slide" Target="/ppt/slides/slide3.xml" Id="R68177e66c12f4e4d" /><Relationship Type="http://schemas.openxmlformats.org/officeDocument/2006/relationships/notesMaster" Target="/ppt/notesMasters/notesMaster1.xml" Id="Rcb33c992d7424555" /></Relationships>
</file>

<file path=ppt/notesSlides/_rels/notesSlide4.xml.rels>&#65279;<?xml version="1.0" encoding="utf-8"?><Relationships xmlns="http://schemas.openxmlformats.org/package/2006/relationships"><Relationship Type="http://schemas.openxmlformats.org/officeDocument/2006/relationships/slide" Target="/ppt/slides/slide4.xml" Id="Rec5a0e74425144d7" /><Relationship Type="http://schemas.openxmlformats.org/officeDocument/2006/relationships/notesMaster" Target="/ppt/notesMasters/notesMaster1.xml" Id="R9260cfa3391341be" /></Relationships>
</file>

<file path=ppt/notesSlides/_rels/notesSlide5.xml.rels>&#65279;<?xml version="1.0" encoding="utf-8"?><Relationships xmlns="http://schemas.openxmlformats.org/package/2006/relationships"><Relationship Type="http://schemas.openxmlformats.org/officeDocument/2006/relationships/slide" Target="/ppt/slides/slide5.xml" Id="Rd1aa4463dbb74f32" /><Relationship Type="http://schemas.openxmlformats.org/officeDocument/2006/relationships/notesMaster" Target="/ppt/notesMasters/notesMaster1.xml" Id="R02aa841db82a4111" /></Relationships>
</file>

<file path=ppt/notesSlides/_rels/notesSlide6.xml.rels>&#65279;<?xml version="1.0" encoding="utf-8"?><Relationships xmlns="http://schemas.openxmlformats.org/package/2006/relationships"><Relationship Type="http://schemas.openxmlformats.org/officeDocument/2006/relationships/slide" Target="/ppt/slides/slide6.xml" Id="R472bc32abce6463e" /><Relationship Type="http://schemas.openxmlformats.org/officeDocument/2006/relationships/notesMaster" Target="/ppt/notesMasters/notesMaster1.xml" Id="R303378670fe04ff7" /></Relationships>
</file>

<file path=ppt/notesSlides/_rels/notesSlide7.xml.rels>&#65279;<?xml version="1.0" encoding="utf-8"?><Relationships xmlns="http://schemas.openxmlformats.org/package/2006/relationships"><Relationship Type="http://schemas.openxmlformats.org/officeDocument/2006/relationships/slide" Target="/ppt/slides/slide7.xml" Id="Rafbe2b0c6fce45b7" /><Relationship Type="http://schemas.openxmlformats.org/officeDocument/2006/relationships/notesMaster" Target="/ppt/notesMasters/notesMaster1.xml" Id="Rf6efa32fa6194eb4" /></Relationships>
</file>

<file path=ppt/notesSlides/_rels/notesSlide8.xml.rels>&#65279;<?xml version="1.0" encoding="utf-8"?><Relationships xmlns="http://schemas.openxmlformats.org/package/2006/relationships"><Relationship Type="http://schemas.openxmlformats.org/officeDocument/2006/relationships/slide" Target="/ppt/slides/slide8.xml" Id="R55f1a84e02284c67" /><Relationship Type="http://schemas.openxmlformats.org/officeDocument/2006/relationships/notesMaster" Target="/ppt/notesMasters/notesMaster1.xml" Id="Rff202cf917d54c2d" /></Relationships>
</file>

<file path=ppt/notesSlides/_rels/notesSlide9.xml.rels>&#65279;<?xml version="1.0" encoding="utf-8"?><Relationships xmlns="http://schemas.openxmlformats.org/package/2006/relationships"><Relationship Type="http://schemas.openxmlformats.org/officeDocument/2006/relationships/slide" Target="/ppt/slides/slide9.xml" Id="R38372736e0e94139" /><Relationship Type="http://schemas.openxmlformats.org/officeDocument/2006/relationships/notesMaster" Target="/ppt/notesMasters/notesMaster1.xml" Id="R8cb137224e8c4da1" /></Relationships>
</file>

<file path=ppt/notesSlides/_rels/notesSlide10.xml.rels>&#65279;<?xml version="1.0" encoding="utf-8"?><Relationships xmlns="http://schemas.openxmlformats.org/package/2006/relationships"><Relationship Type="http://schemas.openxmlformats.org/officeDocument/2006/relationships/slide" Target="/ppt/slides/slide10.xml" Id="Re847dbc470554acc" /><Relationship Type="http://schemas.openxmlformats.org/officeDocument/2006/relationships/notesMaster" Target="/ppt/notesMasters/notesMaster1.xml" Id="R1e8bdf5ea73746b7" /></Relationships>
</file>

<file path=ppt/notesSlides/_rels/notesSlide11.xml.rels>&#65279;<?xml version="1.0" encoding="utf-8"?><Relationships xmlns="http://schemas.openxmlformats.org/package/2006/relationships"><Relationship Type="http://schemas.openxmlformats.org/officeDocument/2006/relationships/slide" Target="/ppt/slides/slide11.xml" Id="Rb5c8fa8fe4894846" /><Relationship Type="http://schemas.openxmlformats.org/officeDocument/2006/relationships/notesMaster" Target="/ppt/notesMasters/notesMaster1.xml" Id="R201fbfb5229f42c0" /></Relationships>
</file>

<file path=ppt/notesSlides/_rels/notesSlide12.xml.rels>&#65279;<?xml version="1.0" encoding="utf-8"?><Relationships xmlns="http://schemas.openxmlformats.org/package/2006/relationships"><Relationship Type="http://schemas.openxmlformats.org/officeDocument/2006/relationships/slide" Target="/ppt/slides/slide12.xml" Id="Rdf9ee42ae1114491" /><Relationship Type="http://schemas.openxmlformats.org/officeDocument/2006/relationships/notesMaster" Target="/ppt/notesMasters/notesMaster1.xml" Id="Raa428bab3760456c" /></Relationships>
</file>

<file path=ppt/notesSlides/_rels/notesSlide13.xml.rels>&#65279;<?xml version="1.0" encoding="utf-8"?><Relationships xmlns="http://schemas.openxmlformats.org/package/2006/relationships"><Relationship Type="http://schemas.openxmlformats.org/officeDocument/2006/relationships/slide" Target="/ppt/slides/slide13.xml" Id="R86ca46fc91f24fb7" /><Relationship Type="http://schemas.openxmlformats.org/officeDocument/2006/relationships/notesMaster" Target="/ppt/notesMasters/notesMaster1.xml" Id="R2c62de3d9c964ebe" /></Relationships>
</file>

<file path=ppt/notesSlides/_rels/notesSlide14.xml.rels>&#65279;<?xml version="1.0" encoding="utf-8"?><Relationships xmlns="http://schemas.openxmlformats.org/package/2006/relationships"><Relationship Type="http://schemas.openxmlformats.org/officeDocument/2006/relationships/slide" Target="/ppt/slides/slide14.xml" Id="R5b34160df3d54d9b" /><Relationship Type="http://schemas.openxmlformats.org/officeDocument/2006/relationships/notesMaster" Target="/ppt/notesMasters/notesMaster1.xml" Id="R80a5f541ac9541dd" /></Relationships>
</file>

<file path=ppt/notesSlides/_rels/notesSlide15.xml.rels>&#65279;<?xml version="1.0" encoding="utf-8"?><Relationships xmlns="http://schemas.openxmlformats.org/package/2006/relationships"><Relationship Type="http://schemas.openxmlformats.org/officeDocument/2006/relationships/slide" Target="/ppt/slides/slide15.xml" Id="Rb7598c7f22324c68" /><Relationship Type="http://schemas.openxmlformats.org/officeDocument/2006/relationships/notesMaster" Target="/ppt/notesMasters/notesMaster1.xml" Id="R22c59eec0beb4aa5" /></Relationships>
</file>

<file path=ppt/notesSlides/_rels/notesSlide16.xml.rels>&#65279;<?xml version="1.0" encoding="utf-8"?><Relationships xmlns="http://schemas.openxmlformats.org/package/2006/relationships"><Relationship Type="http://schemas.openxmlformats.org/officeDocument/2006/relationships/slide" Target="/ppt/slides/slide16.xml" Id="R3c02f15494bb4c35" /><Relationship Type="http://schemas.openxmlformats.org/officeDocument/2006/relationships/notesMaster" Target="/ppt/notesMasters/notesMaster1.xml" Id="R4086dcd263a64c8c" /></Relationships>
</file>

<file path=ppt/notesSlides/_rels/notesSlide17.xml.rels>&#65279;<?xml version="1.0" encoding="utf-8"?><Relationships xmlns="http://schemas.openxmlformats.org/package/2006/relationships"><Relationship Type="http://schemas.openxmlformats.org/officeDocument/2006/relationships/slide" Target="/ppt/slides/slide17.xml" Id="R7b5ae36a3ca34f66" /><Relationship Type="http://schemas.openxmlformats.org/officeDocument/2006/relationships/notesMaster" Target="/ppt/notesMasters/notesMaster1.xml" Id="R701af4766d7c4211" /></Relationships>
</file>

<file path=ppt/notesSlides/_rels/notesSlide18.xml.rels>&#65279;<?xml version="1.0" encoding="utf-8"?><Relationships xmlns="http://schemas.openxmlformats.org/package/2006/relationships"><Relationship Type="http://schemas.openxmlformats.org/officeDocument/2006/relationships/slide" Target="/ppt/slides/slide18.xml" Id="R75ab243c9c294a2c" /><Relationship Type="http://schemas.openxmlformats.org/officeDocument/2006/relationships/notesMaster" Target="/ppt/notesMasters/notesMaster1.xml" Id="Rb22b300d43464037" /></Relationships>
</file>

<file path=ppt/notesSlides/_rels/notesSlide19.xml.rels>&#65279;<?xml version="1.0" encoding="utf-8"?><Relationships xmlns="http://schemas.openxmlformats.org/package/2006/relationships"><Relationship Type="http://schemas.openxmlformats.org/officeDocument/2006/relationships/slide" Target="/ppt/slides/slide19.xml" Id="R681651f42350405f" /><Relationship Type="http://schemas.openxmlformats.org/officeDocument/2006/relationships/notesMaster" Target="/ppt/notesMasters/notesMaster1.xml" Id="R62babee5bf5f4c0a" /></Relationships>
</file>

<file path=ppt/notesSlides/_rels/notesSlide20.xml.rels>&#65279;<?xml version="1.0" encoding="utf-8"?><Relationships xmlns="http://schemas.openxmlformats.org/package/2006/relationships"><Relationship Type="http://schemas.openxmlformats.org/officeDocument/2006/relationships/slide" Target="/ppt/slides/slide20.xml" Id="R6eb35c35a54f4141" /><Relationship Type="http://schemas.openxmlformats.org/officeDocument/2006/relationships/notesMaster" Target="/ppt/notesMasters/notesMaster1.xml" Id="R62f6e08b0bbb4204" /></Relationships>
</file>

<file path=ppt/notesSlides/_rels/notesSlide21.xml.rels>&#65279;<?xml version="1.0" encoding="utf-8"?><Relationships xmlns="http://schemas.openxmlformats.org/package/2006/relationships"><Relationship Type="http://schemas.openxmlformats.org/officeDocument/2006/relationships/slide" Target="/ppt/slides/slide21.xml" Id="Rf34881e0b70746af" /><Relationship Type="http://schemas.openxmlformats.org/officeDocument/2006/relationships/notesMaster" Target="/ppt/notesMasters/notesMaster1.xml" Id="Rb417ef8e6e6d4d02" /></Relationships>
</file>

<file path=ppt/notesSlides/_rels/notesSlide22.xml.rels>&#65279;<?xml version="1.0" encoding="utf-8"?><Relationships xmlns="http://schemas.openxmlformats.org/package/2006/relationships"><Relationship Type="http://schemas.openxmlformats.org/officeDocument/2006/relationships/slide" Target="/ppt/slides/slide22.xml" Id="R59be5f9e95d147f5" /><Relationship Type="http://schemas.openxmlformats.org/officeDocument/2006/relationships/notesMaster" Target="/ppt/notesMasters/notesMaster1.xml" Id="R42223e95e6674d0c" /></Relationships>
</file>

<file path=ppt/notesSlides/_rels/notesSlide23.xml.rels>&#65279;<?xml version="1.0" encoding="utf-8"?><Relationships xmlns="http://schemas.openxmlformats.org/package/2006/relationships"><Relationship Type="http://schemas.openxmlformats.org/officeDocument/2006/relationships/slide" Target="/ppt/slides/slide23.xml" Id="R9aece1be36024125" /><Relationship Type="http://schemas.openxmlformats.org/officeDocument/2006/relationships/notesMaster" Target="/ppt/notesMasters/notesMaster1.xml" Id="Ra8136312629a4b31" /></Relationships>
</file>

<file path=ppt/notesSlides/_rels/notesSlide24.xml.rels>&#65279;<?xml version="1.0" encoding="utf-8"?><Relationships xmlns="http://schemas.openxmlformats.org/package/2006/relationships"><Relationship Type="http://schemas.openxmlformats.org/officeDocument/2006/relationships/slide" Target="/ppt/slides/slide24.xml" Id="R4d293115211b49c8" /><Relationship Type="http://schemas.openxmlformats.org/officeDocument/2006/relationships/notesMaster" Target="/ppt/notesMasters/notesMaster1.xml" Id="R7a5c3f6d6b284cae" /></Relationships>
</file>

<file path=ppt/notesSlides/_rels/notesSlide25.xml.rels>&#65279;<?xml version="1.0" encoding="utf-8"?><Relationships xmlns="http://schemas.openxmlformats.org/package/2006/relationships"><Relationship Type="http://schemas.openxmlformats.org/officeDocument/2006/relationships/slide" Target="/ppt/slides/slide25.xml" Id="Rfe8a4a04ca734dd5" /><Relationship Type="http://schemas.openxmlformats.org/officeDocument/2006/relationships/notesMaster" Target="/ppt/notesMasters/notesMaster1.xml" Id="R759fac6a5e3d4555" /></Relationships>
</file>

<file path=ppt/notesSlides/_rels/notesSlide26.xml.rels>&#65279;<?xml version="1.0" encoding="utf-8"?><Relationships xmlns="http://schemas.openxmlformats.org/package/2006/relationships"><Relationship Type="http://schemas.openxmlformats.org/officeDocument/2006/relationships/slide" Target="/ppt/slides/slide26.xml" Id="R4144187c0db54702" /><Relationship Type="http://schemas.openxmlformats.org/officeDocument/2006/relationships/notesMaster" Target="/ppt/notesMasters/notesMaster1.xml" Id="R007d4fb836ca4239" /></Relationships>
</file>

<file path=ppt/notesSlides/_rels/notesSlide27.xml.rels>&#65279;<?xml version="1.0" encoding="utf-8"?><Relationships xmlns="http://schemas.openxmlformats.org/package/2006/relationships"><Relationship Type="http://schemas.openxmlformats.org/officeDocument/2006/relationships/slide" Target="/ppt/slides/slide27.xml" Id="R0b667753cd444d18" /><Relationship Type="http://schemas.openxmlformats.org/officeDocument/2006/relationships/notesMaster" Target="/ppt/notesMasters/notesMaster1.xml" Id="Ree29cd6313e746f8" /></Relationships>
</file>

<file path=ppt/notesSlides/_rels/notesSlide28.xml.rels>&#65279;<?xml version="1.0" encoding="utf-8"?><Relationships xmlns="http://schemas.openxmlformats.org/package/2006/relationships"><Relationship Type="http://schemas.openxmlformats.org/officeDocument/2006/relationships/slide" Target="/ppt/slides/slide28.xml" Id="R097f4fd096754efe" /><Relationship Type="http://schemas.openxmlformats.org/officeDocument/2006/relationships/notesMaster" Target="/ppt/notesMasters/notesMaster1.xml" Id="Rb33f6bc16f36473a" /></Relationships>
</file>

<file path=ppt/notesSlides/_rels/notesSlide29.xml.rels>&#65279;<?xml version="1.0" encoding="utf-8"?><Relationships xmlns="http://schemas.openxmlformats.org/package/2006/relationships"><Relationship Type="http://schemas.openxmlformats.org/officeDocument/2006/relationships/slide" Target="/ppt/slides/slide29.xml" Id="R56b00128206546ce" /><Relationship Type="http://schemas.openxmlformats.org/officeDocument/2006/relationships/notesMaster" Target="/ppt/notesMasters/notesMaster1.xml" Id="R9ad946f664774163" /></Relationships>
</file>

<file path=ppt/notesSlides/_rels/notesSlide30.xml.rels>&#65279;<?xml version="1.0" encoding="utf-8"?><Relationships xmlns="http://schemas.openxmlformats.org/package/2006/relationships"><Relationship Type="http://schemas.openxmlformats.org/officeDocument/2006/relationships/slide" Target="/ppt/slides/slide30.xml" Id="R2dfa90d84ecc4535" /><Relationship Type="http://schemas.openxmlformats.org/officeDocument/2006/relationships/notesMaster" Target="/ppt/notesMasters/notesMaster1.xml" Id="R6ac9f732a9664d96" /></Relationships>
</file>

<file path=ppt/notesSlides/notesSlide1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【建议时间】课前 1 分钟</a:t>
            </a:r>
          </a:p>
          <a:p xmlns:a="http://schemas.openxmlformats.org/drawingml/2006/main">
            <a:r>
              <a:t>【AI 讲稿】欢迎进入 化学 的“元素与无机物”学习单元。本套课件共 3 节，每节约 30 分钟。</a:t>
            </a:r>
          </a:p>
          <a:p xmlns:a="http://schemas.openxmlformats.org/drawingml/2006/main">
            <a:r>
              <a:t>【互动提问】你目前最担心的是概念、方法、速度还是表达？</a:t>
            </a:r>
          </a:p>
          <a:p xmlns:a="http://schemas.openxmlformats.org/drawingml/2006/main">
            <a:r>
              <a:t>【预期回答】学生给出一个具体困难，并说明最近一次失分情境。</a:t>
            </a:r>
          </a:p>
          <a:p xmlns:a="http://schemas.openxmlformats.org/drawingml/2006/main">
            <a:r>
              <a:t>【停顿提示】等待学生回答后，再进入课程地图。</a:t>
            </a:r>
          </a:p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HKEAA Chemistry assessment framework: https://www.hkeaa.edu.hk/en/hkdse/assessment/assessment_framework/（访问日期 2026-08-19）</a:t>
            </a:r>
          </a:p>
          <a:p xmlns:a="http://schemas.openxmlformats.org/drawingml/2006/main">
            <a:r>
              <a:t>- 博格港湾 HSKB V13 官方主标志（品牌资产库）</a:t>
            </a:r>
          </a:p>
          <a:p xmlns:a="http://schemas.openxmlformats.org/drawingml/2006/main">
            <a:r>
              <a:t>- DSE模考题型｜参照 HKDSE Chemistry 2012-2024 Paper 1、Paper 2、Practice Paper 与评分资料｜选择题呈现·能力参照 Paper 1B·沉淀定量；用于知识范围与设问结构校准，题目身份为DSE原创模考题，不冒充历届真题（访问日期 2026-08-19）</a:t>
            </a:r>
          </a:p>
          <a:p xmlns:a="http://schemas.openxmlformats.org/drawingml/2006/main">
            <a:r>
              <a:t>- 衡水金卷 2026 届高三数学适应性测试课件（33 页）：参考“题目—答案—分步解析”的讲评节奏，不复制其题目、版式或品牌视觉（访问日期 2026-08-19）</a:t>
            </a:r>
          </a:p>
          <a:p xmlns:a="http://schemas.openxmlformats.org/drawingml/2006/main">
            <a:r>
              <a:t>- 高考创新题 Markdown 题库：参考“母题知识点—真实情境—分层任务—解析”的创新结构，不直接复用原题（访问日期 2026-08-19）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2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【建议时间】2 分钟</a:t>
            </a:r>
          </a:p>
          <a:p xmlns:a="http://schemas.openxmlformats.org/drawingml/2006/main">
            <a:r>
              <a:t>【AI 讲稿】先说明课程之间的递进关系：第一课锁定 DSE 知识点和真题入口，第二课完成同构例题，后续课程迁移到香港生活、高新科技与高阶综合。</a:t>
            </a:r>
          </a:p>
          <a:p xmlns:a="http://schemas.openxmlformats.org/drawingml/2006/main">
            <a:r>
              <a:t>【互动提问】看完地图，你认为哪一课最可能决定提分？为什么？</a:t>
            </a:r>
          </a:p>
          <a:p xmlns:a="http://schemas.openxmlformats.org/drawingml/2006/main">
            <a:r>
              <a:t>【预期回答】学生能把当前薄弱点与某一课的学习证据对应。</a:t>
            </a:r>
          </a:p>
          <a:p xmlns:a="http://schemas.openxmlformats.org/drawingml/2006/main">
            <a:r>
              <a:t>【停顿提示】给学生 10 秒浏览全部课程卡，再点名一课。</a:t>
            </a:r>
          </a:p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HKEAA Chemistry assessment framework: https://www.hkeaa.edu.hk/en/hkdse/assessment/assessment_framework/（访问日期 2026-08-19）</a:t>
            </a:r>
          </a:p>
          <a:p xmlns:a="http://schemas.openxmlformats.org/drawingml/2006/main">
            <a:r>
              <a:t>- 博格港湾 HSKB V13 官方主标志（品牌资产库）</a:t>
            </a:r>
          </a:p>
          <a:p xmlns:a="http://schemas.openxmlformats.org/drawingml/2006/main">
            <a:r>
              <a:t>- DSE模考题型｜参照 HKDSE Chemistry 2012-2024 Paper 1、Paper 2、Practice Paper 与评分资料｜选择题呈现·能力参照 Paper 1B·沉淀定量；用于知识范围与设问结构校准，题目身份为DSE原创模考题，不冒充历届真题（访问日期 2026-08-19）</a:t>
            </a:r>
          </a:p>
          <a:p xmlns:a="http://schemas.openxmlformats.org/drawingml/2006/main">
            <a:r>
              <a:t>- 衡水金卷 2026 届高三数学适应性测试课件（33 页）：参考“题目—答案—分步解析”的讲评节奏，不复制其题目、版式或品牌视觉（访问日期 2026-08-19）</a:t>
            </a:r>
          </a:p>
          <a:p xmlns:a="http://schemas.openxmlformats.org/drawingml/2006/main">
            <a:r>
              <a:t>- 高考创新题 Markdown 题库：参考“母题知识点—真实情境—分层任务—解析”的创新结构，不直接复用原题（访问日期 2026-08-19）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3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【建议时间】5 分钟</a:t>
            </a:r>
          </a:p>
          <a:p xmlns:a="http://schemas.openxmlformats.org/drawingml/2006/main">
            <a:r>
              <a:t>【AI 讲稿】明确告诉学生：本单元只训练“元素与无机物”。先解释知识范围，再用一句话建立核心判断，最后示范标准方法。</a:t>
            </a:r>
          </a:p>
          <a:p xmlns:a="http://schemas.openxmlformats.org/drawingml/2006/main">
            <a:r>
              <a:t>【互动提问】请用自己的话复述“性质判断要联系结构与反应条件”，并举一个会触发“忽略过量与反应顺序”的错误例子。</a:t>
            </a:r>
          </a:p>
          <a:p xmlns:a="http://schemas.openxmlformats.org/drawingml/2006/main">
            <a:r>
              <a:t>【预期回答】学生能说清核心判断、一个边界和方法的第一步。</a:t>
            </a:r>
          </a:p>
          <a:p xmlns:a="http://schemas.openxmlformats.org/drawingml/2006/main">
            <a:r>
              <a:t>【停顿提示】知识点复述后停 15 秒，让学生在笔记中写下关键词。</a:t>
            </a:r>
          </a:p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HKEAA Chemistry assessment framework: https://www.hkeaa.edu.hk/en/hkdse/assessment/assessment_framework/（访问日期 2026-08-19）</a:t>
            </a:r>
          </a:p>
          <a:p xmlns:a="http://schemas.openxmlformats.org/drawingml/2006/main">
            <a:r>
              <a:t>- 博格港湾 HSKB V13 官方主标志（品牌资产库）</a:t>
            </a:r>
          </a:p>
          <a:p xmlns:a="http://schemas.openxmlformats.org/drawingml/2006/main">
            <a:r>
              <a:t>- DSE模考题型｜参照 HKDSE Chemistry 2012-2024 Paper 1、Paper 2、Practice Paper 与评分资料｜选择题呈现·能力参照 Paper 1B·沉淀定量；用于知识范围与设问结构校准，题目身份为DSE原创模考题，不冒充历届真题（访问日期 2026-08-19）</a:t>
            </a:r>
          </a:p>
          <a:p xmlns:a="http://schemas.openxmlformats.org/drawingml/2006/main">
            <a:r>
              <a:t>- 衡水金卷 2026 届高三数学适应性测试课件（33 页）：参考“题目—答案—分步解析”的讲评节奏，不复制其题目、版式或品牌视觉（访问日期 2026-08-19）</a:t>
            </a:r>
          </a:p>
          <a:p xmlns:a="http://schemas.openxmlformats.org/drawingml/2006/main">
            <a:r>
              <a:t>- 高考创新题 Markdown 题库：参考“母题知识点—真实情境—分层任务—解析”的创新结构，不直接复用原题（访问日期 2026-08-19）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4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【建议时间】3 分钟（目标 + 入口诊断）</a:t>
            </a:r>
          </a:p>
          <a:p xmlns:a="http://schemas.openxmlformats.org/drawingml/2006/main">
            <a:r>
              <a:t>【AI 讲稿】先读目标，再让学生独立完成 Q1：混合溶液生成 0.03 mol 沉淀，沉淀摩尔质量 110 g mol⁻¹。沉淀质量为： 选项为 A.4.3 g；B.3.3 g；C.2.3 g；D.5.3 g。讲解时强调：性质判断要联系结构与反应条件</a:t>
            </a:r>
          </a:p>
          <a:p xmlns:a="http://schemas.openxmlformats.org/drawingml/2006/main">
            <a:r>
              <a:t>【互动提问】你的第一步是什么？这个步骤依赖哪一个条件？</a:t>
            </a:r>
          </a:p>
          <a:p xmlns:a="http://schemas.openxmlformats.org/drawingml/2006/main">
            <a:r>
              <a:t>【预期回答】学生能说出“观察—写方程—建转化图”中的起始动作，并避开“忽略过量与反应顺序”。</a:t>
            </a:r>
          </a:p>
          <a:p xmlns:a="http://schemas.openxmlformats.org/drawingml/2006/main">
            <a:r>
              <a:t>【停顿提示】诊断题至少静默 60 秒；学生回答后先追问依据，再揭示核心判断。</a:t>
            </a:r>
          </a:p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HKEAA Chemistry assessment framework: https://www.hkeaa.edu.hk/en/hkdse/assessment/assessment_framework/（访问日期 2026-08-19）</a:t>
            </a:r>
          </a:p>
          <a:p xmlns:a="http://schemas.openxmlformats.org/drawingml/2006/main">
            <a:r>
              <a:t>- 博格港湾 HSKB V13 官方主标志（品牌资产库）</a:t>
            </a:r>
          </a:p>
          <a:p xmlns:a="http://schemas.openxmlformats.org/drawingml/2006/main">
            <a:r>
              <a:t>- DSE模考题型｜参照 HKDSE Chemistry 2012-2024 Paper 1、Paper 2、Practice Paper 与评分资料｜选择题呈现·能力参照 Paper 1B·沉淀定量；用于知识范围与设问结构校准，题目身份为DSE原创模考题，不冒充历届真题（访问日期 2026-08-19）</a:t>
            </a:r>
          </a:p>
          <a:p xmlns:a="http://schemas.openxmlformats.org/drawingml/2006/main">
            <a:r>
              <a:t>- 衡水金卷 2026 届高三数学适应性测试课件（33 页）：参考“题目—答案—分步解析”的讲评节奏，不复制其题目、版式或品牌视觉（访问日期 2026-08-19）</a:t>
            </a:r>
          </a:p>
          <a:p xmlns:a="http://schemas.openxmlformats.org/drawingml/2006/main">
            <a:r>
              <a:t>- 高考创新题 Markdown 题库：参考“母题知识点—真实情境—分层任务—解析”的创新结构，不直接复用原题（访问日期 2026-08-19）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5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【建议时间】5 分钟（评分点示范）</a:t>
            </a:r>
          </a:p>
          <a:p xmlns:a="http://schemas.openxmlformats.org/drawingml/2006/main">
            <a:r>
              <a:t>【AI 讲稿】采用 DSE 分步讲评：先重述题目条件，再逐步示范“观察—写方程—建转化图”，最后给出正确结论“3.3 g”。完整解析：m=nM=0.03×110=3.3 g。</a:t>
            </a:r>
          </a:p>
          <a:p xmlns:a="http://schemas.openxmlformats.org/drawingml/2006/main">
            <a:r>
              <a:t>【互动提问】哪一步是决定性得分点？如果改一个条件，哪一步最先受到影响？</a:t>
            </a:r>
          </a:p>
          <a:p xmlns:a="http://schemas.openxmlformats.org/drawingml/2006/main">
            <a:r>
              <a:t>【预期回答】学生能指出方法链中的关键步骤，并联系“从课程范围、核心判断与 Paper 任务结构建立边界”。</a:t>
            </a:r>
          </a:p>
          <a:p xmlns:a="http://schemas.openxmlformats.org/drawingml/2006/main">
            <a:r>
              <a:t>【停顿提示】示范后停 20 秒，让学生遮住答案复述路径；再口头完成一个条件反向变式。</a:t>
            </a:r>
          </a:p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HKEAA Chemistry assessment framework: https://www.hkeaa.edu.hk/en/hkdse/assessment/assessment_framework/（访问日期 2026-08-19）</a:t>
            </a:r>
          </a:p>
          <a:p xmlns:a="http://schemas.openxmlformats.org/drawingml/2006/main">
            <a:r>
              <a:t>- 博格港湾 HSKB V13 官方主标志（品牌资产库）</a:t>
            </a:r>
          </a:p>
          <a:p xmlns:a="http://schemas.openxmlformats.org/drawingml/2006/main">
            <a:r>
              <a:t>- DSE模考题型｜参照 HKDSE Chemistry 2012-2024 Paper 1、Paper 2、Practice Paper 与评分资料｜选择题呈现·能力参照 Paper 1B·沉淀定量；用于知识范围与设问结构校准，题目身份为DSE原创模考题，不冒充历届真题（访问日期 2026-08-19）</a:t>
            </a:r>
          </a:p>
          <a:p xmlns:a="http://schemas.openxmlformats.org/drawingml/2006/main">
            <a:r>
              <a:t>- 衡水金卷 2026 届高三数学适应性测试课件（33 页）：参考“题目—答案—分步解析”的讲评节奏，不复制其题目、版式或品牌视觉（访问日期 2026-08-19）</a:t>
            </a:r>
          </a:p>
          <a:p xmlns:a="http://schemas.openxmlformats.org/drawingml/2006/main">
            <a:r>
              <a:t>- 高考创新题 Markdown 题库：参考“母题知识点—真实情境—分层任务—解析”的创新结构，不直接复用原题（访问日期 2026-08-19）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6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【建议时间】2 分钟（前段检查）</a:t>
            </a:r>
          </a:p>
          <a:p xmlns:a="http://schemas.openxmlformats.org/drawingml/2006/main">
            <a:r>
              <a:t>【AI 讲稿】严格计时。提交后先让学生自己定位错因，再用 Q1 的评分点核对；题型依据是 DSE模考题型｜参照 HKDSE Chemistry 2012-2024 Paper 1、Paper 2、Practice Paper 与评分资料｜选择题呈现·能力参照 Paper 1B·沉淀定量。</a:t>
            </a:r>
          </a:p>
          <a:p xmlns:a="http://schemas.openxmlformats.org/drawingml/2006/main">
            <a:r>
              <a:t>【互动提问】你的答案在哪一步开始偏离？下次看到什么信号就要检查？</a:t>
            </a:r>
          </a:p>
          <a:p xmlns:a="http://schemas.openxmlformats.org/drawingml/2006/main">
            <a:r>
              <a:t>【预期回答】学生能把失分归入“忽略过量与反应顺序”或更精确的个人错因，并写出可执行检查动作。</a:t>
            </a:r>
          </a:p>
          <a:p xmlns:a="http://schemas.openxmlformats.org/drawingml/2006/main">
            <a:r>
              <a:t>【停顿提示】计时结束后保留 30 秒静默自评，再开始讲评。</a:t>
            </a:r>
          </a:p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HKEAA Chemistry assessment framework: https://www.hkeaa.edu.hk/en/hkdse/assessment/assessment_framework/（访问日期 2026-08-19）</a:t>
            </a:r>
          </a:p>
          <a:p xmlns:a="http://schemas.openxmlformats.org/drawingml/2006/main">
            <a:r>
              <a:t>- 博格港湾 HSKB V13 官方主标志（品牌资产库）</a:t>
            </a:r>
          </a:p>
          <a:p xmlns:a="http://schemas.openxmlformats.org/drawingml/2006/main">
            <a:r>
              <a:t>- DSE模考题型｜参照 HKDSE Chemistry 2012-2024 Paper 1、Paper 2、Practice Paper 与评分资料｜选择题呈现·能力参照 Paper 1B·沉淀定量；用于知识范围与设问结构校准，题目身份为DSE原创模考题，不冒充历届真题（访问日期 2026-08-19）</a:t>
            </a:r>
          </a:p>
          <a:p xmlns:a="http://schemas.openxmlformats.org/drawingml/2006/main">
            <a:r>
              <a:t>- 衡水金卷 2026 届高三数学适应性测试课件（33 页）：参考“题目—答案—分步解析”的讲评节奏，不复制其题目、版式或品牌视觉（访问日期 2026-08-19）</a:t>
            </a:r>
          </a:p>
          <a:p xmlns:a="http://schemas.openxmlformats.org/drawingml/2006/main">
            <a:r>
              <a:t>- 高考创新题 Markdown 题库：参考“母题知识点—真实情境—分层任务—解析”的创新结构，不直接复用原题（访问日期 2026-08-19）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7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【建议时间】3 分钟</a:t>
            </a:r>
          </a:p>
          <a:p xmlns:a="http://schemas.openxmlformats.org/drawingml/2006/main">
            <a:r>
              <a:t>【AI 讲稿】逐项解释“元素与无机物”中的专有名词、符号、对象和单位。特别强调：忽略过量与反应顺序</a:t>
            </a:r>
          </a:p>
          <a:p xmlns:a="http://schemas.openxmlformats.org/drawingml/2006/main">
            <a:r>
              <a:t>【互动提问】题目中的对象、条件和要求分别是什么？是否有必须标注的单位或范围？</a:t>
            </a:r>
          </a:p>
          <a:p xmlns:a="http://schemas.openxmlformats.org/drawingml/2006/main">
            <a:r>
              <a:t>【预期回答】学生能用完整中文或规范英文术语复述对象、关系、方法和边界。</a:t>
            </a:r>
          </a:p>
          <a:p xmlns:a="http://schemas.openxmlformats.org/drawingml/2006/main">
            <a:r>
              <a:t>【停顿提示】每个术语解释后停 5 秒，让学生写下自己的简明释义。</a:t>
            </a:r>
          </a:p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HKEAA Chemistry assessment framework: https://www.hkeaa.edu.hk/en/hkdse/assessment/assessment_framework/（访问日期 2026-08-19）</a:t>
            </a:r>
          </a:p>
          <a:p xmlns:a="http://schemas.openxmlformats.org/drawingml/2006/main">
            <a:r>
              <a:t>- 博格港湾 HSKB V13 官方主标志（品牌资产库）</a:t>
            </a:r>
          </a:p>
          <a:p xmlns:a="http://schemas.openxmlformats.org/drawingml/2006/main">
            <a:r>
              <a:t>- DSE模考题型｜参照 HKDSE Chemistry 2012-2024 Paper 1、Paper 2、Practice Paper 与评分资料｜选择题呈现·能力参照 Paper 1B·沉淀定量；用于知识范围与设问结构校准，题目身份为DSE原创模考题，不冒充历届真题（访问日期 2026-08-19）</a:t>
            </a:r>
          </a:p>
          <a:p xmlns:a="http://schemas.openxmlformats.org/drawingml/2006/main">
            <a:r>
              <a:t>- 衡水金卷 2026 届高三数学适应性测试课件（33 页）：参考“题目—答案—分步解析”的讲评节奏，不复制其题目、版式或品牌视觉（访问日期 2026-08-19）</a:t>
            </a:r>
          </a:p>
          <a:p xmlns:a="http://schemas.openxmlformats.org/drawingml/2006/main">
            <a:r>
              <a:t>- 高考创新题 Markdown 题库：参考“母题知识点—真实情境—分层任务—解析”的创新结构，不直接复用原题（访问日期 2026-08-19）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8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【建议时间】4 分钟</a:t>
            </a:r>
          </a:p>
          <a:p xmlns:a="http://schemas.openxmlformats.org/drawingml/2006/main">
            <a:r>
              <a:t>【AI 讲稿】用“条件—表示—方法—核验”重建本知识点。示范时逐步引用：观察—写方程—建转化图</a:t>
            </a:r>
          </a:p>
          <a:p xmlns:a="http://schemas.openxmlformats.org/drawingml/2006/main">
            <a:r>
              <a:t>【互动提问】如果删去一个条件，链条从哪一步开始失效？</a:t>
            </a:r>
          </a:p>
          <a:p xmlns:a="http://schemas.openxmlformats.org/drawingml/2006/main">
            <a:r>
              <a:t>【预期回答】学生能指出关键条件，并用一条完整因果或运算链连接到结论。</a:t>
            </a:r>
          </a:p>
          <a:p xmlns:a="http://schemas.openxmlformats.org/drawingml/2006/main">
            <a:r>
              <a:t>【停顿提示】完成每个节点后停 6 秒，请学生口头补下一节点。</a:t>
            </a:r>
          </a:p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HKEAA Chemistry assessment framework: https://www.hkeaa.edu.hk/en/hkdse/assessment/assessment_framework/（访问日期 2026-08-19）</a:t>
            </a:r>
          </a:p>
          <a:p xmlns:a="http://schemas.openxmlformats.org/drawingml/2006/main">
            <a:r>
              <a:t>- 博格港湾 HSKB V13 官方主标志（品牌资产库）</a:t>
            </a:r>
          </a:p>
          <a:p xmlns:a="http://schemas.openxmlformats.org/drawingml/2006/main">
            <a:r>
              <a:t>- DSE模考题型｜参照 HKDSE Chemistry 2012-2024 Paper 1、Paper 2、Practice Paper 与评分资料｜选择题呈现·能力参照 Paper 1B·沉淀定量；用于知识范围与设问结构校准，题目身份为DSE原创模考题，不冒充历届真题（访问日期 2026-08-19）</a:t>
            </a:r>
          </a:p>
          <a:p xmlns:a="http://schemas.openxmlformats.org/drawingml/2006/main">
            <a:r>
              <a:t>- 衡水金卷 2026 届高三数学适应性测试课件（33 页）：参考“题目—答案—分步解析”的讲评节奏，不复制其题目、版式或品牌视觉（访问日期 2026-08-19）</a:t>
            </a:r>
          </a:p>
          <a:p xmlns:a="http://schemas.openxmlformats.org/drawingml/2006/main">
            <a:r>
              <a:t>- 高考创新题 Markdown 题库：参考“母题知识点—真实情境—分层任务—解析”的创新结构，不直接复用原题（访问日期 2026-08-19）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9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【建议时间】4 分钟</a:t>
            </a:r>
          </a:p>
          <a:p xmlns:a="http://schemas.openxmlformats.org/drawingml/2006/main">
            <a:r>
              <a:t>【AI 讲稿】带学生逐句读取任务，不先求答案。要求指出材料中的有效条件，再按“观察—写方程—建转化图”作答。</a:t>
            </a:r>
          </a:p>
          <a:p xmlns:a="http://schemas.openxmlformats.org/drawingml/2006/main">
            <a:r>
              <a:t>【互动提问】哪一句材料如果删掉，会让题目无法作答或改变结论？</a:t>
            </a:r>
          </a:p>
          <a:p xmlns:a="http://schemas.openxmlformats.org/drawingml/2006/main">
            <a:r>
              <a:t>【预期回答】学生能圈出有效材料，并解释它在哪一步进入推理。</a:t>
            </a:r>
          </a:p>
          <a:p xmlns:a="http://schemas.openxmlformats.org/drawingml/2006/main">
            <a:r>
              <a:t>【停顿提示】静默阅读 40 秒；学生指出证据后再追问其用途。</a:t>
            </a:r>
          </a:p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HKEAA Chemistry assessment framework: https://www.hkeaa.edu.hk/en/hkdse/assessment/assessment_framework/（访问日期 2026-08-19）</a:t>
            </a:r>
          </a:p>
          <a:p xmlns:a="http://schemas.openxmlformats.org/drawingml/2006/main">
            <a:r>
              <a:t>- 博格港湾 HSKB V13 官方主标志（品牌资产库）</a:t>
            </a:r>
          </a:p>
          <a:p xmlns:a="http://schemas.openxmlformats.org/drawingml/2006/main">
            <a:r>
              <a:t>- DSE模考题型｜参照 HKDSE Chemistry 2012-2024 Paper 1、Paper 2、Practice Paper 与评分资料｜选择题呈现·能力参照 Paper 1B·过量试剂；用于知识范围与设问结构校准，题目身份为DSE原创模考题，不冒充历届真题（访问日期 2026-08-19）</a:t>
            </a:r>
          </a:p>
          <a:p xmlns:a="http://schemas.openxmlformats.org/drawingml/2006/main">
            <a:r>
              <a:t>- 衡水金卷 2026 届高三数学适应性测试课件（33 页）：参考“题目—答案—分步解析”的讲评节奏，不复制其题目、版式或品牌视觉（访问日期 2026-08-19）</a:t>
            </a:r>
          </a:p>
          <a:p xmlns:a="http://schemas.openxmlformats.org/drawingml/2006/main">
            <a:r>
              <a:t>- 高考创新题 Markdown 题库：参考“母题知识点—真实情境—分层任务—解析”的创新结构，不直接复用原题（访问日期 2026-08-19）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0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【建议时间】3 分钟</a:t>
            </a:r>
          </a:p>
          <a:p xmlns:a="http://schemas.openxmlformats.org/drawingml/2006/main">
            <a:r>
              <a:t>【AI 讲稿】对比三档任务的认知要求：基础看准确性，进阶看多步证据，高阶看陌生迁移与核验。不要用更大的数字冒充更高难度。</a:t>
            </a:r>
          </a:p>
          <a:p xmlns:a="http://schemas.openxmlformats.org/drawingml/2006/main">
            <a:r>
              <a:t>【互动提问】三档题之间，真正增加的是哪一种思维要求？</a:t>
            </a:r>
          </a:p>
          <a:p xmlns:a="http://schemas.openxmlformats.org/drawingml/2006/main">
            <a:r>
              <a:t>【预期回答】学生指出材料复杂度、步骤数量、表示转换或开放核验，而不是只说数值更大。</a:t>
            </a:r>
          </a:p>
          <a:p xmlns:a="http://schemas.openxmlformats.org/drawingml/2006/main">
            <a:r>
              <a:t>【停顿提示】每档给 10 秒阅读，再让学生说出新增要求。</a:t>
            </a:r>
          </a:p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HKEAA Chemistry assessment framework: https://www.hkeaa.edu.hk/en/hkdse/assessment/assessment_framework/（访问日期 2026-08-19）</a:t>
            </a:r>
          </a:p>
          <a:p xmlns:a="http://schemas.openxmlformats.org/drawingml/2006/main">
            <a:r>
              <a:t>- 博格港湾 HSKB V13 官方主标志（品牌资产库）</a:t>
            </a:r>
          </a:p>
          <a:p xmlns:a="http://schemas.openxmlformats.org/drawingml/2006/main">
            <a:r>
              <a:t>- DSE模考题型｜参照 HKDSE Chemistry 2012-2024 Paper 1、Paper 2、Practice Paper 与评分资料｜选择题呈现·能力参照 Paper 1B·金属置换；用于知识范围与设问结构校准，题目身份为DSE原创模考题，不冒充历届真题（访问日期 2026-08-19）</a:t>
            </a:r>
          </a:p>
          <a:p xmlns:a="http://schemas.openxmlformats.org/drawingml/2006/main">
            <a:r>
              <a:t>- 衡水金卷 2026 届高三数学适应性测试课件（33 页）：参考“题目—答案—分步解析”的讲评节奏，不复制其题目、版式或品牌视觉（访问日期 2026-08-19）</a:t>
            </a:r>
          </a:p>
          <a:p xmlns:a="http://schemas.openxmlformats.org/drawingml/2006/main">
            <a:r>
              <a:t>- 高考创新题 Markdown 题库：参考“母题知识点—真实情境—分层任务—解析”的创新结构，不直接复用原题（访问日期 2026-08-19）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1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【建议时间】3 分钟</a:t>
            </a:r>
          </a:p>
          <a:p xmlns:a="http://schemas.openxmlformats.org/drawingml/2006/main">
            <a:r>
              <a:t>【AI 讲稿】先展示错误路径，再用解析链复原第一失分点。禁止只说“粗心”；必须落到“忽略过量与反应顺序”或更精确的动作。</a:t>
            </a:r>
          </a:p>
          <a:p xmlns:a="http://schemas.openxmlformats.org/drawingml/2006/main">
            <a:r>
              <a:t>【互动提问】若选了最有迷惑性的错误选项，第一处错误会发生在哪一步？</a:t>
            </a:r>
          </a:p>
          <a:p xmlns:a="http://schemas.openxmlformats.org/drawingml/2006/main">
            <a:r>
              <a:t>【预期回答】学生用复盘句式写出具体错误和下一次检查动作。</a:t>
            </a:r>
          </a:p>
          <a:p xmlns:a="http://schemas.openxmlformats.org/drawingml/2006/main">
            <a:r>
              <a:t>【停顿提示】留 30 秒独立完成复盘句式，再抽查一人。</a:t>
            </a:r>
          </a:p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HKEAA Chemistry assessment framework: https://www.hkeaa.edu.hk/en/hkdse/assessment/assessment_framework/（访问日期 2026-08-19）</a:t>
            </a:r>
          </a:p>
          <a:p xmlns:a="http://schemas.openxmlformats.org/drawingml/2006/main">
            <a:r>
              <a:t>- 博格港湾 HSKB V13 官方主标志（品牌资产库）</a:t>
            </a:r>
          </a:p>
          <a:p xmlns:a="http://schemas.openxmlformats.org/drawingml/2006/main">
            <a:r>
              <a:t>- DSE模考题型｜参照 HKDSE Chemistry 2012-2024 Paper 1、Paper 2、Practice Paper 与评分资料｜选择题呈现·能力参照 Paper 1B·过量试剂；用于知识范围与设问结构校准，题目身份为DSE原创模考题，不冒充历届真题（访问日期 2026-08-19）</a:t>
            </a:r>
          </a:p>
          <a:p xmlns:a="http://schemas.openxmlformats.org/drawingml/2006/main">
            <a:r>
              <a:t>- 衡水金卷 2026 届高三数学适应性测试课件（33 页）：参考“题目—答案—分步解析”的讲评节奏，不复制其题目、版式或品牌视觉（访问日期 2026-08-19）</a:t>
            </a:r>
          </a:p>
          <a:p xmlns:a="http://schemas.openxmlformats.org/drawingml/2006/main">
            <a:r>
              <a:t>- 高考创新题 Markdown 题库：参考“母题知识点—真实情境—分层任务—解析”的创新结构，不直接复用原题（访问日期 2026-08-19）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2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【建议时间】3 分钟（本节合计30分钟）</a:t>
            </a:r>
          </a:p>
          <a:p xmlns:a="http://schemas.openxmlformats.org/drawingml/2006/main">
            <a:r>
              <a:t>【AI 讲稿】严格计时完成出口任务。最后按“入口题 + 知识边界证据卡”核对，不根据单题结果承诺等级。</a:t>
            </a:r>
          </a:p>
          <a:p xmlns:a="http://schemas.openxmlformats.org/drawingml/2006/main">
            <a:r>
              <a:t>【互动提问】你最有把握的证据是什么？仍需复习的第一断点是什么？</a:t>
            </a:r>
          </a:p>
          <a:p xmlns:a="http://schemas.openxmlformats.org/drawingml/2006/main">
            <a:r>
              <a:t>【预期回答】学生提交结论、依据和核验，并写明下一步训练档位。</a:t>
            </a:r>
          </a:p>
          <a:p xmlns:a="http://schemas.openxmlformats.org/drawingml/2006/main">
            <a:r>
              <a:t>【停顿提示】完整静默 2 分钟作答，最后 1 分钟自评与口头回报。</a:t>
            </a:r>
          </a:p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HKEAA Chemistry assessment framework: https://www.hkeaa.edu.hk/en/hkdse/assessment/assessment_framework/（访问日期 2026-08-19）</a:t>
            </a:r>
          </a:p>
          <a:p xmlns:a="http://schemas.openxmlformats.org/drawingml/2006/main">
            <a:r>
              <a:t>- 博格港湾 HSKB V13 官方主标志（品牌资产库）</a:t>
            </a:r>
          </a:p>
          <a:p xmlns:a="http://schemas.openxmlformats.org/drawingml/2006/main">
            <a:r>
              <a:t>- DSE模考题型｜参照 HKDSE Chemistry 2012-2024 Paper 1、Paper 2、Practice Paper 与评分资料｜选择题呈现·能力参照 Paper 1B·金属置换；用于知识范围与设问结构校准，题目身份为DSE原创模考题，不冒充历届真题（访问日期 2026-08-19）</a:t>
            </a:r>
          </a:p>
          <a:p xmlns:a="http://schemas.openxmlformats.org/drawingml/2006/main">
            <a:r>
              <a:t>- 衡水金卷 2026 届高三数学适应性测试课件（33 页）：参考“题目—答案—分步解析”的讲评节奏，不复制其题目、版式或品牌视觉（访问日期 2026-08-19）</a:t>
            </a:r>
          </a:p>
          <a:p xmlns:a="http://schemas.openxmlformats.org/drawingml/2006/main">
            <a:r>
              <a:t>- 高考创新题 Markdown 题库：参考“母题知识点—真实情境—分层任务—解析”的创新结构，不直接复用原题（访问日期 2026-08-19）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3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【建议时间】3 分钟（目标 + 入口诊断）</a:t>
            </a:r>
          </a:p>
          <a:p xmlns:a="http://schemas.openxmlformats.org/drawingml/2006/main">
            <a:r>
              <a:t>【AI 讲稿】先读目标，再让学生独立完成 Q11：混合溶液生成 0.05 mol 沉淀，沉淀摩尔质量 130 g mol⁻¹。沉淀质量为： 选项为 A.7.5 g；B.6.5 g；C.5.5 g；D.8.5 g。讲解时强调：性质判断要联系结构与反应条件</a:t>
            </a:r>
          </a:p>
          <a:p xmlns:a="http://schemas.openxmlformats.org/drawingml/2006/main">
            <a:r>
              <a:t>【互动提问】你的第一步是什么？这个步骤依赖哪一个条件？</a:t>
            </a:r>
          </a:p>
          <a:p xmlns:a="http://schemas.openxmlformats.org/drawingml/2006/main">
            <a:r>
              <a:t>【预期回答】学生能说出“观察—写方程—建转化图”中的起始动作，并避开“忽略过量与反应顺序”。</a:t>
            </a:r>
          </a:p>
          <a:p xmlns:a="http://schemas.openxmlformats.org/drawingml/2006/main">
            <a:r>
              <a:t>【停顿提示】诊断题至少静默 60 秒；学生回答后先追问依据，再揭示核心判断。</a:t>
            </a:r>
          </a:p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HKEAA Chemistry assessment framework: https://www.hkeaa.edu.hk/en/hkdse/assessment/assessment_framework/（访问日期 2026-08-19）</a:t>
            </a:r>
          </a:p>
          <a:p xmlns:a="http://schemas.openxmlformats.org/drawingml/2006/main">
            <a:r>
              <a:t>- 博格港湾 HSKB V13 官方主标志（品牌资产库）</a:t>
            </a:r>
          </a:p>
          <a:p xmlns:a="http://schemas.openxmlformats.org/drawingml/2006/main">
            <a:r>
              <a:t>- DSE模考题型｜参照 HKDSE Chemistry 2012-2024 Paper 1、Paper 2、Practice Paper 与评分资料｜选择题呈现·能力参照 Paper 1B·沉淀定量；用于知识范围与设问结构校准，题目身份为DSE原创模考题，不冒充历届真题（访问日期 2026-08-19）</a:t>
            </a:r>
          </a:p>
          <a:p xmlns:a="http://schemas.openxmlformats.org/drawingml/2006/main">
            <a:r>
              <a:t>- 衡水金卷 2026 届高三数学适应性测试课件（33 页）：参考“题目—答案—分步解析”的讲评节奏，不复制其题目、版式或品牌视觉（访问日期 2026-08-19）</a:t>
            </a:r>
          </a:p>
          <a:p xmlns:a="http://schemas.openxmlformats.org/drawingml/2006/main">
            <a:r>
              <a:t>- 高考创新题 Markdown 题库：参考“母题知识点—真实情境—分层任务—解析”的创新结构，不直接复用原题（访问日期 2026-08-19）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4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【建议时间】5 分钟（评分点示范）</a:t>
            </a:r>
          </a:p>
          <a:p xmlns:a="http://schemas.openxmlformats.org/drawingml/2006/main">
            <a:r>
              <a:t>【AI 讲稿】采用 DSE 分步讲评：先重述题目条件，再逐步示范“观察—写方程—建转化图”，最后给出正确结论“6.5 g”。完整解析：m=nM=0.05×130=6.5 g。</a:t>
            </a:r>
          </a:p>
          <a:p xmlns:a="http://schemas.openxmlformats.org/drawingml/2006/main">
            <a:r>
              <a:t>【互动提问】哪一步是决定性得分点？如果改一个条件，哪一步最先受到影响？</a:t>
            </a:r>
          </a:p>
          <a:p xmlns:a="http://schemas.openxmlformats.org/drawingml/2006/main">
            <a:r>
              <a:t>【预期回答】学生能指出方法链中的关键步骤，并联系“按真题设问链完成定位、推理、表达与核验”。</a:t>
            </a:r>
          </a:p>
          <a:p xmlns:a="http://schemas.openxmlformats.org/drawingml/2006/main">
            <a:r>
              <a:t>【停顿提示】示范后停 20 秒，让学生遮住答案复述路径；再口头完成一个条件反向变式。</a:t>
            </a:r>
          </a:p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HKEAA Chemistry assessment framework: https://www.hkeaa.edu.hk/en/hkdse/assessment/assessment_framework/（访问日期 2026-08-19）</a:t>
            </a:r>
          </a:p>
          <a:p xmlns:a="http://schemas.openxmlformats.org/drawingml/2006/main">
            <a:r>
              <a:t>- 博格港湾 HSKB V13 官方主标志（品牌资产库）</a:t>
            </a:r>
          </a:p>
          <a:p xmlns:a="http://schemas.openxmlformats.org/drawingml/2006/main">
            <a:r>
              <a:t>- DSE模考题型｜参照 HKDSE Chemistry 2012-2024 Paper 1、Paper 2、Practice Paper 与评分资料｜选择题呈现·能力参照 Paper 1B·沉淀定量；用于知识范围与设问结构校准，题目身份为DSE原创模考题，不冒充历届真题（访问日期 2026-08-19）</a:t>
            </a:r>
          </a:p>
          <a:p xmlns:a="http://schemas.openxmlformats.org/drawingml/2006/main">
            <a:r>
              <a:t>- 衡水金卷 2026 届高三数学适应性测试课件（33 页）：参考“题目—答案—分步解析”的讲评节奏，不复制其题目、版式或品牌视觉（访问日期 2026-08-19）</a:t>
            </a:r>
          </a:p>
          <a:p xmlns:a="http://schemas.openxmlformats.org/drawingml/2006/main">
            <a:r>
              <a:t>- 高考创新题 Markdown 题库：参考“母题知识点—真实情境—分层任务—解析”的创新结构，不直接复用原题（访问日期 2026-08-19）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5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【建议时间】2 分钟（前段检查）</a:t>
            </a:r>
          </a:p>
          <a:p xmlns:a="http://schemas.openxmlformats.org/drawingml/2006/main">
            <a:r>
              <a:t>【AI 讲稿】严格计时。提交后先让学生自己定位错因，再用 Q11 的评分点核对；题型依据是 DSE模考题型｜参照 HKDSE Chemistry 2012-2024 Paper 1、Paper 2、Practice Paper 与评分资料｜选择题呈现·能力参照 Paper 1B·沉淀定量。</a:t>
            </a:r>
          </a:p>
          <a:p xmlns:a="http://schemas.openxmlformats.org/drawingml/2006/main">
            <a:r>
              <a:t>【互动提问】你的答案在哪一步开始偏离？下次看到什么信号就要检查？</a:t>
            </a:r>
          </a:p>
          <a:p xmlns:a="http://schemas.openxmlformats.org/drawingml/2006/main">
            <a:r>
              <a:t>【预期回答】学生能把失分归入“忽略过量与反应顺序”或更精确的个人错因，并写出可执行检查动作。</a:t>
            </a:r>
          </a:p>
          <a:p xmlns:a="http://schemas.openxmlformats.org/drawingml/2006/main">
            <a:r>
              <a:t>【停顿提示】计时结束后保留 30 秒静默自评，再开始讲评。</a:t>
            </a:r>
          </a:p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HKEAA Chemistry assessment framework: https://www.hkeaa.edu.hk/en/hkdse/assessment/assessment_framework/（访问日期 2026-08-19）</a:t>
            </a:r>
          </a:p>
          <a:p xmlns:a="http://schemas.openxmlformats.org/drawingml/2006/main">
            <a:r>
              <a:t>- 博格港湾 HSKB V13 官方主标志（品牌资产库）</a:t>
            </a:r>
          </a:p>
          <a:p xmlns:a="http://schemas.openxmlformats.org/drawingml/2006/main">
            <a:r>
              <a:t>- DSE模考题型｜参照 HKDSE Chemistry 2012-2024 Paper 1、Paper 2、Practice Paper 与评分资料｜选择题呈现·能力参照 Paper 1B·沉淀定量；用于知识范围与设问结构校准，题目身份为DSE原创模考题，不冒充历届真题（访问日期 2026-08-19）</a:t>
            </a:r>
          </a:p>
          <a:p xmlns:a="http://schemas.openxmlformats.org/drawingml/2006/main">
            <a:r>
              <a:t>- 衡水金卷 2026 届高三数学适应性测试课件（33 页）：参考“题目—答案—分步解析”的讲评节奏，不复制其题目、版式或品牌视觉（访问日期 2026-08-19）</a:t>
            </a:r>
          </a:p>
          <a:p xmlns:a="http://schemas.openxmlformats.org/drawingml/2006/main">
            <a:r>
              <a:t>- 高考创新题 Markdown 题库：参考“母题知识点—真实情境—分层任务—解析”的创新结构，不直接复用原题（访问日期 2026-08-19）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6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【建议时间】3 分钟</a:t>
            </a:r>
          </a:p>
          <a:p xmlns:a="http://schemas.openxmlformats.org/drawingml/2006/main">
            <a:r>
              <a:t>【AI 讲稿】逐项解释“元素与无机物”中的专有名词、符号、对象和单位。特别强调：忽略过量与反应顺序</a:t>
            </a:r>
          </a:p>
          <a:p xmlns:a="http://schemas.openxmlformats.org/drawingml/2006/main">
            <a:r>
              <a:t>【互动提问】题目中的对象、条件和要求分别是什么？是否有必须标注的单位或范围？</a:t>
            </a:r>
          </a:p>
          <a:p xmlns:a="http://schemas.openxmlformats.org/drawingml/2006/main">
            <a:r>
              <a:t>【预期回答】学生能用完整中文或规范英文术语复述对象、关系、方法和边界。</a:t>
            </a:r>
          </a:p>
          <a:p xmlns:a="http://schemas.openxmlformats.org/drawingml/2006/main">
            <a:r>
              <a:t>【停顿提示】每个术语解释后停 5 秒，让学生写下自己的简明释义。</a:t>
            </a:r>
          </a:p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HKEAA Chemistry assessment framework: https://www.hkeaa.edu.hk/en/hkdse/assessment/assessment_framework/（访问日期 2026-08-19）</a:t>
            </a:r>
          </a:p>
          <a:p xmlns:a="http://schemas.openxmlformats.org/drawingml/2006/main">
            <a:r>
              <a:t>- 博格港湾 HSKB V13 官方主标志（品牌资产库）</a:t>
            </a:r>
          </a:p>
          <a:p xmlns:a="http://schemas.openxmlformats.org/drawingml/2006/main">
            <a:r>
              <a:t>- DSE模考题型｜参照 HKDSE Chemistry 2012-2024 Paper 1、Paper 2、Practice Paper 与评分资料｜选择题呈现·能力参照 Paper 1B·沉淀定量；用于知识范围与设问结构校准，题目身份为DSE原创模考题，不冒充历届真题（访问日期 2026-08-19）</a:t>
            </a:r>
          </a:p>
          <a:p xmlns:a="http://schemas.openxmlformats.org/drawingml/2006/main">
            <a:r>
              <a:t>- 衡水金卷 2026 届高三数学适应性测试课件（33 页）：参考“题目—答案—分步解析”的讲评节奏，不复制其题目、版式或品牌视觉（访问日期 2026-08-19）</a:t>
            </a:r>
          </a:p>
          <a:p xmlns:a="http://schemas.openxmlformats.org/drawingml/2006/main">
            <a:r>
              <a:t>- 高考创新题 Markdown 题库：参考“母题知识点—真实情境—分层任务—解析”的创新结构，不直接复用原题（访问日期 2026-08-19）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7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【建议时间】4 分钟</a:t>
            </a:r>
          </a:p>
          <a:p xmlns:a="http://schemas.openxmlformats.org/drawingml/2006/main">
            <a:r>
              <a:t>【AI 讲稿】用“条件—表示—方法—核验”重建本知识点。示范时逐步引用：观察—写方程—建转化图</a:t>
            </a:r>
          </a:p>
          <a:p xmlns:a="http://schemas.openxmlformats.org/drawingml/2006/main">
            <a:r>
              <a:t>【互动提问】如果删去一个条件，链条从哪一步开始失效？</a:t>
            </a:r>
          </a:p>
          <a:p xmlns:a="http://schemas.openxmlformats.org/drawingml/2006/main">
            <a:r>
              <a:t>【预期回答】学生能指出关键条件，并用一条完整因果或运算链连接到结论。</a:t>
            </a:r>
          </a:p>
          <a:p xmlns:a="http://schemas.openxmlformats.org/drawingml/2006/main">
            <a:r>
              <a:t>【停顿提示】完成每个节点后停 6 秒，请学生口头补下一节点。</a:t>
            </a:r>
          </a:p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HKEAA Chemistry assessment framework: https://www.hkeaa.edu.hk/en/hkdse/assessment/assessment_framework/（访问日期 2026-08-19）</a:t>
            </a:r>
          </a:p>
          <a:p xmlns:a="http://schemas.openxmlformats.org/drawingml/2006/main">
            <a:r>
              <a:t>- 博格港湾 HSKB V13 官方主标志（品牌资产库）</a:t>
            </a:r>
          </a:p>
          <a:p xmlns:a="http://schemas.openxmlformats.org/drawingml/2006/main">
            <a:r>
              <a:t>- DSE模考题型｜参照 HKDSE Chemistry 2012-2024 Paper 1、Paper 2、Practice Paper 与评分资料｜选择题呈现·能力参照 Paper 1B·沉淀定量；用于知识范围与设问结构校准，题目身份为DSE原创模考题，不冒充历届真题（访问日期 2026-08-19）</a:t>
            </a:r>
          </a:p>
          <a:p xmlns:a="http://schemas.openxmlformats.org/drawingml/2006/main">
            <a:r>
              <a:t>- 衡水金卷 2026 届高三数学适应性测试课件（33 页）：参考“题目—答案—分步解析”的讲评节奏，不复制其题目、版式或品牌视觉（访问日期 2026-08-19）</a:t>
            </a:r>
          </a:p>
          <a:p xmlns:a="http://schemas.openxmlformats.org/drawingml/2006/main">
            <a:r>
              <a:t>- 高考创新题 Markdown 题库：参考“母题知识点—真实情境—分层任务—解析”的创新结构，不直接复用原题（访问日期 2026-08-19）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8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【建议时间】4 分钟</a:t>
            </a:r>
          </a:p>
          <a:p xmlns:a="http://schemas.openxmlformats.org/drawingml/2006/main">
            <a:r>
              <a:t>【AI 讲稿】带学生逐句读取任务，不先求答案。要求指出材料中的有效条件，再按“观察—写方程—建转化图”作答。</a:t>
            </a:r>
          </a:p>
          <a:p xmlns:a="http://schemas.openxmlformats.org/drawingml/2006/main">
            <a:r>
              <a:t>【互动提问】哪一句材料如果删掉，会让题目无法作答或改变结论？</a:t>
            </a:r>
          </a:p>
          <a:p xmlns:a="http://schemas.openxmlformats.org/drawingml/2006/main">
            <a:r>
              <a:t>【预期回答】学生能圈出有效材料，并解释它在哪一步进入推理。</a:t>
            </a:r>
          </a:p>
          <a:p xmlns:a="http://schemas.openxmlformats.org/drawingml/2006/main">
            <a:r>
              <a:t>【停顿提示】静默阅读 40 秒；学生指出证据后再追问其用途。</a:t>
            </a:r>
          </a:p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HKEAA Chemistry assessment framework: https://www.hkeaa.edu.hk/en/hkdse/assessment/assessment_framework/（访问日期 2026-08-19）</a:t>
            </a:r>
          </a:p>
          <a:p xmlns:a="http://schemas.openxmlformats.org/drawingml/2006/main">
            <a:r>
              <a:t>- 博格港湾 HSKB V13 官方主标志（品牌资产库）</a:t>
            </a:r>
          </a:p>
          <a:p xmlns:a="http://schemas.openxmlformats.org/drawingml/2006/main">
            <a:r>
              <a:t>- DSE模考题型｜参照 HKDSE Chemistry 2012-2024 Paper 1、Paper 2、Practice Paper 与评分资料｜选择题呈现·能力参照 Paper 1B·过量试剂；用于知识范围与设问结构校准，题目身份为DSE原创模考题，不冒充历届真题（访问日期 2026-08-19）</a:t>
            </a:r>
          </a:p>
          <a:p xmlns:a="http://schemas.openxmlformats.org/drawingml/2006/main">
            <a:r>
              <a:t>- 衡水金卷 2026 届高三数学适应性测试课件（33 页）：参考“题目—答案—分步解析”的讲评节奏，不复制其题目、版式或品牌视觉（访问日期 2026-08-19）</a:t>
            </a:r>
          </a:p>
          <a:p xmlns:a="http://schemas.openxmlformats.org/drawingml/2006/main">
            <a:r>
              <a:t>- 高考创新题 Markdown 题库：参考“母题知识点—真实情境—分层任务—解析”的创新结构，不直接复用原题（访问日期 2026-08-19）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9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【建议时间】3 分钟</a:t>
            </a:r>
          </a:p>
          <a:p xmlns:a="http://schemas.openxmlformats.org/drawingml/2006/main">
            <a:r>
              <a:t>【AI 讲稿】对比三档任务的认知要求：基础看准确性，进阶看多步证据，高阶看陌生迁移与核验。不要用更大的数字冒充更高难度。</a:t>
            </a:r>
          </a:p>
          <a:p xmlns:a="http://schemas.openxmlformats.org/drawingml/2006/main">
            <a:r>
              <a:t>【互动提问】三档题之间，真正增加的是哪一种思维要求？</a:t>
            </a:r>
          </a:p>
          <a:p xmlns:a="http://schemas.openxmlformats.org/drawingml/2006/main">
            <a:r>
              <a:t>【预期回答】学生指出材料复杂度、步骤数量、表示转换或开放核验，而不是只说数值更大。</a:t>
            </a:r>
          </a:p>
          <a:p xmlns:a="http://schemas.openxmlformats.org/drawingml/2006/main">
            <a:r>
              <a:t>【停顿提示】每档给 10 秒阅读，再让学生说出新增要求。</a:t>
            </a:r>
          </a:p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HKEAA Chemistry assessment framework: https://www.hkeaa.edu.hk/en/hkdse/assessment/assessment_framework/（访问日期 2026-08-19）</a:t>
            </a:r>
          </a:p>
          <a:p xmlns:a="http://schemas.openxmlformats.org/drawingml/2006/main">
            <a:r>
              <a:t>- 博格港湾 HSKB V13 官方主标志（品牌资产库）</a:t>
            </a:r>
          </a:p>
          <a:p xmlns:a="http://schemas.openxmlformats.org/drawingml/2006/main">
            <a:r>
              <a:t>- DSE模考题型｜参照 HKDSE Chemistry 2012-2024 Paper 1、Paper 2、Practice Paper 与评分资料｜选择题呈现·能力参照 Paper 1B·金属置换；用于知识范围与设问结构校准，题目身份为DSE原创模考题，不冒充历届真题（访问日期 2026-08-19）</a:t>
            </a:r>
          </a:p>
          <a:p xmlns:a="http://schemas.openxmlformats.org/drawingml/2006/main">
            <a:r>
              <a:t>- 衡水金卷 2026 届高三数学适应性测试课件（33 页）：参考“题目—答案—分步解析”的讲评节奏，不复制其题目、版式或品牌视觉（访问日期 2026-08-19）</a:t>
            </a:r>
          </a:p>
          <a:p xmlns:a="http://schemas.openxmlformats.org/drawingml/2006/main">
            <a:r>
              <a:t>- 高考创新题 Markdown 题库：参考“母题知识点—真实情境—分层任务—解析”的创新结构，不直接复用原题（访问日期 2026-08-19）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20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【建议时间】3 分钟</a:t>
            </a:r>
          </a:p>
          <a:p xmlns:a="http://schemas.openxmlformats.org/drawingml/2006/main">
            <a:r>
              <a:t>【AI 讲稿】先展示错误路径，再用解析链复原第一失分点。禁止只说“粗心”；必须落到“忽略过量与反应顺序”或更精确的动作。</a:t>
            </a:r>
          </a:p>
          <a:p xmlns:a="http://schemas.openxmlformats.org/drawingml/2006/main">
            <a:r>
              <a:t>【互动提问】若选了最有迷惑性的错误选项，第一处错误会发生在哪一步？</a:t>
            </a:r>
          </a:p>
          <a:p xmlns:a="http://schemas.openxmlformats.org/drawingml/2006/main">
            <a:r>
              <a:t>【预期回答】学生用复盘句式写出具体错误和下一次检查动作。</a:t>
            </a:r>
          </a:p>
          <a:p xmlns:a="http://schemas.openxmlformats.org/drawingml/2006/main">
            <a:r>
              <a:t>【停顿提示】留 30 秒独立完成复盘句式，再抽查一人。</a:t>
            </a:r>
          </a:p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HKEAA Chemistry assessment framework: https://www.hkeaa.edu.hk/en/hkdse/assessment/assessment_framework/（访问日期 2026-08-19）</a:t>
            </a:r>
          </a:p>
          <a:p xmlns:a="http://schemas.openxmlformats.org/drawingml/2006/main">
            <a:r>
              <a:t>- 博格港湾 HSKB V13 官方主标志（品牌资产库）</a:t>
            </a:r>
          </a:p>
          <a:p xmlns:a="http://schemas.openxmlformats.org/drawingml/2006/main">
            <a:r>
              <a:t>- DSE模考题型｜参照 HKDSE Chemistry 2012-2024 Paper 1、Paper 2、Practice Paper 与评分资料｜选择题呈现·能力参照 Paper 1B·过量试剂；用于知识范围与设问结构校准，题目身份为DSE原创模考题，不冒充历届真题（访问日期 2026-08-19）</a:t>
            </a:r>
          </a:p>
          <a:p xmlns:a="http://schemas.openxmlformats.org/drawingml/2006/main">
            <a:r>
              <a:t>- 衡水金卷 2026 届高三数学适应性测试课件（33 页）：参考“题目—答案—分步解析”的讲评节奏，不复制其题目、版式或品牌视觉（访问日期 2026-08-19）</a:t>
            </a:r>
          </a:p>
          <a:p xmlns:a="http://schemas.openxmlformats.org/drawingml/2006/main">
            <a:r>
              <a:t>- 高考创新题 Markdown 题库：参考“母题知识点—真实情境—分层任务—解析”的创新结构，不直接复用原题（访问日期 2026-08-19）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21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【建议时间】3 分钟（本节合计30分钟）</a:t>
            </a:r>
          </a:p>
          <a:p xmlns:a="http://schemas.openxmlformats.org/drawingml/2006/main">
            <a:r>
              <a:t>【AI 讲稿】严格计时完成出口任务。最后按“标准例题 + 反向变式”核对，不根据单题结果承诺等级。</a:t>
            </a:r>
          </a:p>
          <a:p xmlns:a="http://schemas.openxmlformats.org/drawingml/2006/main">
            <a:r>
              <a:t>【互动提问】你最有把握的证据是什么？仍需复习的第一断点是什么？</a:t>
            </a:r>
          </a:p>
          <a:p xmlns:a="http://schemas.openxmlformats.org/drawingml/2006/main">
            <a:r>
              <a:t>【预期回答】学生提交结论、依据和核验，并写明下一步训练档位。</a:t>
            </a:r>
          </a:p>
          <a:p xmlns:a="http://schemas.openxmlformats.org/drawingml/2006/main">
            <a:r>
              <a:t>【停顿提示】完整静默 2 分钟作答，最后 1 分钟自评与口头回报。</a:t>
            </a:r>
          </a:p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HKEAA Chemistry assessment framework: https://www.hkeaa.edu.hk/en/hkdse/assessment/assessment_framework/（访问日期 2026-08-19）</a:t>
            </a:r>
          </a:p>
          <a:p xmlns:a="http://schemas.openxmlformats.org/drawingml/2006/main">
            <a:r>
              <a:t>- 博格港湾 HSKB V13 官方主标志（品牌资产库）</a:t>
            </a:r>
          </a:p>
          <a:p xmlns:a="http://schemas.openxmlformats.org/drawingml/2006/main">
            <a:r>
              <a:t>- DSE模考题型｜参照 HKDSE Chemistry 2012-2024 Paper 1、Paper 2、Practice Paper 与评分资料｜选择题呈现·能力参照 Paper 1B·金属置换；用于知识范围与设问结构校准，题目身份为DSE原创模考题，不冒充历届真题（访问日期 2026-08-19）</a:t>
            </a:r>
          </a:p>
          <a:p xmlns:a="http://schemas.openxmlformats.org/drawingml/2006/main">
            <a:r>
              <a:t>- 衡水金卷 2026 届高三数学适应性测试课件（33 页）：参考“题目—答案—分步解析”的讲评节奏，不复制其题目、版式或品牌视觉（访问日期 2026-08-19）</a:t>
            </a:r>
          </a:p>
          <a:p xmlns:a="http://schemas.openxmlformats.org/drawingml/2006/main">
            <a:r>
              <a:t>- 高考创新题 Markdown 题库：参考“母题知识点—真实情境—分层任务—解析”的创新结构，不直接复用原题（访问日期 2026-08-19）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22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【建议时间】3 分钟（目标 + 入口诊断）</a:t>
            </a:r>
          </a:p>
          <a:p xmlns:a="http://schemas.openxmlformats.org/drawingml/2006/main">
            <a:r>
              <a:t>【AI 讲稿】先读目标，再让学生独立完成 Q21：混合溶液生成 0.07 mol 沉淀，沉淀摩尔质量 150 g mol⁻¹。沉淀质量为： 选项为 A.11.5 g；B.9.5 g；C.10.5 g；D.12.5 g。讲解时强调：性质判断要联系结构与反应条件</a:t>
            </a:r>
          </a:p>
          <a:p xmlns:a="http://schemas.openxmlformats.org/drawingml/2006/main">
            <a:r>
              <a:t>【互动提问】你的第一步是什么？这个步骤依赖哪一个条件？</a:t>
            </a:r>
          </a:p>
          <a:p xmlns:a="http://schemas.openxmlformats.org/drawingml/2006/main">
            <a:r>
              <a:t>【预期回答】学生能说出“观察—写方程—建转化图”中的起始动作，并避开“忽略过量与反应顺序”。</a:t>
            </a:r>
          </a:p>
          <a:p xmlns:a="http://schemas.openxmlformats.org/drawingml/2006/main">
            <a:r>
              <a:t>【停顿提示】诊断题至少静默 60 秒；学生回答后先追问依据，再揭示核心判断。</a:t>
            </a:r>
          </a:p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HKEAA Chemistry assessment framework: https://www.hkeaa.edu.hk/en/hkdse/assessment/assessment_framework/（访问日期 2026-08-19）</a:t>
            </a:r>
          </a:p>
          <a:p xmlns:a="http://schemas.openxmlformats.org/drawingml/2006/main">
            <a:r>
              <a:t>- 博格港湾 HSKB V13 官方主标志（品牌资产库）</a:t>
            </a:r>
          </a:p>
          <a:p xmlns:a="http://schemas.openxmlformats.org/drawingml/2006/main">
            <a:r>
              <a:t>- DSE模考题型｜参照 HKDSE Chemistry 2012-2024 Paper 1、Paper 2、Practice Paper 与评分资料｜选择题呈现·能力参照 Paper 1B·沉淀定量；用于知识范围与设问结构校准，题目身份为DSE原创模考题，不冒充历届真题（访问日期 2026-08-19）</a:t>
            </a:r>
          </a:p>
          <a:p xmlns:a="http://schemas.openxmlformats.org/drawingml/2006/main">
            <a:r>
              <a:t>- 衡水金卷 2026 届高三数学适应性测试课件（33 页）：参考“题目—答案—分步解析”的讲评节奏，不复制其题目、版式或品牌视觉（访问日期 2026-08-19）</a:t>
            </a:r>
          </a:p>
          <a:p xmlns:a="http://schemas.openxmlformats.org/drawingml/2006/main">
            <a:r>
              <a:t>- 高考创新题 Markdown 题库：参考“母题知识点—真实情境—分层任务—解析”的创新结构，不直接复用原题（访问日期 2026-08-19）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23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【建议时间】5 分钟（评分点示范）</a:t>
            </a:r>
          </a:p>
          <a:p xmlns:a="http://schemas.openxmlformats.org/drawingml/2006/main">
            <a:r>
              <a:t>【AI 讲稿】采用 DSE 分步讲评：先重述题目条件，再逐步示范“观察—写方程—建转化图”，最后给出正确结论“10.5 g”。完整解析：m=nM=0.07×150=10.5 g。</a:t>
            </a:r>
          </a:p>
          <a:p xmlns:a="http://schemas.openxmlformats.org/drawingml/2006/main">
            <a:r>
              <a:t>【互动提问】哪一步是决定性得分点？如果改一个条件，哪一步最先受到影响？</a:t>
            </a:r>
          </a:p>
          <a:p xmlns:a="http://schemas.openxmlformats.org/drawingml/2006/main">
            <a:r>
              <a:t>【预期回答】学生能指出方法链中的关键步骤，并联系“只在资料参与推理时使用情境，并训练跨表示与探究能力”。</a:t>
            </a:r>
          </a:p>
          <a:p xmlns:a="http://schemas.openxmlformats.org/drawingml/2006/main">
            <a:r>
              <a:t>【停顿提示】示范后停 20 秒，让学生遮住答案复述路径；再口头完成一个条件反向变式。</a:t>
            </a:r>
          </a:p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HKEAA Chemistry assessment framework: https://www.hkeaa.edu.hk/en/hkdse/assessment/assessment_framework/（访问日期 2026-08-19）</a:t>
            </a:r>
          </a:p>
          <a:p xmlns:a="http://schemas.openxmlformats.org/drawingml/2006/main">
            <a:r>
              <a:t>- 博格港湾 HSKB V13 官方主标志（品牌资产库）</a:t>
            </a:r>
          </a:p>
          <a:p xmlns:a="http://schemas.openxmlformats.org/drawingml/2006/main">
            <a:r>
              <a:t>- DSE模考题型｜参照 HKDSE Chemistry 2012-2024 Paper 1、Paper 2、Practice Paper 与评分资料｜选择题呈现·能力参照 Paper 1B·沉淀定量；用于知识范围与设问结构校准，题目身份为DSE原创模考题，不冒充历届真题（访问日期 2026-08-19）</a:t>
            </a:r>
          </a:p>
          <a:p xmlns:a="http://schemas.openxmlformats.org/drawingml/2006/main">
            <a:r>
              <a:t>- 衡水金卷 2026 届高三数学适应性测试课件（33 页）：参考“题目—答案—分步解析”的讲评节奏，不复制其题目、版式或品牌视觉（访问日期 2026-08-19）</a:t>
            </a:r>
          </a:p>
          <a:p xmlns:a="http://schemas.openxmlformats.org/drawingml/2006/main">
            <a:r>
              <a:t>- 高考创新题 Markdown 题库：参考“母题知识点—真实情境—分层任务—解析”的创新结构，不直接复用原题（访问日期 2026-08-19）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24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【建议时间】2 分钟（前段检查）</a:t>
            </a:r>
          </a:p>
          <a:p xmlns:a="http://schemas.openxmlformats.org/drawingml/2006/main">
            <a:r>
              <a:t>【AI 讲稿】严格计时。提交后先让学生自己定位错因，再用 Q21 的评分点核对；题型依据是 DSE模考题型｜参照 HKDSE Chemistry 2012-2024 Paper 1、Paper 2、Practice Paper 与评分资料｜选择题呈现·能力参照 Paper 1B·沉淀定量。</a:t>
            </a:r>
          </a:p>
          <a:p xmlns:a="http://schemas.openxmlformats.org/drawingml/2006/main">
            <a:r>
              <a:t>【互动提问】你的答案在哪一步开始偏离？下次看到什么信号就要检查？</a:t>
            </a:r>
          </a:p>
          <a:p xmlns:a="http://schemas.openxmlformats.org/drawingml/2006/main">
            <a:r>
              <a:t>【预期回答】学生能把失分归入“忽略过量与反应顺序”或更精确的个人错因，并写出可执行检查动作。</a:t>
            </a:r>
          </a:p>
          <a:p xmlns:a="http://schemas.openxmlformats.org/drawingml/2006/main">
            <a:r>
              <a:t>【停顿提示】计时结束后保留 30 秒静默自评，再开始讲评。</a:t>
            </a:r>
          </a:p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HKEAA Chemistry assessment framework: https://www.hkeaa.edu.hk/en/hkdse/assessment/assessment_framework/（访问日期 2026-08-19）</a:t>
            </a:r>
          </a:p>
          <a:p xmlns:a="http://schemas.openxmlformats.org/drawingml/2006/main">
            <a:r>
              <a:t>- 博格港湾 HSKB V13 官方主标志（品牌资产库）</a:t>
            </a:r>
          </a:p>
          <a:p xmlns:a="http://schemas.openxmlformats.org/drawingml/2006/main">
            <a:r>
              <a:t>- DSE模考题型｜参照 HKDSE Chemistry 2012-2024 Paper 1、Paper 2、Practice Paper 与评分资料｜选择题呈现·能力参照 Paper 1B·沉淀定量；用于知识范围与设问结构校准，题目身份为DSE原创模考题，不冒充历届真题（访问日期 2026-08-19）</a:t>
            </a:r>
          </a:p>
          <a:p xmlns:a="http://schemas.openxmlformats.org/drawingml/2006/main">
            <a:r>
              <a:t>- 衡水金卷 2026 届高三数学适应性测试课件（33 页）：参考“题目—答案—分步解析”的讲评节奏，不复制其题目、版式或品牌视觉（访问日期 2026-08-19）</a:t>
            </a:r>
          </a:p>
          <a:p xmlns:a="http://schemas.openxmlformats.org/drawingml/2006/main">
            <a:r>
              <a:t>- 高考创新题 Markdown 题库：参考“母题知识点—真实情境—分层任务—解析”的创新结构，不直接复用原题（访问日期 2026-08-19）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25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【建议时间】3 分钟</a:t>
            </a:r>
          </a:p>
          <a:p xmlns:a="http://schemas.openxmlformats.org/drawingml/2006/main">
            <a:r>
              <a:t>【AI 讲稿】逐项解释“元素与无机物”中的专有名词、符号、对象和单位。特别强调：忽略过量与反应顺序</a:t>
            </a:r>
          </a:p>
          <a:p xmlns:a="http://schemas.openxmlformats.org/drawingml/2006/main">
            <a:r>
              <a:t>【互动提问】题目中的对象、条件和要求分别是什么？是否有必须标注的单位或范围？</a:t>
            </a:r>
          </a:p>
          <a:p xmlns:a="http://schemas.openxmlformats.org/drawingml/2006/main">
            <a:r>
              <a:t>【预期回答】学生能用完整中文或规范英文术语复述对象、关系、方法和边界。</a:t>
            </a:r>
          </a:p>
          <a:p xmlns:a="http://schemas.openxmlformats.org/drawingml/2006/main">
            <a:r>
              <a:t>【停顿提示】每个术语解释后停 5 秒，让学生写下自己的简明释义。</a:t>
            </a:r>
          </a:p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HKEAA Chemistry assessment framework: https://www.hkeaa.edu.hk/en/hkdse/assessment/assessment_framework/（访问日期 2026-08-19）</a:t>
            </a:r>
          </a:p>
          <a:p xmlns:a="http://schemas.openxmlformats.org/drawingml/2006/main">
            <a:r>
              <a:t>- 博格港湾 HSKB V13 官方主标志（品牌资产库）</a:t>
            </a:r>
          </a:p>
          <a:p xmlns:a="http://schemas.openxmlformats.org/drawingml/2006/main">
            <a:r>
              <a:t>- DSE模考题型｜参照 HKDSE Chemistry 2012-2024 Paper 1、Paper 2、Practice Paper 与评分资料｜选择题呈现·能力参照 Paper 1B·沉淀定量；用于知识范围与设问结构校准，题目身份为DSE原创模考题，不冒充历届真题（访问日期 2026-08-19）</a:t>
            </a:r>
          </a:p>
          <a:p xmlns:a="http://schemas.openxmlformats.org/drawingml/2006/main">
            <a:r>
              <a:t>- 衡水金卷 2026 届高三数学适应性测试课件（33 页）：参考“题目—答案—分步解析”的讲评节奏，不复制其题目、版式或品牌视觉（访问日期 2026-08-19）</a:t>
            </a:r>
          </a:p>
          <a:p xmlns:a="http://schemas.openxmlformats.org/drawingml/2006/main">
            <a:r>
              <a:t>- 高考创新题 Markdown 题库：参考“母题知识点—真实情境—分层任务—解析”的创新结构，不直接复用原题（访问日期 2026-08-19）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26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【建议时间】4 分钟</a:t>
            </a:r>
          </a:p>
          <a:p xmlns:a="http://schemas.openxmlformats.org/drawingml/2006/main">
            <a:r>
              <a:t>【AI 讲稿】用“条件—表示—方法—核验”重建本知识点。示范时逐步引用：观察—写方程—建转化图</a:t>
            </a:r>
          </a:p>
          <a:p xmlns:a="http://schemas.openxmlformats.org/drawingml/2006/main">
            <a:r>
              <a:t>【互动提问】如果删去一个条件，链条从哪一步开始失效？</a:t>
            </a:r>
          </a:p>
          <a:p xmlns:a="http://schemas.openxmlformats.org/drawingml/2006/main">
            <a:r>
              <a:t>【预期回答】学生能指出关键条件，并用一条完整因果或运算链连接到结论。</a:t>
            </a:r>
          </a:p>
          <a:p xmlns:a="http://schemas.openxmlformats.org/drawingml/2006/main">
            <a:r>
              <a:t>【停顿提示】完成每个节点后停 6 秒，请学生口头补下一节点。</a:t>
            </a:r>
          </a:p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HKEAA Chemistry assessment framework: https://www.hkeaa.edu.hk/en/hkdse/assessment/assessment_framework/（访问日期 2026-08-19）</a:t>
            </a:r>
          </a:p>
          <a:p xmlns:a="http://schemas.openxmlformats.org/drawingml/2006/main">
            <a:r>
              <a:t>- 博格港湾 HSKB V13 官方主标志（品牌资产库）</a:t>
            </a:r>
          </a:p>
          <a:p xmlns:a="http://schemas.openxmlformats.org/drawingml/2006/main">
            <a:r>
              <a:t>- DSE模考题型｜参照 HKDSE Chemistry 2012-2024 Paper 1、Paper 2、Practice Paper 与评分资料｜选择题呈现·能力参照 Paper 1B·沉淀定量；用于知识范围与设问结构校准，题目身份为DSE原创模考题，不冒充历届真题（访问日期 2026-08-19）</a:t>
            </a:r>
          </a:p>
          <a:p xmlns:a="http://schemas.openxmlformats.org/drawingml/2006/main">
            <a:r>
              <a:t>- 衡水金卷 2026 届高三数学适应性测试课件（33 页）：参考“题目—答案—分步解析”的讲评节奏，不复制其题目、版式或品牌视觉（访问日期 2026-08-19）</a:t>
            </a:r>
          </a:p>
          <a:p xmlns:a="http://schemas.openxmlformats.org/drawingml/2006/main">
            <a:r>
              <a:t>- 高考创新题 Markdown 题库：参考“母题知识点—真实情境—分层任务—解析”的创新结构，不直接复用原题（访问日期 2026-08-19）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27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【建议时间】4 分钟</a:t>
            </a:r>
          </a:p>
          <a:p xmlns:a="http://schemas.openxmlformats.org/drawingml/2006/main">
            <a:r>
              <a:t>【AI 讲稿】带学生逐句读取任务，不先求答案。要求指出材料中的有效条件，再按“观察—写方程—建转化图”作答。</a:t>
            </a:r>
          </a:p>
          <a:p xmlns:a="http://schemas.openxmlformats.org/drawingml/2006/main">
            <a:r>
              <a:t>【互动提问】哪一句材料如果删掉，会让题目无法作答或改变结论？</a:t>
            </a:r>
          </a:p>
          <a:p xmlns:a="http://schemas.openxmlformats.org/drawingml/2006/main">
            <a:r>
              <a:t>【预期回答】学生能圈出有效材料，并解释它在哪一步进入推理。</a:t>
            </a:r>
          </a:p>
          <a:p xmlns:a="http://schemas.openxmlformats.org/drawingml/2006/main">
            <a:r>
              <a:t>【停顿提示】静默阅读 40 秒；学生指出证据后再追问其用途。</a:t>
            </a:r>
          </a:p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HKEAA Chemistry assessment framework: https://www.hkeaa.edu.hk/en/hkdse/assessment/assessment_framework/（访问日期 2026-08-19）</a:t>
            </a:r>
          </a:p>
          <a:p xmlns:a="http://schemas.openxmlformats.org/drawingml/2006/main">
            <a:r>
              <a:t>- 博格港湾 HSKB V13 官方主标志（品牌资产库）</a:t>
            </a:r>
          </a:p>
          <a:p xmlns:a="http://schemas.openxmlformats.org/drawingml/2006/main">
            <a:r>
              <a:t>- DSE模考题型｜参照 HKDSE Chemistry 2012-2024 Paper 1、Paper 2、Practice Paper 与评分资料｜选择题呈现·能力参照 Paper 1B·过量试剂；用于知识范围与设问结构校准，题目身份为DSE原创模考题，不冒充历届真题（访问日期 2026-08-19）</a:t>
            </a:r>
          </a:p>
          <a:p xmlns:a="http://schemas.openxmlformats.org/drawingml/2006/main">
            <a:r>
              <a:t>- 衡水金卷 2026 届高三数学适应性测试课件（33 页）：参考“题目—答案—分步解析”的讲评节奏，不复制其题目、版式或品牌视觉（访问日期 2026-08-19）</a:t>
            </a:r>
          </a:p>
          <a:p xmlns:a="http://schemas.openxmlformats.org/drawingml/2006/main">
            <a:r>
              <a:t>- 高考创新题 Markdown 题库：参考“母题知识点—真实情境—分层任务—解析”的创新结构，不直接复用原题（访问日期 2026-08-19）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28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【建议时间】3 分钟</a:t>
            </a:r>
          </a:p>
          <a:p xmlns:a="http://schemas.openxmlformats.org/drawingml/2006/main">
            <a:r>
              <a:t>【AI 讲稿】对比三档任务的认知要求：基础看准确性，进阶看多步证据，高阶看陌生迁移与核验。不要用更大的数字冒充更高难度。</a:t>
            </a:r>
          </a:p>
          <a:p xmlns:a="http://schemas.openxmlformats.org/drawingml/2006/main">
            <a:r>
              <a:t>【互动提问】三档题之间，真正增加的是哪一种思维要求？</a:t>
            </a:r>
          </a:p>
          <a:p xmlns:a="http://schemas.openxmlformats.org/drawingml/2006/main">
            <a:r>
              <a:t>【预期回答】学生指出材料复杂度、步骤数量、表示转换或开放核验，而不是只说数值更大。</a:t>
            </a:r>
          </a:p>
          <a:p xmlns:a="http://schemas.openxmlformats.org/drawingml/2006/main">
            <a:r>
              <a:t>【停顿提示】每档给 10 秒阅读，再让学生说出新增要求。</a:t>
            </a:r>
          </a:p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HKEAA Chemistry assessment framework: https://www.hkeaa.edu.hk/en/hkdse/assessment/assessment_framework/（访问日期 2026-08-19）</a:t>
            </a:r>
          </a:p>
          <a:p xmlns:a="http://schemas.openxmlformats.org/drawingml/2006/main">
            <a:r>
              <a:t>- 博格港湾 HSKB V13 官方主标志（品牌资产库）</a:t>
            </a:r>
          </a:p>
          <a:p xmlns:a="http://schemas.openxmlformats.org/drawingml/2006/main">
            <a:r>
              <a:t>- DSE模考题型｜参照 HKDSE Chemistry 2012-2024 Paper 1、Paper 2、Practice Paper 与评分资料｜选择题呈现·能力参照 Paper 1B·金属置换；用于知识范围与设问结构校准，题目身份为DSE原创模考题，不冒充历届真题（访问日期 2026-08-19）</a:t>
            </a:r>
          </a:p>
          <a:p xmlns:a="http://schemas.openxmlformats.org/drawingml/2006/main">
            <a:r>
              <a:t>- 衡水金卷 2026 届高三数学适应性测试课件（33 页）：参考“题目—答案—分步解析”的讲评节奏，不复制其题目、版式或品牌视觉（访问日期 2026-08-19）</a:t>
            </a:r>
          </a:p>
          <a:p xmlns:a="http://schemas.openxmlformats.org/drawingml/2006/main">
            <a:r>
              <a:t>- 高考创新题 Markdown 题库：参考“母题知识点—真实情境—分层任务—解析”的创新结构，不直接复用原题（访问日期 2026-08-19）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29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【建议时间】3 分钟</a:t>
            </a:r>
          </a:p>
          <a:p xmlns:a="http://schemas.openxmlformats.org/drawingml/2006/main">
            <a:r>
              <a:t>【AI 讲稿】先展示错误路径，再用解析链复原第一失分点。禁止只说“粗心”；必须落到“忽略过量与反应顺序”或更精确的动作。</a:t>
            </a:r>
          </a:p>
          <a:p xmlns:a="http://schemas.openxmlformats.org/drawingml/2006/main">
            <a:r>
              <a:t>【互动提问】若选了最有迷惑性的错误选项，第一处错误会发生在哪一步？</a:t>
            </a:r>
          </a:p>
          <a:p xmlns:a="http://schemas.openxmlformats.org/drawingml/2006/main">
            <a:r>
              <a:t>【预期回答】学生用复盘句式写出具体错误和下一次检查动作。</a:t>
            </a:r>
          </a:p>
          <a:p xmlns:a="http://schemas.openxmlformats.org/drawingml/2006/main">
            <a:r>
              <a:t>【停顿提示】留 30 秒独立完成复盘句式，再抽查一人。</a:t>
            </a:r>
          </a:p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HKEAA Chemistry assessment framework: https://www.hkeaa.edu.hk/en/hkdse/assessment/assessment_framework/（访问日期 2026-08-19）</a:t>
            </a:r>
          </a:p>
          <a:p xmlns:a="http://schemas.openxmlformats.org/drawingml/2006/main">
            <a:r>
              <a:t>- 博格港湾 HSKB V13 官方主标志（品牌资产库）</a:t>
            </a:r>
          </a:p>
          <a:p xmlns:a="http://schemas.openxmlformats.org/drawingml/2006/main">
            <a:r>
              <a:t>- DSE模考题型｜参照 HKDSE Chemistry 2012-2024 Paper 1、Paper 2、Practice Paper 与评分资料｜选择题呈现·能力参照 Paper 1B·过量试剂；用于知识范围与设问结构校准，题目身份为DSE原创模考题，不冒充历届真题（访问日期 2026-08-19）</a:t>
            </a:r>
          </a:p>
          <a:p xmlns:a="http://schemas.openxmlformats.org/drawingml/2006/main">
            <a:r>
              <a:t>- 衡水金卷 2026 届高三数学适应性测试课件（33 页）：参考“题目—答案—分步解析”的讲评节奏，不复制其题目、版式或品牌视觉（访问日期 2026-08-19）</a:t>
            </a:r>
          </a:p>
          <a:p xmlns:a="http://schemas.openxmlformats.org/drawingml/2006/main">
            <a:r>
              <a:t>- 高考创新题 Markdown 题库：参考“母题知识点—真实情境—分层任务—解析”的创新结构，不直接复用原题（访问日期 2026-08-19）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30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【建议时间】3 分钟（本节合计30分钟）</a:t>
            </a:r>
          </a:p>
          <a:p xmlns:a="http://schemas.openxmlformats.org/drawingml/2006/main">
            <a:r>
              <a:t>【AI 讲稿】严格计时完成出口任务。最后按“DSE 资料题证据链 + 陌生情境迁移”核对，不根据单题结果承诺等级。</a:t>
            </a:r>
          </a:p>
          <a:p xmlns:a="http://schemas.openxmlformats.org/drawingml/2006/main">
            <a:r>
              <a:t>【互动提问】你最有把握的证据是什么？仍需复习的第一断点是什么？</a:t>
            </a:r>
          </a:p>
          <a:p xmlns:a="http://schemas.openxmlformats.org/drawingml/2006/main">
            <a:r>
              <a:t>【预期回答】学生提交结论、依据和核验，并写明下一步训练档位。</a:t>
            </a:r>
          </a:p>
          <a:p xmlns:a="http://schemas.openxmlformats.org/drawingml/2006/main">
            <a:r>
              <a:t>【停顿提示】完整静默 2 分钟作答，最后 1 分钟自评与口头回报。</a:t>
            </a:r>
          </a:p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HKEAA Chemistry assessment framework: https://www.hkeaa.edu.hk/en/hkdse/assessment/assessment_framework/（访问日期 2026-08-19）</a:t>
            </a:r>
          </a:p>
          <a:p xmlns:a="http://schemas.openxmlformats.org/drawingml/2006/main">
            <a:r>
              <a:t>- 博格港湾 HSKB V13 官方主标志（品牌资产库）</a:t>
            </a:r>
          </a:p>
          <a:p xmlns:a="http://schemas.openxmlformats.org/drawingml/2006/main">
            <a:r>
              <a:t>- DSE模考题型｜参照 HKDSE Chemistry 2012-2024 Paper 1、Paper 2、Practice Paper 与评分资料｜选择题呈现·能力参照 Paper 1B·金属置换；用于知识范围与设问结构校准，题目身份为DSE原创模考题，不冒充历届真题（访问日期 2026-08-19）</a:t>
            </a:r>
          </a:p>
          <a:p xmlns:a="http://schemas.openxmlformats.org/drawingml/2006/main">
            <a:r>
              <a:t>- 衡水金卷 2026 届高三数学适应性测试课件（33 页）：参考“题目—答案—分步解析”的讲评节奏，不复制其题目、版式或品牌视觉（访问日期 2026-08-19）</a:t>
            </a:r>
          </a:p>
          <a:p xmlns:a="http://schemas.openxmlformats.org/drawingml/2006/main">
            <a:r>
              <a:t>- 高考创新题 Markdown 题库：参考“母题知识点—真实情境—分层任务—解析”的创新结构，不直接复用原题（访问日期 2026-08-19）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slideLayouts/_rels/slideLayout1.xml.rels>&#65279;<?xml version="1.0" encoding="utf-8"?><Relationships xmlns="http://schemas.openxmlformats.org/package/2006/relationships"><Relationship Type="http://schemas.openxmlformats.org/officeDocument/2006/relationships/slideMaster" Target="/ppt/slideMasters/slideMaster1.xml" Id="R0be3d1842ae240b9" /></Relationships>
</file>

<file path=ppt/slideLayouts/slideLayout1.xml><?xml version="1.0" encoding="utf-8"?>
<p:sldLayout xmlns:p="http://schemas.openxmlformats.org/presentationml/2006/main" type="title">
  <p:cSld name="Title Slide">
    <p:spTree>
      <p:nvGrpSpPr>
        <p:cNvPr id="1" name=""/>
        <p:cNvGrpSpPr/>
        <p:nvPr/>
      </p:nvGrpSpPr>
      <p:grpSpPr>
        <a:xfrm xmlns:a="http://schemas.openxmlformats.org/drawingml/2006/main"/>
      </p:grpSpPr>
    </p:spTree>
  </p:cSld>
</p:sldLayout>
</file>

<file path=ppt/slideMasters/_rels/slideMaster1.xml.rels>&#65279;<?xml version="1.0" encoding="utf-8"?><Relationships xmlns="http://schemas.openxmlformats.org/package/2006/relationships"><Relationship Type="http://schemas.openxmlformats.org/officeDocument/2006/relationships/theme" Target="/ppt/slideMasters/theme/theme2.xml" Id="Ra400f77a708043ab" /><Relationship Type="http://schemas.openxmlformats.org/officeDocument/2006/relationships/slideLayout" Target="/ppt/slideLayouts/slideLayout1.xml" Id="Raea1408e793f458c" /></Relationships>
</file>

<file path=ppt/slideMasters/slideMaster1.xml><?xml version="1.0" encoding="utf-8"?>
<p:sldMaster xmlns:p="http://schemas.openxmlformats.org/presentationml/2006/main">
  <p:cSld name="Master">
    <p:bg>
      <p:bgRef idx="1001">
        <a:schemeClr xmlns:a="http://schemas.openxmlformats.org/drawingml/2006/main" val="bg1"/>
      </p:bgRef>
    </p:bg>
    <p:spTree>
      <p:nvGrpSpPr>
        <p:cNvPr id="1" name=""/>
        <p:cNvGrpSpPr/>
        <p:nvPr/>
      </p:nvGrpSpPr>
      <p:grpSpPr>
        <a:xfrm xmlns:a="http://schemas.openxmlformats.org/drawingml/2006/main"/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xmlns:r="http://schemas.openxmlformats.org/officeDocument/2006/relationships" id="2147483649" r:id="Raea1408e793f458c"/>
  </p:sldLayoutIdLst>
  <p:txStyles>
    <p:titleStyle>
      <a:lvl1pPr xmlns:a="http://schemas.openxmlformats.org/drawingml/2006/main" algn="l">
        <a:lnSpc>
          <a:spcPct val="90000"/>
        </a:lnSpc>
        <a:spcBef>
          <a:spcPts val="0"/>
        </a:spcBef>
        <a:buNone/>
        <a:defRPr sz="4400">
          <a:solidFill>
            <a:schemeClr val="tx1"/>
          </a:solidFill>
          <a:latin typeface="+mj-lt"/>
          <a:ea typeface="+mj-lt"/>
          <a:cs typeface="+mj-lt"/>
        </a:defRPr>
      </a:lvl1pPr>
    </p:titleStyle>
    <p:bodyStyle>
      <a:lvl1pPr xmlns:a="http://schemas.openxmlformats.org/drawingml/2006/main" marL="228600" indent="-228600" algn="l">
        <a:lnSpc>
          <a:spcPct val="90000"/>
        </a:lnSpc>
        <a:spcBef>
          <a:spcPts val="1000"/>
        </a:spcBef>
        <a:buChar char="•"/>
        <a:defRPr sz="2800">
          <a:solidFill>
            <a:schemeClr val="tx1"/>
          </a:solidFill>
          <a:latin typeface="+mn-lt"/>
          <a:ea typeface="+mn-lt"/>
          <a:cs typeface="+mn-lt"/>
        </a:defRPr>
      </a:lvl1pPr>
      <a:lvl2pPr xmlns:a="http://schemas.openxmlformats.org/drawingml/2006/main" marL="685800" indent="-228600" algn="l">
        <a:lnSpc>
          <a:spcPct val="90000"/>
        </a:lnSpc>
        <a:spcBef>
          <a:spcPts val="500"/>
        </a:spcBef>
        <a:buChar char="•"/>
        <a:defRPr sz="2400">
          <a:solidFill>
            <a:schemeClr val="tx1"/>
          </a:solidFill>
          <a:latin typeface="+mn-lt"/>
          <a:ea typeface="+mn-lt"/>
          <a:cs typeface="+mn-lt"/>
        </a:defRPr>
      </a:lvl2pPr>
      <a:lvl3pPr xmlns:a="http://schemas.openxmlformats.org/drawingml/2006/main" marL="1143000" indent="-228600" algn="l">
        <a:lnSpc>
          <a:spcPct val="90000"/>
        </a:lnSpc>
        <a:spcBef>
          <a:spcPts val="500"/>
        </a:spcBef>
        <a:buChar char="•"/>
        <a:defRPr sz="2000">
          <a:solidFill>
            <a:schemeClr val="tx1"/>
          </a:solidFill>
          <a:latin typeface="+mn-lt"/>
          <a:ea typeface="+mn-lt"/>
          <a:cs typeface="+mn-lt"/>
        </a:defRPr>
      </a:lvl3pPr>
      <a:lvl4pPr xmlns:a="http://schemas.openxmlformats.org/drawingml/2006/main" marL="16002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4pPr>
      <a:lvl5pPr xmlns:a="http://schemas.openxmlformats.org/drawingml/2006/main" marL="20574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5pPr>
      <a:lvl6pPr xmlns:a="http://schemas.openxmlformats.org/drawingml/2006/main" marL="25146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6pPr>
      <a:lvl7pPr xmlns:a="http://schemas.openxmlformats.org/drawingml/2006/main" marL="29718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7pPr>
      <a:lvl8pPr xmlns:a="http://schemas.openxmlformats.org/drawingml/2006/main" marL="34290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8pPr>
      <a:lvl9pPr xmlns:a="http://schemas.openxmlformats.org/drawingml/2006/main" marL="38862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9pPr>
    </p:bodyStyle>
    <p:otherStyle>
      <a:lvl1pPr xmlns:a="http://schemas.openxmlformats.org/drawingml/2006/main" marL="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1pPr>
      <a:lvl2pPr xmlns:a="http://schemas.openxmlformats.org/drawingml/2006/main" marL="4572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2pPr>
      <a:lvl3pPr xmlns:a="http://schemas.openxmlformats.org/drawingml/2006/main" marL="9144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3pPr>
      <a:lvl4pPr xmlns:a="http://schemas.openxmlformats.org/drawingml/2006/main" marL="13716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4pPr>
      <a:lvl5pPr xmlns:a="http://schemas.openxmlformats.org/drawingml/2006/main" marL="18288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5pPr>
      <a:lvl6pPr xmlns:a="http://schemas.openxmlformats.org/drawingml/2006/main" marL="22860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6pPr>
      <a:lvl7pPr xmlns:a="http://schemas.openxmlformats.org/drawingml/2006/main" marL="27432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7pPr>
      <a:lvl8pPr xmlns:a="http://schemas.openxmlformats.org/drawingml/2006/main" marL="32004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8pPr>
      <a:lvl9pPr xmlns:a="http://schemas.openxmlformats.org/drawingml/2006/main" marL="36576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9pPr>
    </p:otherStyle>
  </p:txStyles>
</p:sldMaster>
</file>

<file path=ppt/slideMasters/theme/theme2.xml><?xml version="1.0" encoding="utf-8"?>
<a:theme xmlns:a="http://schemas.openxmlformats.org/drawingml/2006/main" name="ChatGPT">
  <a:themeElements>
    <a:clrScheme name="ChatGPT">
      <a:dk1>
        <a:srgbClr val="000000"/>
      </a:dk1>
      <a:lt1>
        <a:srgbClr val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Calibri Light"/>
        <a:ea typeface="Calibri Light"/>
        <a:cs typeface="Calibri Light"/>
      </a:majorFont>
      <a:minorFont>
        <a:latin typeface="Calibri"/>
        <a:ea typeface="Calibri"/>
        <a:cs typeface="Calibri"/>
      </a:minorFont>
    </a:fontScheme>
    <a:fmtScheme name="ChatGPT">
      <a:fillStyleLst>
        <a:solidFill>
          <a:schemeClr val="phClr"/>
        </a:solidFill>
        <a:gradFill>
          <a:gsLst>
            <a:gs pos="0">
              <a:schemeClr val="phClr">
                <a:tint val="67000"/>
                <a:lumMod val="110000"/>
                <a:satMod val="105000"/>
              </a:schemeClr>
            </a:gs>
            <a:gs pos="50000">
              <a:schemeClr val="phClr">
                <a:tint val="73000"/>
                <a:lumMod val="105000"/>
                <a:satMod val="103000"/>
              </a:schemeClr>
            </a:gs>
            <a:gs pos="100000">
              <a:schemeClr val="phClr">
                <a:tint val="81000"/>
                <a:lumMod val="105000"/>
                <a:satMod val="109000"/>
              </a:schemeClr>
            </a:gs>
          </a:gsLst>
          <a:lin ang="5400000" scaled="0"/>
        </a:gradFill>
        <a:gradFill>
          <a:gsLst>
            <a:gs pos="0">
              <a:schemeClr val="phClr">
                <a:tint val="94000"/>
                <a:lumMod val="102000"/>
                <a:satMod val="103000"/>
              </a:schemeClr>
            </a:gs>
            <a:gs pos="50000">
              <a:schemeClr val="phClr">
                <a:shade val="100000"/>
                <a:lumMod val="100000"/>
                <a:satMod val="110000"/>
              </a:schemeClr>
            </a:gs>
            <a:gs pos="100000">
              <a:schemeClr val="phClr">
                <a:shade val="78000"/>
                <a:lumMod val="99000"/>
                <a:satMod val="120000"/>
              </a:schemeClr>
            </a:gs>
          </a:gsLst>
          <a:lin ang="5400000" scaled="0"/>
        </a:gradFill>
      </a:fillStyleLst>
      <a:lnStyleLst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  <a:ln w="2540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19050" dist="9525" dir="5400000">
              <a:srgbClr val="000000">
                <a:alpha val="6000"/>
              </a:srgbClr>
            </a:outerShdw>
          </a:effectLst>
        </a:effectStyle>
        <a:effectStyle>
          <a:effectLst>
            <a:outerShdw blurRad="28575" dist="9525" dir="5400000">
              <a:srgbClr val="000000">
                <a:alpha val="8000"/>
              </a:srgbClr>
            </a:outerShdw>
          </a:effectLst>
        </a:effectStyle>
        <a:effectStyle>
          <a:effectLst>
            <a:outerShdw blurRad="57150" dist="19050" dir="5400000">
              <a:srgbClr val="000000">
                <a:alpha val="10000"/>
              </a:srgbClr>
            </a:outerShdw>
          </a:effectLst>
        </a:effectStyle>
        <a:effectStyle>
          <a:effectLst>
            <a:outerShdw blurRad="114300" dist="38100" dir="5400000">
              <a:srgbClr val="000000">
                <a:alpha val="12000"/>
              </a:srgbClr>
            </a:outerShdw>
          </a:effectLst>
        </a:effectStyle>
        <a:effectStyle>
          <a:effectLst>
            <a:outerShdw blurRad="171450" dist="571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266700" dist="95250" dir="5400000">
              <a:srgbClr val="000000">
                <a:alpha val="24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  <a:satMod val="150000"/>
              </a:schemeClr>
            </a:gs>
            <a:gs pos="50000">
              <a:schemeClr val="phClr">
                <a:tint val="98000"/>
                <a:shade val="90000"/>
                <a:lumMod val="103000"/>
                <a:satMod val="130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ppt/slides/_rels/slide1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5dfd1691184e45a1" /><Relationship Type="http://schemas.openxmlformats.org/officeDocument/2006/relationships/image" Target="/ppt/media/image.png" Id="Rf6e829a09c214219" /><Relationship Type="http://schemas.openxmlformats.org/officeDocument/2006/relationships/notesSlide" Target="/ppt/notesSlides/notesSlide1.xml" Id="R7e15149430364cbe" /></Relationships>
</file>

<file path=ppt/slides/_rels/slide2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9be0f51f705549b9" /><Relationship Type="http://schemas.openxmlformats.org/officeDocument/2006/relationships/image" Target="/ppt/media/image2.png" Id="Rfa5ca522add94975" /><Relationship Type="http://schemas.openxmlformats.org/officeDocument/2006/relationships/notesSlide" Target="/ppt/notesSlides/notesSlide2.xml" Id="R9829ae2ba6284bd8" /></Relationships>
</file>

<file path=ppt/slides/_rels/slide3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02bac99556c8482e" /><Relationship Type="http://schemas.openxmlformats.org/officeDocument/2006/relationships/image" Target="/ppt/media/image3.png" Id="Rc05b6f0cffcf406d" /><Relationship Type="http://schemas.openxmlformats.org/officeDocument/2006/relationships/notesSlide" Target="/ppt/notesSlides/notesSlide3.xml" Id="Rd5d6d22c5e024dd3" /></Relationships>
</file>

<file path=ppt/slides/_rels/slide4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4a0e456bb44446f6" /><Relationship Type="http://schemas.openxmlformats.org/officeDocument/2006/relationships/image" Target="/ppt/media/image4.png" Id="R1720dab73e8c4a3e" /><Relationship Type="http://schemas.openxmlformats.org/officeDocument/2006/relationships/notesSlide" Target="/ppt/notesSlides/notesSlide4.xml" Id="R1f01eb39311a48c7" /></Relationships>
</file>

<file path=ppt/slides/_rels/slide5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647f1f83a0614970" /><Relationship Type="http://schemas.openxmlformats.org/officeDocument/2006/relationships/image" Target="/ppt/media/image5.png" Id="R3e7b0017e82b4415" /><Relationship Type="http://schemas.openxmlformats.org/officeDocument/2006/relationships/notesSlide" Target="/ppt/notesSlides/notesSlide5.xml" Id="R7a7b039fd038425c" /></Relationships>
</file>

<file path=ppt/slides/_rels/slide6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c20830c11811487a" /><Relationship Type="http://schemas.openxmlformats.org/officeDocument/2006/relationships/image" Target="/ppt/media/image6.png" Id="Rc26a20c292ba4e98" /><Relationship Type="http://schemas.openxmlformats.org/officeDocument/2006/relationships/notesSlide" Target="/ppt/notesSlides/notesSlide6.xml" Id="Rc182369ba3f145e7" /></Relationships>
</file>

<file path=ppt/slides/_rels/slide7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64711188ca5c4c14" /><Relationship Type="http://schemas.openxmlformats.org/officeDocument/2006/relationships/image" Target="/ppt/media/image7.png" Id="R4039b66b2eef4027" /><Relationship Type="http://schemas.openxmlformats.org/officeDocument/2006/relationships/notesSlide" Target="/ppt/notesSlides/notesSlide7.xml" Id="Re628e16ce90d45ed" /></Relationships>
</file>

<file path=ppt/slides/_rels/slide8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99307b83c5ee49bd" /><Relationship Type="http://schemas.openxmlformats.org/officeDocument/2006/relationships/image" Target="/ppt/media/image8.png" Id="Rb8db97692ac44091" /><Relationship Type="http://schemas.openxmlformats.org/officeDocument/2006/relationships/notesSlide" Target="/ppt/notesSlides/notesSlide8.xml" Id="Rff7e641837ed4167" /></Relationships>
</file>

<file path=ppt/slides/_rels/slide9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7ccdc91e30c64349" /><Relationship Type="http://schemas.openxmlformats.org/officeDocument/2006/relationships/image" Target="/ppt/media/image9.png" Id="Rba31c1b46c8e40ee" /><Relationship Type="http://schemas.openxmlformats.org/officeDocument/2006/relationships/notesSlide" Target="/ppt/notesSlides/notesSlide9.xml" Id="Re6ff1ba186b9437a" /></Relationships>
</file>

<file path=ppt/slides/_rels/slide10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a162b5013a514550" /><Relationship Type="http://schemas.openxmlformats.org/officeDocument/2006/relationships/image" Target="/ppt/media/image10.png" Id="Reda3511312344511" /><Relationship Type="http://schemas.openxmlformats.org/officeDocument/2006/relationships/notesSlide" Target="/ppt/notesSlides/notesSlide10.xml" Id="Rbc001f652b3e432c" /></Relationships>
</file>

<file path=ppt/slides/_rels/slide11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0ca7fe640b8c4af3" /><Relationship Type="http://schemas.openxmlformats.org/officeDocument/2006/relationships/image" Target="/ppt/media/image11.png" Id="R2fdb60a7594f4728" /><Relationship Type="http://schemas.openxmlformats.org/officeDocument/2006/relationships/notesSlide" Target="/ppt/notesSlides/notesSlide11.xml" Id="Rf845197ed11e488f" /></Relationships>
</file>

<file path=ppt/slides/_rels/slide12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f526a008627642f3" /><Relationship Type="http://schemas.openxmlformats.org/officeDocument/2006/relationships/image" Target="/ppt/media/image12.png" Id="R4ca4b15a94944d26" /><Relationship Type="http://schemas.openxmlformats.org/officeDocument/2006/relationships/notesSlide" Target="/ppt/notesSlides/notesSlide12.xml" Id="R5d9b3c111ce444f5" /></Relationships>
</file>

<file path=ppt/slides/_rels/slide13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b002e26256cf4931" /><Relationship Type="http://schemas.openxmlformats.org/officeDocument/2006/relationships/image" Target="/ppt/media/image13.png" Id="Re627175474e54c03" /><Relationship Type="http://schemas.openxmlformats.org/officeDocument/2006/relationships/notesSlide" Target="/ppt/notesSlides/notesSlide13.xml" Id="R35c965ab00a249d3" /></Relationships>
</file>

<file path=ppt/slides/_rels/slide14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b3518e717c3b44ff" /><Relationship Type="http://schemas.openxmlformats.org/officeDocument/2006/relationships/image" Target="/ppt/media/image14.png" Id="R22a542dd01d94460" /><Relationship Type="http://schemas.openxmlformats.org/officeDocument/2006/relationships/notesSlide" Target="/ppt/notesSlides/notesSlide14.xml" Id="R727aa480df314e09" /></Relationships>
</file>

<file path=ppt/slides/_rels/slide15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49828d3164ca49e2" /><Relationship Type="http://schemas.openxmlformats.org/officeDocument/2006/relationships/image" Target="/ppt/media/image15.png" Id="R52ed5092e19a4953" /><Relationship Type="http://schemas.openxmlformats.org/officeDocument/2006/relationships/notesSlide" Target="/ppt/notesSlides/notesSlide15.xml" Id="R714e2a25d9a543aa" /></Relationships>
</file>

<file path=ppt/slides/_rels/slide16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49bd6350813a4769" /><Relationship Type="http://schemas.openxmlformats.org/officeDocument/2006/relationships/image" Target="/ppt/media/image16.png" Id="R63c70a9e7f134a63" /><Relationship Type="http://schemas.openxmlformats.org/officeDocument/2006/relationships/notesSlide" Target="/ppt/notesSlides/notesSlide16.xml" Id="R2a9a1186bb744305" /></Relationships>
</file>

<file path=ppt/slides/_rels/slide17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60f4a1bff1c449c5" /><Relationship Type="http://schemas.openxmlformats.org/officeDocument/2006/relationships/image" Target="/ppt/media/image17.png" Id="R0b90c0509f7c4b5a" /><Relationship Type="http://schemas.openxmlformats.org/officeDocument/2006/relationships/notesSlide" Target="/ppt/notesSlides/notesSlide17.xml" Id="R70d96bafcc634171" /></Relationships>
</file>

<file path=ppt/slides/_rels/slide18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15713e7236e54850" /><Relationship Type="http://schemas.openxmlformats.org/officeDocument/2006/relationships/image" Target="/ppt/media/image18.png" Id="R2abffbce64a14a7b" /><Relationship Type="http://schemas.openxmlformats.org/officeDocument/2006/relationships/notesSlide" Target="/ppt/notesSlides/notesSlide18.xml" Id="R78d01085b1a14e7c" /></Relationships>
</file>

<file path=ppt/slides/_rels/slide19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a42c1b5c322e44db" /><Relationship Type="http://schemas.openxmlformats.org/officeDocument/2006/relationships/image" Target="/ppt/media/image19.png" Id="R4e29ca77a48c48c6" /><Relationship Type="http://schemas.openxmlformats.org/officeDocument/2006/relationships/notesSlide" Target="/ppt/notesSlides/notesSlide19.xml" Id="Ra0a211a80ce04f68" /></Relationships>
</file>

<file path=ppt/slides/_rels/slide20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08ff93b77a5b4211" /><Relationship Type="http://schemas.openxmlformats.org/officeDocument/2006/relationships/image" Target="/ppt/media/image20.png" Id="R02216b3c02e0417f" /><Relationship Type="http://schemas.openxmlformats.org/officeDocument/2006/relationships/notesSlide" Target="/ppt/notesSlides/notesSlide20.xml" Id="R7951f8d7425a4be4" /></Relationships>
</file>

<file path=ppt/slides/_rels/slide21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9522e450805f4b36" /><Relationship Type="http://schemas.openxmlformats.org/officeDocument/2006/relationships/image" Target="/ppt/media/image21.png" Id="Rf8f309881ab64325" /><Relationship Type="http://schemas.openxmlformats.org/officeDocument/2006/relationships/notesSlide" Target="/ppt/notesSlides/notesSlide21.xml" Id="Rcbca407515d24f94" /></Relationships>
</file>

<file path=ppt/slides/_rels/slide22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0d22fec30f274d51" /><Relationship Type="http://schemas.openxmlformats.org/officeDocument/2006/relationships/image" Target="/ppt/media/image22.png" Id="R9fa0a2b59834452c" /><Relationship Type="http://schemas.openxmlformats.org/officeDocument/2006/relationships/notesSlide" Target="/ppt/notesSlides/notesSlide22.xml" Id="R89826791bf944350" /></Relationships>
</file>

<file path=ppt/slides/_rels/slide23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507b50e1bd1e4622" /><Relationship Type="http://schemas.openxmlformats.org/officeDocument/2006/relationships/image" Target="/ppt/media/image23.png" Id="R353ea0d42afe469e" /><Relationship Type="http://schemas.openxmlformats.org/officeDocument/2006/relationships/notesSlide" Target="/ppt/notesSlides/notesSlide23.xml" Id="R010ba6cfb6dc4491" /></Relationships>
</file>

<file path=ppt/slides/_rels/slide24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c329f686cc7d4801" /><Relationship Type="http://schemas.openxmlformats.org/officeDocument/2006/relationships/image" Target="/ppt/media/image24.png" Id="R1c1d699ac25a4a45" /><Relationship Type="http://schemas.openxmlformats.org/officeDocument/2006/relationships/notesSlide" Target="/ppt/notesSlides/notesSlide24.xml" Id="Rfa584ea542494586" /></Relationships>
</file>

<file path=ppt/slides/_rels/slide25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cf4b5f9f95db48d1" /><Relationship Type="http://schemas.openxmlformats.org/officeDocument/2006/relationships/image" Target="/ppt/media/image25.png" Id="R1016a293c9624497" /><Relationship Type="http://schemas.openxmlformats.org/officeDocument/2006/relationships/notesSlide" Target="/ppt/notesSlides/notesSlide25.xml" Id="Rca1e9135858a4faa" /></Relationships>
</file>

<file path=ppt/slides/_rels/slide26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6c507f42220a49e8" /><Relationship Type="http://schemas.openxmlformats.org/officeDocument/2006/relationships/image" Target="/ppt/media/image26.png" Id="R33a829492bde4fa5" /><Relationship Type="http://schemas.openxmlformats.org/officeDocument/2006/relationships/notesSlide" Target="/ppt/notesSlides/notesSlide26.xml" Id="Rb6d750549c6c41eb" /></Relationships>
</file>

<file path=ppt/slides/_rels/slide27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bd13e024344f4cd5" /><Relationship Type="http://schemas.openxmlformats.org/officeDocument/2006/relationships/image" Target="/ppt/media/image27.png" Id="Rd40616bf5c3548f4" /><Relationship Type="http://schemas.openxmlformats.org/officeDocument/2006/relationships/notesSlide" Target="/ppt/notesSlides/notesSlide27.xml" Id="Ra02b04bee52b487c" /></Relationships>
</file>

<file path=ppt/slides/_rels/slide28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61f58df820024018" /><Relationship Type="http://schemas.openxmlformats.org/officeDocument/2006/relationships/image" Target="/ppt/media/image28.png" Id="R7f66ce49fef54798" /><Relationship Type="http://schemas.openxmlformats.org/officeDocument/2006/relationships/notesSlide" Target="/ppt/notesSlides/notesSlide28.xml" Id="R8d8a484c31da48d3" /></Relationships>
</file>

<file path=ppt/slides/_rels/slide29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2a273ef7b288491d" /><Relationship Type="http://schemas.openxmlformats.org/officeDocument/2006/relationships/image" Target="/ppt/media/image29.png" Id="Re6aacd939a1e41eb" /><Relationship Type="http://schemas.openxmlformats.org/officeDocument/2006/relationships/notesSlide" Target="/ppt/notesSlides/notesSlide29.xml" Id="R46800407e6224325" /></Relationships>
</file>

<file path=ppt/slides/_rels/slide30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3127935e6a3d435b" /><Relationship Type="http://schemas.openxmlformats.org/officeDocument/2006/relationships/image" Target="/ppt/media/image30.png" Id="R7f513b8791064676" /><Relationship Type="http://schemas.openxmlformats.org/officeDocument/2006/relationships/notesSlide" Target="/ppt/notesSlides/notesSlide30.xml" Id="R1bc04eef4b234a0d" /></Relationships>
</file>

<file path=ppt/slides/slide1.xml><?xml version="1.0" encoding="utf-8"?>
<p:sld xmlns:p="http://schemas.openxmlformats.org/presentationml/2006/main">
  <p:cSld>
    <p:bg>
      <p:bgPr>
        <a:solidFill xmlns:a="http://schemas.openxmlformats.org/drawingml/2006/main">
          <a:srgbClr val="F4F1EA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1C00F52D-CB86-4F9A-8974-6BFF251ED01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0"/>
            <a:ext cx="4286250" cy="68580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B0B0D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2D8DE103-CC31-499F-BB82-96305710C03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286250" y="0"/>
            <a:ext cx="152400" cy="68580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4B3E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C0296085-9618-4721-B4DC-F832FA0BE97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90550" y="590550"/>
            <a:ext cx="3048000" cy="247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00" b="1">
                <a:solidFill>
                  <a:srgbClr val="F4F1EA"/>
                </a:solidFill>
                <a:latin typeface="Arial"/>
                <a:ea typeface="Arial"/>
                <a:cs typeface="Arial"/>
              </a:defRPr>
            </a:pPr>
            <a:r>
              <a:rPr sz="900" b="1">
                <a:solidFill>
                  <a:srgbClr val="F4F1EA"/>
                </a:solidFill>
                <a:latin typeface="Arial"/>
                <a:ea typeface="Arial"/>
                <a:cs typeface="Arial"/>
              </a:rPr>
              <a:t>CHEM · KNOWLEDGE POINT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DE51959D-247A-48A1-875A-A871281E956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90550" y="1371600"/>
            <a:ext cx="3067050" cy="1714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98000"/>
              </a:lnSpc>
              <a:buNone/>
              <a:defRPr sz="37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37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元素与无机物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6CE4BE39-B9FE-42B4-AA7D-347CCF7A026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90550" y="3390900"/>
            <a:ext cx="3048000" cy="1143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25000"/>
              </a:lnSpc>
              <a:buNone/>
              <a:defRPr sz="1350" b="0">
                <a:solidFill>
                  <a:srgbClr val="D8E1EA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0">
                <a:solidFill>
                  <a:srgbClr val="D8E1EA"/>
                </a:solidFill>
                <a:latin typeface="Microsoft YaHei"/>
                <a:ea typeface="Microsoft YaHei"/>
                <a:cs typeface="Microsoft YaHei"/>
              </a:rPr>
              <a:t>金属、非金属、沉淀、气体和转化网络。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31EABA14-8548-4B38-AAAC-E1EE1347CD9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90550" y="5476875"/>
            <a:ext cx="895350" cy="2857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4F1EA"/>
          </a:solidFill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38100" tIns="57150" rIns="3810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lnSpc>
                <a:spcPct val="110000"/>
              </a:lnSpc>
              <a:buNone/>
              <a:defRPr sz="9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LEVEL 3–4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7752D039-ECD5-480F-878A-22F2A65808F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571625" y="5476875"/>
            <a:ext cx="895350" cy="2857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4B4B4F"/>
          </a:solidFill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38100" tIns="57150" rIns="3810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lnSpc>
                <a:spcPct val="110000"/>
              </a:lnSpc>
              <a:buNone/>
              <a:defRPr sz="9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LEVEL 5–5*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9FC0C39F-47C0-42E4-83FE-371FA427792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552700" y="5476875"/>
            <a:ext cx="895350" cy="2857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D6D3CC"/>
          </a:solidFill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38100" tIns="57150" rIns="3810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lnSpc>
                <a:spcPct val="110000"/>
              </a:lnSpc>
              <a:buNone/>
              <a:defRPr sz="9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LEVEL 5**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AE6C7A9A-6D25-4764-BF19-4EEA901FF05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667875" y="285750"/>
            <a:ext cx="1952625" cy="6096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  <a:prstDash val="solid"/>
          </a:ln>
        </p:spPr>
      </p:sp>
      <p:pic>
        <p:nvPicPr>
          <p:cNvPr id="29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f6e829a09c214219"/>
          <a:stretch xmlns:a="http://schemas.openxmlformats.org/drawingml/2006/main"/>
        </p:blipFill>
        <p:spPr>
          <a:xfrm xmlns:a="http://schemas.openxmlformats.org/drawingml/2006/main">
            <a:off x="9839325" y="402178"/>
            <a:ext cx="1609725" cy="367219"/>
          </a:xfrm>
          <a:prstGeom xmlns:a="http://schemas.openxmlformats.org/drawingml/2006/main" prst="rect">
            <a:avLst/>
          </a:prstGeom>
        </p:spPr>
      </p:pic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2C0BA49A-1538-493A-B5E5-D31CB13E2B9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191125" y="1666875"/>
            <a:ext cx="2000250" cy="1047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9058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6900" b="1">
                <a:solidFill>
                  <a:srgbClr val="FF4B3E"/>
                </a:solidFill>
                <a:latin typeface="Arial"/>
                <a:ea typeface="Arial"/>
                <a:cs typeface="Arial"/>
              </a:defRPr>
            </a:pPr>
            <a:r>
              <a:rPr sz="6900" b="1">
                <a:solidFill>
                  <a:srgbClr val="FF4B3E"/>
                </a:solidFill>
                <a:latin typeface="Arial"/>
                <a:ea typeface="Arial"/>
                <a:cs typeface="Arial"/>
              </a:rPr>
              <a:t>3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B2F7FBBC-8AF5-4589-8087-17726B62BC4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239000" y="2152650"/>
            <a:ext cx="952500" cy="381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65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65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节课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C662E418-0B91-4077-B9DE-8E2AF3F6D26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191125" y="3124200"/>
            <a:ext cx="2476500" cy="952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99681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5700" b="1">
                <a:solidFill>
                  <a:srgbClr val="0B0B0D"/>
                </a:solidFill>
                <a:latin typeface="Arial"/>
                <a:ea typeface="Arial"/>
                <a:cs typeface="Arial"/>
              </a:defRPr>
            </a:pPr>
            <a:r>
              <a:rPr sz="5700" b="1">
                <a:solidFill>
                  <a:srgbClr val="0B0B0D"/>
                </a:solidFill>
                <a:latin typeface="Arial"/>
                <a:ea typeface="Arial"/>
                <a:cs typeface="Arial"/>
              </a:rPr>
              <a:t>90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55FBA13C-2A40-4BED-9D8B-F91FD715EFD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429500" y="3524250"/>
            <a:ext cx="952500" cy="381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65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65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分钟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E605CBF6-8B7A-41CF-AF64-251B7D72A2B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191125" y="4762500"/>
            <a:ext cx="5667375" cy="571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425" b="1">
                <a:solidFill>
                  <a:srgbClr val="4B4B4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425" b="1">
                <a:solidFill>
                  <a:srgbClr val="4B4B4F"/>
                </a:solidFill>
                <a:latin typeface="Microsoft YaHei"/>
                <a:ea typeface="Microsoft YaHei"/>
                <a:cs typeface="Microsoft YaHei"/>
              </a:rPr>
              <a:t>目标—诊断—例题—变式—限时训练—错因复盘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85A503D2-259B-4FF4-B5CD-427C74B7364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191125" y="5600700"/>
            <a:ext cx="476250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00" b="1">
                <a:solidFill>
                  <a:srgbClr val="FF4B3E"/>
                </a:solidFill>
                <a:latin typeface="Arial"/>
                <a:ea typeface="Arial"/>
                <a:cs typeface="Arial"/>
              </a:defRPr>
            </a:pPr>
            <a:r>
              <a:rPr sz="900" b="1">
                <a:solidFill>
                  <a:srgbClr val="FF4B3E"/>
                </a:solidFill>
                <a:latin typeface="Arial"/>
                <a:ea typeface="Arial"/>
                <a:cs typeface="Arial"/>
              </a:rPr>
              <a:t>可编辑 PPT · AI 讲稿见演讲者备注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31794482-139F-4689-80B7-FBB90020082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6648450"/>
            <a:ext cx="12192000" cy="2095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B0B0D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C7911144-99C4-4FF2-9618-983A9C5BA00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2900" y="6696075"/>
            <a:ext cx="647700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675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FFFFF"/>
                </a:solidFill>
                <a:latin typeface="Arial"/>
                <a:ea typeface="Arial"/>
                <a:cs typeface="Arial"/>
              </a:rPr>
              <a:t>HSKB · CHEM · 元素与无机物</a:t>
            </a:r>
          </a:p>
        </p:txBody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171BE0B1-F13A-46ED-AE89-3B406F79227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715625" y="6696075"/>
            <a:ext cx="104775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lnSpc>
                <a:spcPct val="110000"/>
              </a:lnSpc>
              <a:buNone/>
              <a:defRPr sz="675" b="1">
                <a:solidFill>
                  <a:srgbClr val="F4F1EA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4F1EA"/>
                </a:solidFill>
                <a:latin typeface="Arial"/>
                <a:ea typeface="Arial"/>
                <a:cs typeface="Arial"/>
              </a:rPr>
              <a:t>01 / 30</a:t>
            </a:r>
          </a:p>
        </p:txBody>
      </p:sp>
    </p:spTree>
    <p:extLst>
      <p:ext uri="{BB962C8B-B14F-4D97-AF65-F5344CB8AC3E}">
        <p14:creationId xmlns:p14="http://schemas.microsoft.com/office/powerpoint/2010/main" val="1825172724"/>
      </p:ext>
    </p:extLst>
  </p:cSld>
</p:sld>
</file>

<file path=ppt/slides/slide2.xml><?xml version="1.0" encoding="utf-8"?>
<p:sld xmlns:p="http://schemas.openxmlformats.org/presentationml/2006/main">
  <p:cSld>
    <p:bg>
      <p:bgPr>
        <a:solidFill xmlns:a="http://schemas.openxmlformats.org/drawingml/2006/main">
          <a:srgbClr val="F4F1EA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4" name="">
            <a:extLst xmlns:a="http://schemas.openxmlformats.org/drawingml/2006/main">
              <a:ext uri="{FF2B5EF4-FFF2-40B4-BE49-F238E27FC236}">
                <a16:creationId xmlns:a16="http://schemas.microsoft.com/office/drawing/2014/main" id="{0AF3A93C-929C-4FA7-B3E7-7C29B0EBBE8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438150"/>
            <a:ext cx="72390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825" b="1">
                <a:solidFill>
                  <a:srgbClr val="FF4B3E"/>
                </a:solidFill>
                <a:latin typeface="Arial"/>
                <a:ea typeface="Arial"/>
                <a:cs typeface="Arial"/>
              </a:defRPr>
            </a:pPr>
            <a:r>
              <a:rPr sz="825" b="1">
                <a:solidFill>
                  <a:srgbClr val="FF4B3E"/>
                </a:solidFill>
                <a:latin typeface="Arial"/>
                <a:ea typeface="Arial"/>
                <a:cs typeface="Arial"/>
              </a:rPr>
              <a:t>COURSE MAP · 30 MIN EACH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4FF34665-52DB-4A8B-A8AF-281F377F98E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667875" y="285750"/>
            <a:ext cx="1952625" cy="6096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  <a:prstDash val="solid"/>
          </a:ln>
        </p:spPr>
      </p:sp>
      <p:pic>
        <p:nvPicPr>
          <p:cNvPr id="26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fa5ca522add94975"/>
          <a:stretch xmlns:a="http://schemas.openxmlformats.org/drawingml/2006/main"/>
        </p:blipFill>
        <p:spPr>
          <a:xfrm xmlns:a="http://schemas.openxmlformats.org/drawingml/2006/main">
            <a:off x="9839325" y="402178"/>
            <a:ext cx="1609725" cy="367219"/>
          </a:xfrm>
          <a:prstGeom xmlns:a="http://schemas.openxmlformats.org/drawingml/2006/main" prst="rect">
            <a:avLst/>
          </a:prstGeom>
        </p:spPr>
      </p:pic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229711F1-4DDD-40A4-B902-02BE3E0E7F7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876300"/>
            <a:ext cx="7429500" cy="666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285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85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先建结构，再形成速度。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01BABBE6-EE65-4E57-A54A-0923430CBA8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1952625"/>
            <a:ext cx="3556000" cy="34290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B0B0D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192B4565-3725-491C-85D6-0213C737138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38200" y="2171700"/>
            <a:ext cx="3136900" cy="361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800" b="1">
                <a:solidFill>
                  <a:srgbClr val="F4F1EA"/>
                </a:solidFill>
                <a:latin typeface="Arial"/>
                <a:ea typeface="Arial"/>
                <a:cs typeface="Arial"/>
              </a:defRPr>
            </a:pPr>
            <a:r>
              <a:rPr sz="1800" b="1">
                <a:solidFill>
                  <a:srgbClr val="F4F1EA"/>
                </a:solidFill>
                <a:latin typeface="Arial"/>
                <a:ea typeface="Arial"/>
                <a:cs typeface="Arial"/>
              </a:rPr>
              <a:t>01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2A335623-0EB0-40DC-8ECF-D8953CAD624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38200" y="2781300"/>
            <a:ext cx="3136900" cy="7143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8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8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DSE 知识点与真题入口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01F0E3A4-3A0A-44B9-8FF9-84419733055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38200" y="3695700"/>
            <a:ext cx="3136900" cy="990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25000"/>
              </a:lnSpc>
              <a:buNone/>
              <a:defRPr sz="1125" b="0">
                <a:solidFill>
                  <a:srgbClr val="D8E1EA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125" b="0">
                <a:solidFill>
                  <a:srgbClr val="D8E1EA"/>
                </a:solidFill>
                <a:latin typeface="Microsoft YaHei"/>
                <a:ea typeface="Microsoft YaHei"/>
                <a:cs typeface="Microsoft YaHei"/>
              </a:rPr>
              <a:t>从课程范围、核心判断与 Paper 任务结构建立边界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7ACB5364-1E77-4642-BC1C-51219839540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38200" y="4953000"/>
            <a:ext cx="3136900" cy="190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825" b="1">
                <a:solidFill>
                  <a:srgbClr val="FF4B3E"/>
                </a:solidFill>
                <a:latin typeface="Arial"/>
                <a:ea typeface="Arial"/>
                <a:cs typeface="Arial"/>
              </a:defRPr>
            </a:pPr>
            <a:r>
              <a:rPr sz="825" b="1">
                <a:solidFill>
                  <a:srgbClr val="FF4B3E"/>
                </a:solidFill>
                <a:latin typeface="Arial"/>
                <a:ea typeface="Arial"/>
                <a:cs typeface="Arial"/>
              </a:rPr>
              <a:t>30 MIN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06B3B6EF-BBC7-48C7-BDBF-D75AF4D2C42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318000" y="1952625"/>
            <a:ext cx="3556000" cy="34290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6D3CC"/>
            </a:solidFill>
            <a:prstDash val="solid"/>
          </a:ln>
        </p:spPr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B8B6D028-6F6E-4241-B1E5-96A3A59499C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27550" y="2171700"/>
            <a:ext cx="3136900" cy="361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800" b="1">
                <a:solidFill>
                  <a:srgbClr val="FF4B3E"/>
                </a:solidFill>
                <a:latin typeface="Arial"/>
                <a:ea typeface="Arial"/>
                <a:cs typeface="Arial"/>
              </a:defRPr>
            </a:pPr>
            <a:r>
              <a:rPr sz="1800" b="1">
                <a:solidFill>
                  <a:srgbClr val="FF4B3E"/>
                </a:solidFill>
                <a:latin typeface="Arial"/>
                <a:ea typeface="Arial"/>
                <a:cs typeface="Arial"/>
              </a:rPr>
              <a:t>02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4130BFE4-B0AF-45A1-91B3-0D386EBF9C9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27550" y="2781300"/>
            <a:ext cx="3136900" cy="7143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875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875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DSE 模考例题与变式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41539E88-A3F4-4B60-AB60-DF7D62BD1CA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27550" y="3695700"/>
            <a:ext cx="3136900" cy="990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25000"/>
              </a:lnSpc>
              <a:buNone/>
              <a:defRPr sz="1125" b="0">
                <a:solidFill>
                  <a:srgbClr val="4B4B4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125" b="0">
                <a:solidFill>
                  <a:srgbClr val="4B4B4F"/>
                </a:solidFill>
                <a:latin typeface="Microsoft YaHei"/>
                <a:ea typeface="Microsoft YaHei"/>
                <a:cs typeface="Microsoft YaHei"/>
              </a:rPr>
              <a:t>按真题设问链完成定位、推理、表达与核验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5AFE9B60-14A3-4712-AD3C-EE6B4841E79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27550" y="4953000"/>
            <a:ext cx="3136900" cy="190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825" b="1">
                <a:solidFill>
                  <a:srgbClr val="FF4B3E"/>
                </a:solidFill>
                <a:latin typeface="Arial"/>
                <a:ea typeface="Arial"/>
                <a:cs typeface="Arial"/>
              </a:defRPr>
            </a:pPr>
            <a:r>
              <a:rPr sz="825" b="1">
                <a:solidFill>
                  <a:srgbClr val="FF4B3E"/>
                </a:solidFill>
                <a:latin typeface="Arial"/>
                <a:ea typeface="Arial"/>
                <a:cs typeface="Arial"/>
              </a:rPr>
              <a:t>30 MIN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62077AD2-C3B6-4C56-A617-0120A86B6FF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007350" y="1952625"/>
            <a:ext cx="3556000" cy="34290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6D3CC"/>
            </a:solidFill>
            <a:prstDash val="solid"/>
          </a:ln>
        </p:spPr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8AA576DC-D82B-4609-99DC-8415D4C124F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216900" y="2171700"/>
            <a:ext cx="3136900" cy="361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800" b="1">
                <a:solidFill>
                  <a:srgbClr val="FF4B3E"/>
                </a:solidFill>
                <a:latin typeface="Arial"/>
                <a:ea typeface="Arial"/>
                <a:cs typeface="Arial"/>
              </a:defRPr>
            </a:pPr>
            <a:r>
              <a:rPr sz="1800" b="1">
                <a:solidFill>
                  <a:srgbClr val="FF4B3E"/>
                </a:solidFill>
                <a:latin typeface="Arial"/>
                <a:ea typeface="Arial"/>
                <a:cs typeface="Arial"/>
              </a:rPr>
              <a:t>03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1B0A5BD2-51A6-43B9-AA56-0047794C0E4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216900" y="2781300"/>
            <a:ext cx="3136900" cy="7143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875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875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资料解读与高阶迁移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D541BA4D-AE12-4EBA-9035-756A6109709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216900" y="3695700"/>
            <a:ext cx="3136900" cy="990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25000"/>
              </a:lnSpc>
              <a:buNone/>
              <a:defRPr sz="1125" b="0">
                <a:solidFill>
                  <a:srgbClr val="4B4B4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125" b="0">
                <a:solidFill>
                  <a:srgbClr val="4B4B4F"/>
                </a:solidFill>
                <a:latin typeface="Microsoft YaHei"/>
                <a:ea typeface="Microsoft YaHei"/>
                <a:cs typeface="Microsoft YaHei"/>
              </a:rPr>
              <a:t>只在资料参与推理时使用情境，并训练跨表示与探究能力</a:t>
            </a:r>
          </a:p>
        </p:txBody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89DA90D6-4BF4-40A8-9588-B1F3353CB4C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216900" y="4953000"/>
            <a:ext cx="3136900" cy="190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825" b="1">
                <a:solidFill>
                  <a:srgbClr val="FF4B3E"/>
                </a:solidFill>
                <a:latin typeface="Arial"/>
                <a:ea typeface="Arial"/>
                <a:cs typeface="Arial"/>
              </a:defRPr>
            </a:pPr>
            <a:r>
              <a:rPr sz="825" b="1">
                <a:solidFill>
                  <a:srgbClr val="FF4B3E"/>
                </a:solidFill>
                <a:latin typeface="Arial"/>
                <a:ea typeface="Arial"/>
                <a:cs typeface="Arial"/>
              </a:rPr>
              <a:t>30 MIN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66A44F37-752E-43E0-A4A5-E4396900E69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5753100"/>
            <a:ext cx="10668000" cy="4191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35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成功标准｜性质判断要联系结构与反应条件</a:t>
            </a:r>
          </a:p>
        </p:txBody>
      </p:sp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D6FB8AC1-3255-4953-9E94-C37DAFFD467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6648450"/>
            <a:ext cx="12192000" cy="2095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B0B0D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22" name="">
            <a:extLst xmlns:a="http://schemas.openxmlformats.org/drawingml/2006/main">
              <a:ext uri="{FF2B5EF4-FFF2-40B4-BE49-F238E27FC236}">
                <a16:creationId xmlns:a16="http://schemas.microsoft.com/office/drawing/2014/main" id="{31156B0C-4B21-4E67-9CD7-EF1E08EE417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2900" y="6696075"/>
            <a:ext cx="647700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675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FFFFF"/>
                </a:solidFill>
                <a:latin typeface="Arial"/>
                <a:ea typeface="Arial"/>
                <a:cs typeface="Arial"/>
              </a:rPr>
              <a:t>HSKB · CHEM · 元素与无机物</a:t>
            </a:r>
          </a:p>
        </p:txBody>
      </p:sp>
      <p:sp>
        <p:nvSpPr>
          <p:cNvPr id="23" name="">
            <a:extLst xmlns:a="http://schemas.openxmlformats.org/drawingml/2006/main">
              <a:ext uri="{FF2B5EF4-FFF2-40B4-BE49-F238E27FC236}">
                <a16:creationId xmlns:a16="http://schemas.microsoft.com/office/drawing/2014/main" id="{AA7FD7E3-1767-4D30-9D4F-F156B2A0218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715625" y="6696075"/>
            <a:ext cx="104775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lnSpc>
                <a:spcPct val="110000"/>
              </a:lnSpc>
              <a:buNone/>
              <a:defRPr sz="675" b="1">
                <a:solidFill>
                  <a:srgbClr val="F4F1EA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4F1EA"/>
                </a:solidFill>
                <a:latin typeface="Arial"/>
                <a:ea typeface="Arial"/>
                <a:cs typeface="Arial"/>
              </a:rPr>
              <a:t>02 / 30</a:t>
            </a:r>
          </a:p>
        </p:txBody>
      </p:sp>
    </p:spTree>
    <p:extLst>
      <p:ext uri="{BB962C8B-B14F-4D97-AF65-F5344CB8AC3E}">
        <p14:creationId xmlns:p14="http://schemas.microsoft.com/office/powerpoint/2010/main" val="1297330897"/>
      </p:ext>
    </p:extLst>
  </p:cSld>
</p:sld>
</file>

<file path=ppt/slides/slide3.xml><?xml version="1.0" encoding="utf-8"?>
<p:sld xmlns:p="http://schemas.openxmlformats.org/presentationml/2006/main">
  <p:cSld>
    <p:bg>
      <p:bgPr>
        <a:solidFill xmlns:a="http://schemas.openxmlformats.org/drawingml/2006/main">
          <a:srgbClr val="F4F1EA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87E6D29F-D58B-4564-A4AB-CB2F162B218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438150"/>
            <a:ext cx="72390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825" b="1">
                <a:solidFill>
                  <a:srgbClr val="FF4B3E"/>
                </a:solidFill>
                <a:latin typeface="Arial"/>
                <a:ea typeface="Arial"/>
                <a:cs typeface="Arial"/>
              </a:defRPr>
            </a:pPr>
            <a:r>
              <a:rPr sz="825" b="1">
                <a:solidFill>
                  <a:srgbClr val="FF4B3E"/>
                </a:solidFill>
                <a:latin typeface="Arial"/>
                <a:ea typeface="Arial"/>
                <a:cs typeface="Arial"/>
              </a:rPr>
              <a:t>DSE KNOWLEDGE POINT · EXPLICIT SCOPE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561512C8-0DB6-4FBA-B65A-A3235A655B4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667875" y="285750"/>
            <a:ext cx="1952625" cy="6096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  <a:prstDash val="solid"/>
          </a:ln>
        </p:spPr>
      </p:sp>
      <p:pic>
        <p:nvPicPr>
          <p:cNvPr id="23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c05b6f0cffcf406d"/>
          <a:stretch xmlns:a="http://schemas.openxmlformats.org/drawingml/2006/main"/>
        </p:blipFill>
        <p:spPr>
          <a:xfrm xmlns:a="http://schemas.openxmlformats.org/drawingml/2006/main">
            <a:off x="9839325" y="402178"/>
            <a:ext cx="1609725" cy="367219"/>
          </a:xfrm>
          <a:prstGeom xmlns:a="http://schemas.openxmlformats.org/drawingml/2006/main" prst="rect">
            <a:avLst/>
          </a:prstGeom>
        </p:spPr>
      </p:pic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76130158-BB69-45D7-929F-80C77A08D76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876300"/>
            <a:ext cx="7239000" cy="590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30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30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元素与无机物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8CB825FF-A5F0-4FE5-A987-4208FFAAA54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1504950"/>
            <a:ext cx="72390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12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12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rPr>
              <a:t>本页就是本单元的知识点边界。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A3B2D431-202A-4B16-B23F-E3D1487410C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2038350"/>
            <a:ext cx="4953000" cy="328612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B0B0D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C21DE750-C2CA-4AC4-ABC8-73CF272C81C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2324100"/>
            <a:ext cx="409575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825" b="1">
                <a:solidFill>
                  <a:srgbClr val="F4F1EA"/>
                </a:solidFill>
                <a:latin typeface="Arial"/>
                <a:ea typeface="Arial"/>
                <a:cs typeface="Arial"/>
              </a:defRPr>
            </a:pPr>
            <a:r>
              <a:rPr sz="825" b="1">
                <a:solidFill>
                  <a:srgbClr val="F4F1EA"/>
                </a:solidFill>
                <a:latin typeface="Arial"/>
                <a:ea typeface="Arial"/>
                <a:cs typeface="Arial"/>
              </a:rPr>
              <a:t>CORE JUDGEMENT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64588C25-68CA-46DD-BE22-66CB729CA41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2781300"/>
            <a:ext cx="4095750" cy="1066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6000"/>
              </a:lnSpc>
              <a:buNone/>
              <a:defRPr sz="202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02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性质判断要联系结构与反应条件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82E6F099-6A0D-4770-8611-3B0F9D12E74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4324350"/>
            <a:ext cx="4095750" cy="628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275" b="1">
                <a:solidFill>
                  <a:srgbClr val="4B4B4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75" b="1">
                <a:solidFill>
                  <a:srgbClr val="4B4B4F"/>
                </a:solidFill>
                <a:latin typeface="Microsoft YaHei"/>
                <a:ea typeface="Microsoft YaHei"/>
                <a:cs typeface="Microsoft YaHei"/>
              </a:rPr>
              <a:t>边界提醒｜忽略过量与反应顺序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0297EADA-2DFD-45B7-910B-EA590061677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848350" y="2038350"/>
            <a:ext cx="5715000" cy="14287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6D3CC"/>
            </a:solidFill>
            <a:prstDash val="solid"/>
          </a:ln>
        </p:spPr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FFC1496D-C98B-4B96-B2CE-09DB2142CA3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115050" y="2286000"/>
            <a:ext cx="10477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rPr>
              <a:t>知识范围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58E51250-9083-447E-8666-0D8F3CEB440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115050" y="2686050"/>
            <a:ext cx="4953000" cy="552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5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金属、非金属、沉淀、气体和转化网络。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D4FC8763-EAC2-463D-ABBF-8A14E290B08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848350" y="3638550"/>
            <a:ext cx="5715000" cy="168592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D8D4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D2B7DF4E-2E94-4BD7-9F66-F167984D3F5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115050" y="3886200"/>
            <a:ext cx="1333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rPr>
              <a:t>DSE 标准方法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E8B8C4F3-20CE-4ACB-B1FA-A576AACC76C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115050" y="4286250"/>
            <a:ext cx="4953000" cy="552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575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75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观察—写方程—建转化图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548A22E9-EE58-429B-B220-914C8E1DFFA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5638800"/>
            <a:ext cx="8096250" cy="342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00" b="1">
                <a:solidFill>
                  <a:srgbClr val="4B4B4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00" b="1">
                <a:solidFill>
                  <a:srgbClr val="4B4B4F"/>
                </a:solidFill>
                <a:latin typeface="Microsoft YaHei"/>
                <a:ea typeface="Microsoft YaHei"/>
                <a:cs typeface="Microsoft YaHei"/>
              </a:rPr>
              <a:t>题型依据｜DSE模考题型｜参照 HKDSE Chemistry 2012-2024 Paper 1、Paper 2、Practice Paper 与评分资料｜选择题呈现·能力参照 Paper 1B·沉淀定量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FC1FB647-0711-4B74-B5F1-0A376F1F3C3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6076950"/>
            <a:ext cx="88582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0B0B0D"/>
                </a:solidFill>
                <a:latin typeface="Arial"/>
                <a:ea typeface="Arial"/>
                <a:cs typeface="Arial"/>
              </a:defRPr>
            </a:pPr>
            <a:r>
              <a:rPr sz="975" b="1">
                <a:solidFill>
                  <a:srgbClr val="0B0B0D"/>
                </a:solidFill>
                <a:latin typeface="Arial"/>
                <a:ea typeface="Arial"/>
                <a:cs typeface="Arial"/>
              </a:rPr>
              <a:t>30题结构  基础诊断  +  应用迁移  +  高阶挑战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6B8F631F-A550-4460-AC8D-7ABFAC76855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6648450"/>
            <a:ext cx="12192000" cy="2095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B0B0D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9B26A8F9-94FE-4D70-ABB9-73950E760B2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2900" y="6696075"/>
            <a:ext cx="647700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675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FFFFF"/>
                </a:solidFill>
                <a:latin typeface="Arial"/>
                <a:ea typeface="Arial"/>
                <a:cs typeface="Arial"/>
              </a:rPr>
              <a:t>HSKB · CHEM · 元素与无机物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F4043BD2-1D66-44D5-92F4-367E64B224C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715625" y="6696075"/>
            <a:ext cx="104775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lnSpc>
                <a:spcPct val="110000"/>
              </a:lnSpc>
              <a:buNone/>
              <a:defRPr sz="675" b="1">
                <a:solidFill>
                  <a:srgbClr val="F4F1EA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4F1EA"/>
                </a:solidFill>
                <a:latin typeface="Arial"/>
                <a:ea typeface="Arial"/>
                <a:cs typeface="Arial"/>
              </a:rPr>
              <a:t>03 / 30</a:t>
            </a:r>
          </a:p>
        </p:txBody>
      </p:sp>
    </p:spTree>
    <p:extLst>
      <p:ext uri="{BB962C8B-B14F-4D97-AF65-F5344CB8AC3E}">
        <p14:creationId xmlns:p14="http://schemas.microsoft.com/office/powerpoint/2010/main" val="125538893"/>
      </p:ext>
    </p:extLst>
  </p:cSld>
</p:sld>
</file>

<file path=ppt/slides/slide4.xml><?xml version="1.0" encoding="utf-8"?>
<p:sld xmlns:p="http://schemas.openxmlformats.org/presentationml/2006/main">
  <p:cSld>
    <p:bg>
      <p:bgPr>
        <a:solidFill xmlns:a="http://schemas.openxmlformats.org/drawingml/2006/main">
          <a:srgbClr val="F4F1EA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1CB47DED-8904-4F65-A3C5-5705029CDFD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438150"/>
            <a:ext cx="72390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825" b="1">
                <a:solidFill>
                  <a:srgbClr val="FF4B3E"/>
                </a:solidFill>
                <a:latin typeface="Arial"/>
                <a:ea typeface="Arial"/>
                <a:cs typeface="Arial"/>
              </a:defRPr>
            </a:pPr>
            <a:r>
              <a:rPr sz="825" b="1">
                <a:solidFill>
                  <a:srgbClr val="FF4B3E"/>
                </a:solidFill>
                <a:latin typeface="Arial"/>
                <a:ea typeface="Arial"/>
                <a:cs typeface="Arial"/>
              </a:rPr>
              <a:t>LESSON 01 · TARGET &amp; DIAGNOSIS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B4844205-3F4F-47AC-A28F-872C6B3359B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667875" y="285750"/>
            <a:ext cx="1952625" cy="6096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  <a:prstDash val="solid"/>
          </a:ln>
        </p:spPr>
      </p:sp>
      <p:pic>
        <p:nvPicPr>
          <p:cNvPr id="20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1720dab73e8c4a3e"/>
          <a:stretch xmlns:a="http://schemas.openxmlformats.org/drawingml/2006/main"/>
        </p:blipFill>
        <p:spPr>
          <a:xfrm xmlns:a="http://schemas.openxmlformats.org/drawingml/2006/main">
            <a:off x="9839325" y="402178"/>
            <a:ext cx="1609725" cy="367219"/>
          </a:xfrm>
          <a:prstGeom xmlns:a="http://schemas.openxmlformats.org/drawingml/2006/main" prst="rect">
            <a:avLst/>
          </a:prstGeom>
        </p:spPr>
      </p:pic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1F107654-CA25-419B-95EF-05BFD9C9946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904875"/>
            <a:ext cx="7048500" cy="666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285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85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DSE 知识点与真题入口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8E267B93-3DD0-4CF3-95B4-28D798FEEAC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1952625"/>
            <a:ext cx="200025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rPr>
              <a:t>本节达标目标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769C08F7-6D05-4080-9DB0-3D1B0E5E681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2324100"/>
            <a:ext cx="5048250" cy="1123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22000"/>
              </a:lnSpc>
              <a:buNone/>
              <a:defRPr sz="1875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875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能解释“性质判断要联系结构与反应条件”，并识别一个反例或边界。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D17A01E6-6A2B-4C61-9DB3-6599BED4E80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38875" y="1952625"/>
            <a:ext cx="5324475" cy="261937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6D3CC"/>
            </a:solidFill>
            <a:prstDash val="solid"/>
          </a:ln>
        </p:spPr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AE0C95FB-682A-4C64-875C-E4FAD9720F3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515100" y="2238375"/>
            <a:ext cx="45720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050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050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rPr>
              <a:t>入口诊断｜Q01 · DSE模考题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B2508202-5820-428F-BBD5-8FBAC4CFFD9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515100" y="2686050"/>
            <a:ext cx="4438650" cy="1066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5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混合溶液生成 0.03 mol 沉淀，沉淀摩尔质量 110 g mol⁻¹。沉淀质量为：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8BF710B1-D7F9-4D49-A5F0-9505A3EA352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515100" y="3981450"/>
            <a:ext cx="457200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12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12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rPr>
              <a:t>高频错因：忽略过量与反应顺序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1365F0B9-528A-40B7-8307-8E4F6F4ED11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4000500"/>
            <a:ext cx="5048250" cy="138112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D8D4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8451CC0F-4A64-4518-BFB7-D3CBC169653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" y="4257675"/>
            <a:ext cx="11430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rPr>
              <a:t>核心判断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766EC09D-771B-42EF-94A8-4A2B00EDAC0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" y="4638675"/>
            <a:ext cx="4343400" cy="5143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575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75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性质判断要联系结构与反应条件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42EF5852-5569-4C20-8353-50B4A9CFDBE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5934075"/>
            <a:ext cx="49530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00" b="1">
                <a:solidFill>
                  <a:srgbClr val="4B4B4F"/>
                </a:solidFill>
                <a:latin typeface="Arial"/>
                <a:ea typeface="Arial"/>
                <a:cs typeface="Arial"/>
              </a:defRPr>
            </a:pPr>
            <a:r>
              <a:rPr sz="900" b="1">
                <a:solidFill>
                  <a:srgbClr val="4B4B4F"/>
                </a:solidFill>
                <a:latin typeface="Arial"/>
                <a:ea typeface="Arial"/>
                <a:cs typeface="Arial"/>
              </a:rPr>
              <a:t>3′目标与入口诊断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E4195AED-1BCD-49FA-A0E2-1C63F7F764A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6648450"/>
            <a:ext cx="12192000" cy="2095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B0B0D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43EA575E-C42C-46CA-A7FC-4159179F274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2900" y="6696075"/>
            <a:ext cx="647700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675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FFFFF"/>
                </a:solidFill>
                <a:latin typeface="Arial"/>
                <a:ea typeface="Arial"/>
                <a:cs typeface="Arial"/>
              </a:rPr>
              <a:t>HSKB · CHEM · 元素与无机物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C6089DE9-0C9A-4FCA-BF96-7F49A9B8975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715625" y="6696075"/>
            <a:ext cx="104775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lnSpc>
                <a:spcPct val="110000"/>
              </a:lnSpc>
              <a:buNone/>
              <a:defRPr sz="675" b="1">
                <a:solidFill>
                  <a:srgbClr val="F4F1EA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4F1EA"/>
                </a:solidFill>
                <a:latin typeface="Arial"/>
                <a:ea typeface="Arial"/>
                <a:cs typeface="Arial"/>
              </a:rPr>
              <a:t>04 / 30</a:t>
            </a:r>
          </a:p>
        </p:txBody>
      </p:sp>
    </p:spTree>
    <p:extLst>
      <p:ext uri="{BB962C8B-B14F-4D97-AF65-F5344CB8AC3E}">
        <p14:creationId xmlns:p14="http://schemas.microsoft.com/office/powerpoint/2010/main" val="486520493"/>
      </p:ext>
    </p:extLst>
  </p:cSld>
</p:sld>
</file>

<file path=ppt/slides/slide5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3" name="">
            <a:extLst xmlns:a="http://schemas.openxmlformats.org/drawingml/2006/main">
              <a:ext uri="{FF2B5EF4-FFF2-40B4-BE49-F238E27FC236}">
                <a16:creationId xmlns:a16="http://schemas.microsoft.com/office/drawing/2014/main" id="{71C40659-3EAC-4909-ABFC-C10E966CFB6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438150"/>
            <a:ext cx="72390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825" b="1">
                <a:solidFill>
                  <a:srgbClr val="FF4B3E"/>
                </a:solidFill>
                <a:latin typeface="Arial"/>
                <a:ea typeface="Arial"/>
                <a:cs typeface="Arial"/>
              </a:defRPr>
            </a:pPr>
            <a:r>
              <a:rPr sz="825" b="1">
                <a:solidFill>
                  <a:srgbClr val="FF4B3E"/>
                </a:solidFill>
                <a:latin typeface="Arial"/>
                <a:ea typeface="Arial"/>
                <a:cs typeface="Arial"/>
              </a:rPr>
              <a:t>LESSON 01 · WORKED EXAMPLE &amp; VARIATION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AE37765D-150D-4180-8F6E-360799A8CCF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667875" y="285750"/>
            <a:ext cx="1952625" cy="6096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  <a:prstDash val="solid"/>
          </a:ln>
        </p:spPr>
      </p:sp>
      <p:pic>
        <p:nvPicPr>
          <p:cNvPr id="25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3e7b0017e82b4415"/>
          <a:stretch xmlns:a="http://schemas.openxmlformats.org/drawingml/2006/main"/>
        </p:blipFill>
        <p:spPr>
          <a:xfrm xmlns:a="http://schemas.openxmlformats.org/drawingml/2006/main">
            <a:off x="9839325" y="402178"/>
            <a:ext cx="1609725" cy="367219"/>
          </a:xfrm>
          <a:prstGeom xmlns:a="http://schemas.openxmlformats.org/drawingml/2006/main" prst="rect">
            <a:avLst/>
          </a:prstGeom>
        </p:spPr>
      </p:pic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ABD86626-BC77-4F38-B591-9E04EA19B14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895350"/>
            <a:ext cx="8572500" cy="590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27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7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例题不是答案，是可迁移的路径。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8F6ACD3D-D0A1-4730-9748-E20C7B6B7C9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1809750"/>
            <a:ext cx="5143500" cy="36195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B0B0D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1E33CBC1-DF88-4AD5-8A1D-250D498F0A4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2095500"/>
            <a:ext cx="42862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00" b="1">
                <a:solidFill>
                  <a:srgbClr val="F4F1EA"/>
                </a:solidFill>
                <a:latin typeface="Arial"/>
                <a:ea typeface="Arial"/>
                <a:cs typeface="Arial"/>
              </a:defRPr>
            </a:pPr>
            <a:r>
              <a:rPr sz="900" b="1">
                <a:solidFill>
                  <a:srgbClr val="F4F1EA"/>
                </a:solidFill>
                <a:latin typeface="Arial"/>
                <a:ea typeface="Arial"/>
                <a:cs typeface="Arial"/>
              </a:rPr>
              <a:t>STANDARD METHOD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14829229-C37E-410F-912C-6383534812F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2647950"/>
            <a:ext cx="40005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200" b="1">
                <a:solidFill>
                  <a:srgbClr val="FF4B3E"/>
                </a:solidFill>
                <a:latin typeface="Arial"/>
                <a:ea typeface="Arial"/>
                <a:cs typeface="Arial"/>
              </a:defRPr>
            </a:pPr>
            <a:r>
              <a:rPr sz="1200" b="1">
                <a:solidFill>
                  <a:srgbClr val="FF4B3E"/>
                </a:solidFill>
                <a:latin typeface="Arial"/>
                <a:ea typeface="Arial"/>
                <a:cs typeface="Arial"/>
              </a:rPr>
              <a:t>01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8E088DB4-9E96-4827-BFA4-6B62CEAC246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447800" y="2609850"/>
            <a:ext cx="3762375" cy="400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5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观察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1A728FAA-39B0-4531-8F58-280735D0785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3276600"/>
            <a:ext cx="40005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200" b="1">
                <a:solidFill>
                  <a:srgbClr val="FF4B3E"/>
                </a:solidFill>
                <a:latin typeface="Arial"/>
                <a:ea typeface="Arial"/>
                <a:cs typeface="Arial"/>
              </a:defRPr>
            </a:pPr>
            <a:r>
              <a:rPr sz="1200" b="1">
                <a:solidFill>
                  <a:srgbClr val="FF4B3E"/>
                </a:solidFill>
                <a:latin typeface="Arial"/>
                <a:ea typeface="Arial"/>
                <a:cs typeface="Arial"/>
              </a:rPr>
              <a:t>02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A2615AEB-ABD7-4A62-B6AC-8657CEE16E9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447800" y="3238500"/>
            <a:ext cx="3762375" cy="400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5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写方程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57773155-4347-4E8B-823D-BC6F0BDB79F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3905250"/>
            <a:ext cx="40005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200" b="1">
                <a:solidFill>
                  <a:srgbClr val="FF4B3E"/>
                </a:solidFill>
                <a:latin typeface="Arial"/>
                <a:ea typeface="Arial"/>
                <a:cs typeface="Arial"/>
              </a:defRPr>
            </a:pPr>
            <a:r>
              <a:rPr sz="1200" b="1">
                <a:solidFill>
                  <a:srgbClr val="FF4B3E"/>
                </a:solidFill>
                <a:latin typeface="Arial"/>
                <a:ea typeface="Arial"/>
                <a:cs typeface="Arial"/>
              </a:rPr>
              <a:t>03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26F90088-17B8-443E-8E06-ECE138F5BF6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447800" y="3867150"/>
            <a:ext cx="3762375" cy="400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5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建转化图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D3BA5FA8-C5CF-4E1F-92D2-A8035C4698D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19800" y="1809750"/>
            <a:ext cx="5543550" cy="17145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4F1EA"/>
          </a:solidFill>
          <a:ln xmlns:a="http://schemas.openxmlformats.org/drawingml/2006/main" w="9525">
            <a:solidFill>
              <a:srgbClr val="D6D3CC"/>
            </a:solidFill>
            <a:prstDash val="solid"/>
          </a:ln>
        </p:spPr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5752192B-A66D-4ED0-9E25-9323AF1A849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0" y="2076450"/>
            <a:ext cx="4762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00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00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rPr>
              <a:t>DSE 模考例题 · Q01 · DSE模考题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7B76C247-BA98-4350-81EE-FE3A9E6245E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0" y="2438400"/>
            <a:ext cx="4857750" cy="8953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35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混合溶液生成 0.03 mol 沉淀，沉淀摩尔质量 110 g mol⁻¹。沉淀质量为：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3A839FC5-A30A-48AC-B3CA-08D4BC4BA79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19800" y="3714750"/>
            <a:ext cx="5543550" cy="17145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D8D4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AB4FB121-AE0F-43FA-8558-8E92C285963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0" y="3981450"/>
            <a:ext cx="39052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rPr>
              <a:t>DSE 分步讲评｜结论—依据—防错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ED028996-08DD-4DD2-952C-B09C1F62DEA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0" y="4324350"/>
            <a:ext cx="4857750" cy="952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20000"/>
              </a:lnSpc>
              <a:buNone/>
              <a:defRPr sz="12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正确结论：3.3 g</a:t>
            </a:r>
          </a:p>
          <a:p xmlns:a="http://schemas.openxmlformats.org/drawingml/2006/main">
            <a:pPr algn="l">
              <a:lnSpc>
                <a:spcPct val="120000"/>
              </a:lnSpc>
              <a:buNone/>
              <a:defRPr sz="12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解析：m=nM=0.03×110=3.3 g。</a:t>
            </a:r>
          </a:p>
        </p:txBody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0C5AF161-C2A2-449A-8538-814B25CBD99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5934075"/>
            <a:ext cx="49530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00" b="1">
                <a:solidFill>
                  <a:srgbClr val="4B4B4F"/>
                </a:solidFill>
                <a:latin typeface="Arial"/>
                <a:ea typeface="Arial"/>
                <a:cs typeface="Arial"/>
              </a:defRPr>
            </a:pPr>
            <a:r>
              <a:rPr sz="900" b="1">
                <a:solidFill>
                  <a:srgbClr val="4B4B4F"/>
                </a:solidFill>
                <a:latin typeface="Arial"/>
                <a:ea typeface="Arial"/>
                <a:cs typeface="Arial"/>
              </a:rPr>
              <a:t>5′评分点示范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7741CEF8-EA04-4AE3-B35B-1C9439CBACC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6648450"/>
            <a:ext cx="12192000" cy="2095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B0B0D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6D78EB20-9A4F-411A-A744-A3B1FF4B892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2900" y="6696075"/>
            <a:ext cx="647700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675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FFFFF"/>
                </a:solidFill>
                <a:latin typeface="Arial"/>
                <a:ea typeface="Arial"/>
                <a:cs typeface="Arial"/>
              </a:rPr>
              <a:t>HSKB · CHEM · 元素与无机物</a:t>
            </a:r>
          </a:p>
        </p:txBody>
      </p:sp>
      <p:sp>
        <p:nvSpPr>
          <p:cNvPr id="22" name="">
            <a:extLst xmlns:a="http://schemas.openxmlformats.org/drawingml/2006/main">
              <a:ext uri="{FF2B5EF4-FFF2-40B4-BE49-F238E27FC236}">
                <a16:creationId xmlns:a16="http://schemas.microsoft.com/office/drawing/2014/main" id="{233A3E6D-C909-4EE8-92CE-D3E32245134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715625" y="6696075"/>
            <a:ext cx="104775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lnSpc>
                <a:spcPct val="110000"/>
              </a:lnSpc>
              <a:buNone/>
              <a:defRPr sz="675" b="1">
                <a:solidFill>
                  <a:srgbClr val="F4F1EA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4F1EA"/>
                </a:solidFill>
                <a:latin typeface="Arial"/>
                <a:ea typeface="Arial"/>
                <a:cs typeface="Arial"/>
              </a:rPr>
              <a:t>05 / 30</a:t>
            </a:r>
          </a:p>
        </p:txBody>
      </p:sp>
    </p:spTree>
    <p:extLst>
      <p:ext uri="{BB962C8B-B14F-4D97-AF65-F5344CB8AC3E}">
        <p14:creationId xmlns:p14="http://schemas.microsoft.com/office/powerpoint/2010/main" val="43366706"/>
      </p:ext>
    </p:extLst>
  </p:cSld>
</p:sld>
</file>

<file path=ppt/slides/slide6.xml><?xml version="1.0" encoding="utf-8"?>
<p:sld xmlns:p="http://schemas.openxmlformats.org/presentationml/2006/main">
  <p:cSld>
    <p:bg>
      <p:bgPr>
        <a:solidFill xmlns:a="http://schemas.openxmlformats.org/drawingml/2006/main">
          <a:srgbClr val="F4F1EA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3" name="">
            <a:extLst xmlns:a="http://schemas.openxmlformats.org/drawingml/2006/main">
              <a:ext uri="{FF2B5EF4-FFF2-40B4-BE49-F238E27FC236}">
                <a16:creationId xmlns:a16="http://schemas.microsoft.com/office/drawing/2014/main" id="{C55D038C-2577-4AC3-BB64-CDDAB19C7EC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438150"/>
            <a:ext cx="72390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825" b="1">
                <a:solidFill>
                  <a:srgbClr val="FF4B3E"/>
                </a:solidFill>
                <a:latin typeface="Arial"/>
                <a:ea typeface="Arial"/>
                <a:cs typeface="Arial"/>
              </a:defRPr>
            </a:pPr>
            <a:r>
              <a:rPr sz="825" b="1">
                <a:solidFill>
                  <a:srgbClr val="FF4B3E"/>
                </a:solidFill>
                <a:latin typeface="Arial"/>
                <a:ea typeface="Arial"/>
                <a:cs typeface="Arial"/>
              </a:rPr>
              <a:t>LESSON 01 · TIMED CHECK &amp; ERROR LOOP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6F7A83F9-8791-4306-8E18-309A47B6FA7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667875" y="285750"/>
            <a:ext cx="1952625" cy="6096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  <a:prstDash val="solid"/>
          </a:ln>
        </p:spPr>
      </p:sp>
      <p:pic>
        <p:nvPicPr>
          <p:cNvPr id="25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c26a20c292ba4e98"/>
          <a:stretch xmlns:a="http://schemas.openxmlformats.org/drawingml/2006/main"/>
        </p:blipFill>
        <p:spPr>
          <a:xfrm xmlns:a="http://schemas.openxmlformats.org/drawingml/2006/main">
            <a:off x="9839325" y="402178"/>
            <a:ext cx="1609725" cy="367219"/>
          </a:xfrm>
          <a:prstGeom xmlns:a="http://schemas.openxmlformats.org/drawingml/2006/main" prst="rect">
            <a:avLst/>
          </a:prstGeom>
        </p:spPr>
      </p:pic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25E58A39-FC28-4D39-BCB4-1EC0235FD47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904875"/>
            <a:ext cx="8382000" cy="619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2775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775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限时做完，更要知道为什么丢分。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C7563845-3FAB-47C8-9768-415BA4C828C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1857375"/>
            <a:ext cx="6762750" cy="328612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6D3CC"/>
            </a:solidFill>
            <a:prstDash val="solid"/>
          </a:ln>
        </p:spPr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CE8BBDC6-FD90-4A3B-AE18-1ACE39A3B85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2143125"/>
            <a:ext cx="238125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F4B3E"/>
                </a:solidFill>
                <a:latin typeface="Arial"/>
                <a:ea typeface="Arial"/>
                <a:cs typeface="Arial"/>
              </a:defRPr>
            </a:pPr>
            <a:r>
              <a:rPr sz="975" b="1">
                <a:solidFill>
                  <a:srgbClr val="FF4B3E"/>
                </a:solidFill>
                <a:latin typeface="Arial"/>
                <a:ea typeface="Arial"/>
                <a:cs typeface="Arial"/>
              </a:rPr>
              <a:t>CHECKPOINT · 2 MIN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40255705-ABC1-4D56-BED1-56A9469B462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2686050"/>
            <a:ext cx="5810250" cy="552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99862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65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65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用 2 分钟口述一题“从课程范围、核心判断与 Paper 任务结构建立边界”任务的作答路径，答案必须包含：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03347986-7A14-4F83-9645-6BC41693D42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3505200"/>
            <a:ext cx="266700" cy="2667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4B3E"/>
          </a:solidFill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19050" tIns="47625" rIns="19050" bIns="1905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lnSpc>
                <a:spcPct val="110000"/>
              </a:lnSpc>
              <a:buNone/>
              <a:defRPr sz="9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1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FBB220D8-D70D-4F52-8590-15E83479BEA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333500" y="3505200"/>
            <a:ext cx="523875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35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条件或证据定位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716E9418-89D4-4BDA-81E3-81277171E85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3952875"/>
            <a:ext cx="266700" cy="2667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4B3E"/>
          </a:solidFill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19050" tIns="47625" rIns="19050" bIns="1905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lnSpc>
                <a:spcPct val="110000"/>
              </a:lnSpc>
              <a:buNone/>
              <a:defRPr sz="9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2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ADB10AEF-E7A0-4133-A219-F36BC1C6DB0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333500" y="3952875"/>
            <a:ext cx="523875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35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关键方法与中间步骤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F8C66C49-6758-4D71-BD3A-F3F77EA94D1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4400550"/>
            <a:ext cx="266700" cy="2667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4B3E"/>
          </a:solidFill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19050" tIns="47625" rIns="19050" bIns="1905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lnSpc>
                <a:spcPct val="110000"/>
              </a:lnSpc>
              <a:buNone/>
              <a:defRPr sz="9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3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D04B8235-CF7E-40D9-A4A6-D6D842B0CDC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333500" y="4400550"/>
            <a:ext cx="523875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35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结论、单位/范围或表达核验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E05C0E9D-467B-4873-A141-F242E709FE7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658100" y="1857375"/>
            <a:ext cx="3905250" cy="328612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B0B0D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7C1EEA74-043E-4BD1-B26E-77D33EEDD42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962900" y="2143125"/>
            <a:ext cx="19050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050" b="1">
                <a:solidFill>
                  <a:srgbClr val="F4F1EA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050" b="1">
                <a:solidFill>
                  <a:srgbClr val="F4F1EA"/>
                </a:solidFill>
                <a:latin typeface="Microsoft YaHei"/>
                <a:ea typeface="Microsoft YaHei"/>
                <a:cs typeface="Microsoft YaHei"/>
              </a:rPr>
              <a:t>错因复盘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FBC2FFFC-A2B4-429B-A8E2-4C4CFE1687E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962900" y="2695575"/>
            <a:ext cx="3143250" cy="9048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8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8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忽略过量与反应顺序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5F899908-7F58-422D-90D4-35DEE2A22E2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962900" y="3857625"/>
            <a:ext cx="3143250" cy="876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35000"/>
              </a:lnSpc>
              <a:buNone/>
              <a:defRPr sz="1200" b="0">
                <a:solidFill>
                  <a:srgbClr val="D8E1EA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00" b="0">
                <a:solidFill>
                  <a:srgbClr val="D8E1EA"/>
                </a:solidFill>
                <a:latin typeface="Microsoft YaHei"/>
                <a:ea typeface="Microsoft YaHei"/>
                <a:cs typeface="Microsoft YaHei"/>
              </a:rPr>
              <a:t>□ 我能指出错误发生在哪一步</a:t>
            </a:r>
          </a:p>
          <a:p xmlns:a="http://schemas.openxmlformats.org/drawingml/2006/main">
            <a:pPr algn="l">
              <a:lnSpc>
                <a:spcPct val="135000"/>
              </a:lnSpc>
              <a:buNone/>
              <a:defRPr sz="1200" b="0">
                <a:solidFill>
                  <a:srgbClr val="D8E1EA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00" b="0">
                <a:solidFill>
                  <a:srgbClr val="D8E1EA"/>
                </a:solidFill>
                <a:latin typeface="Microsoft YaHei"/>
                <a:ea typeface="Microsoft YaHei"/>
                <a:cs typeface="Microsoft YaHei"/>
              </a:rPr>
              <a:t>□ 我能写出下一次的检查动作</a:t>
            </a:r>
          </a:p>
          <a:p xmlns:a="http://schemas.openxmlformats.org/drawingml/2006/main">
            <a:pPr algn="l">
              <a:lnSpc>
                <a:spcPct val="135000"/>
              </a:lnSpc>
              <a:buNone/>
              <a:defRPr sz="1200" b="0">
                <a:solidFill>
                  <a:srgbClr val="D8E1EA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00" b="0">
                <a:solidFill>
                  <a:srgbClr val="D8E1EA"/>
                </a:solidFill>
                <a:latin typeface="Microsoft YaHei"/>
                <a:ea typeface="Microsoft YaHei"/>
                <a:cs typeface="Microsoft YaHei"/>
              </a:rPr>
              <a:t>□ 我能在同构题中立即修正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5AD58B4D-05B4-494B-BB06-A757BEBC79C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5553075"/>
            <a:ext cx="10668000" cy="3333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275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75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达标证据｜入口题 + 知识边界证据卡</a:t>
            </a:r>
          </a:p>
        </p:txBody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0EADFA3C-3FE6-4E84-802C-DFD7331D813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6029325"/>
            <a:ext cx="47625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00" b="1">
                <a:solidFill>
                  <a:srgbClr val="FF4B3E"/>
                </a:solidFill>
                <a:latin typeface="Arial"/>
                <a:ea typeface="Arial"/>
                <a:cs typeface="Arial"/>
              </a:defRPr>
            </a:pPr>
            <a:r>
              <a:rPr sz="900" b="1">
                <a:solidFill>
                  <a:srgbClr val="FF4B3E"/>
                </a:solidFill>
                <a:latin typeface="Arial"/>
                <a:ea typeface="Arial"/>
                <a:cs typeface="Arial"/>
              </a:rPr>
              <a:t>前段检查 · 2 分钟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DEA05ACD-BA4D-4737-99DA-AF748044C3E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6648450"/>
            <a:ext cx="12192000" cy="2095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B0B0D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022BF7FA-DB93-4635-A12D-488D42A1338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2900" y="6696075"/>
            <a:ext cx="647700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675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FFFFF"/>
                </a:solidFill>
                <a:latin typeface="Arial"/>
                <a:ea typeface="Arial"/>
                <a:cs typeface="Arial"/>
              </a:rPr>
              <a:t>HSKB · CHEM · 元素与无机物</a:t>
            </a:r>
          </a:p>
        </p:txBody>
      </p:sp>
      <p:sp>
        <p:nvSpPr>
          <p:cNvPr id="22" name="">
            <a:extLst xmlns:a="http://schemas.openxmlformats.org/drawingml/2006/main">
              <a:ext uri="{FF2B5EF4-FFF2-40B4-BE49-F238E27FC236}">
                <a16:creationId xmlns:a16="http://schemas.microsoft.com/office/drawing/2014/main" id="{29A1AAE3-4288-4E0C-944E-FFEBC6CFAA1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715625" y="6696075"/>
            <a:ext cx="104775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lnSpc>
                <a:spcPct val="110000"/>
              </a:lnSpc>
              <a:buNone/>
              <a:defRPr sz="675" b="1">
                <a:solidFill>
                  <a:srgbClr val="F4F1EA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4F1EA"/>
                </a:solidFill>
                <a:latin typeface="Arial"/>
                <a:ea typeface="Arial"/>
                <a:cs typeface="Arial"/>
              </a:rPr>
              <a:t>06 / 30</a:t>
            </a:r>
          </a:p>
        </p:txBody>
      </p:sp>
    </p:spTree>
    <p:extLst>
      <p:ext uri="{BB962C8B-B14F-4D97-AF65-F5344CB8AC3E}">
        <p14:creationId xmlns:p14="http://schemas.microsoft.com/office/powerpoint/2010/main" val="85057078"/>
      </p:ext>
    </p:extLst>
  </p:cSld>
</p:sld>
</file>

<file path=ppt/slides/slide7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D81CDA20-5531-402B-8C7E-ABD229F7BED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438150"/>
            <a:ext cx="72390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825" b="1">
                <a:solidFill>
                  <a:srgbClr val="FF4B3E"/>
                </a:solidFill>
                <a:latin typeface="Arial"/>
                <a:ea typeface="Arial"/>
                <a:cs typeface="Arial"/>
              </a:defRPr>
            </a:pPr>
            <a:r>
              <a:rPr sz="825" b="1">
                <a:solidFill>
                  <a:srgbClr val="FF4B3E"/>
                </a:solidFill>
                <a:latin typeface="Arial"/>
                <a:ea typeface="Arial"/>
                <a:cs typeface="Arial"/>
              </a:rPr>
              <a:t>LESSON 01 · TERMS &amp; PREREQUISITES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CE3DC7DE-5329-4DD1-B7D0-BB67908591D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667875" y="285750"/>
            <a:ext cx="1952625" cy="6096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  <a:prstDash val="solid"/>
          </a:ln>
        </p:spPr>
      </p:sp>
      <p:pic>
        <p:nvPicPr>
          <p:cNvPr id="23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4039b66b2eef4027"/>
          <a:stretch xmlns:a="http://schemas.openxmlformats.org/drawingml/2006/main"/>
        </p:blipFill>
        <p:spPr>
          <a:xfrm xmlns:a="http://schemas.openxmlformats.org/drawingml/2006/main">
            <a:off x="9839325" y="402178"/>
            <a:ext cx="1609725" cy="367219"/>
          </a:xfrm>
          <a:prstGeom xmlns:a="http://schemas.openxmlformats.org/drawingml/2006/main" prst="rect">
            <a:avLst/>
          </a:prstGeom>
        </p:spPr>
      </p:pic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BFC10E01-CD9C-47CC-AB3E-5A79F31B94D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876300"/>
            <a:ext cx="8382000" cy="552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27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7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先把专有名词、对象和单位说清楚。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5716BA05-2578-4BBA-8EB2-4BC6A4CF1F1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1809750"/>
            <a:ext cx="5143500" cy="15240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D8D4"/>
          </a:solidFill>
          <a:ln xmlns:a="http://schemas.openxmlformats.org/drawingml/2006/main" w="9525">
            <a:solidFill>
              <a:srgbClr val="D6D3CC"/>
            </a:solidFill>
            <a:prstDash val="solid"/>
          </a:ln>
        </p:spPr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322FAC49-451B-403A-8231-C5647000D00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66775" y="2038350"/>
            <a:ext cx="142875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rPr>
              <a:t>知识对象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2DC9FA90-C1FE-4E2C-9BE6-62DAA4826A4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66775" y="2400300"/>
            <a:ext cx="4619625" cy="723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8000"/>
              </a:lnSpc>
              <a:buNone/>
              <a:defRPr sz="15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元素与无机物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EFBFA5A6-07F5-4881-8BF3-54EF73A220F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0" y="1809750"/>
            <a:ext cx="5143500" cy="15240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4F1EA"/>
          </a:solidFill>
          <a:ln xmlns:a="http://schemas.openxmlformats.org/drawingml/2006/main" w="9525">
            <a:solidFill>
              <a:srgbClr val="D6D3CC"/>
            </a:solidFill>
            <a:prstDash val="solid"/>
          </a:ln>
        </p:spPr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A8CC0AB4-C32B-4C76-AB74-A051F688948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34125" y="2038350"/>
            <a:ext cx="142875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rPr>
              <a:t>核心关系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D04461CF-EC8A-4709-AFC0-D5F5FB6F08B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34125" y="2400300"/>
            <a:ext cx="4619625" cy="723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8000"/>
              </a:lnSpc>
              <a:buNone/>
              <a:defRPr sz="15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性质判断要联系结构与反应条件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49CDD5C2-E08A-468B-8C40-7A61FCF6A77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3619500"/>
            <a:ext cx="5143500" cy="15240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4F1EA"/>
          </a:solidFill>
          <a:ln xmlns:a="http://schemas.openxmlformats.org/drawingml/2006/main" w="9525">
            <a:solidFill>
              <a:srgbClr val="D6D3CC"/>
            </a:solidFill>
            <a:prstDash val="solid"/>
          </a:ln>
        </p:spPr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99D6BD51-7D77-46A8-9491-3F9CE31AEB1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66775" y="3848100"/>
            <a:ext cx="142875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rPr>
              <a:t>标准方法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2E769B08-6F5E-401D-BDFF-BCAF333ED40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66775" y="4210050"/>
            <a:ext cx="4619625" cy="723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8000"/>
              </a:lnSpc>
              <a:buNone/>
              <a:defRPr sz="15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观察—写方程—建转化图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0D0503E4-2623-46B8-B86E-7B83BB7269B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0" y="3619500"/>
            <a:ext cx="5143500" cy="15240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4F1EA"/>
          </a:solidFill>
          <a:ln xmlns:a="http://schemas.openxmlformats.org/drawingml/2006/main" w="9525">
            <a:solidFill>
              <a:srgbClr val="D6D3CC"/>
            </a:solidFill>
            <a:prstDash val="solid"/>
          </a:ln>
        </p:spPr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62140F33-4AA9-4D0C-855C-3397CA13F24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34125" y="3848100"/>
            <a:ext cx="142875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rPr>
              <a:t>边界与单位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F27A1AE1-83BC-4AB5-9B76-0A900B08AE3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34125" y="4210050"/>
            <a:ext cx="4619625" cy="723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8000"/>
              </a:lnSpc>
              <a:buNone/>
              <a:defRPr sz="15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忽略过量与反应顺序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DA293D32-0838-4338-8975-4EFEED198D4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5695950"/>
            <a:ext cx="1066800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2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术语不清时先停：定义对象 → 写清符号 → 标注单位／范围 → 再开始推理。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70E3DD53-CB2C-43DF-A8BA-1707993B77F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6648450"/>
            <a:ext cx="12192000" cy="2095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B0B0D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D4998214-0204-4EE9-BCE1-7168A8017A9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2900" y="6696075"/>
            <a:ext cx="647700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675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FFFFF"/>
                </a:solidFill>
                <a:latin typeface="Arial"/>
                <a:ea typeface="Arial"/>
                <a:cs typeface="Arial"/>
              </a:rPr>
              <a:t>HSKB · CHEM · 元素与无机物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7E363467-0228-4A73-BF34-22B4F8309E8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715625" y="6696075"/>
            <a:ext cx="104775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lnSpc>
                <a:spcPct val="110000"/>
              </a:lnSpc>
              <a:buNone/>
              <a:defRPr sz="675" b="1">
                <a:solidFill>
                  <a:srgbClr val="F4F1EA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4F1EA"/>
                </a:solidFill>
                <a:latin typeface="Arial"/>
                <a:ea typeface="Arial"/>
                <a:cs typeface="Arial"/>
              </a:rPr>
              <a:t>07 / 30</a:t>
            </a:r>
          </a:p>
        </p:txBody>
      </p:sp>
    </p:spTree>
    <p:extLst>
      <p:ext uri="{BB962C8B-B14F-4D97-AF65-F5344CB8AC3E}">
        <p14:creationId xmlns:p14="http://schemas.microsoft.com/office/powerpoint/2010/main" val="917913697"/>
      </p:ext>
    </p:extLst>
  </p:cSld>
</p:sld>
</file>

<file path=ppt/slides/slide8.xml><?xml version="1.0" encoding="utf-8"?>
<p:sld xmlns:p="http://schemas.openxmlformats.org/presentationml/2006/main">
  <p:cSld>
    <p:bg>
      <p:bgPr>
        <a:solidFill xmlns:a="http://schemas.openxmlformats.org/drawingml/2006/main">
          <a:srgbClr val="F4F1EA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5E14953F-2B35-47D3-BF3C-9FDC1D60DA9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438150"/>
            <a:ext cx="72390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825" b="1">
                <a:solidFill>
                  <a:srgbClr val="FF4B3E"/>
                </a:solidFill>
                <a:latin typeface="Arial"/>
                <a:ea typeface="Arial"/>
                <a:cs typeface="Arial"/>
              </a:defRPr>
            </a:pPr>
            <a:r>
              <a:rPr sz="825" b="1">
                <a:solidFill>
                  <a:srgbClr val="FF4B3E"/>
                </a:solidFill>
                <a:latin typeface="Arial"/>
                <a:ea typeface="Arial"/>
                <a:cs typeface="Arial"/>
              </a:rPr>
              <a:t>LESSON 01 · KNOWLEDGE MODEL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E1760F3E-453C-49E0-A8A8-87142651EC4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667875" y="285750"/>
            <a:ext cx="1952625" cy="6096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  <a:prstDash val="solid"/>
          </a:ln>
        </p:spPr>
      </p:sp>
      <p:pic>
        <p:nvPicPr>
          <p:cNvPr id="23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b8db97692ac44091"/>
          <a:stretch xmlns:a="http://schemas.openxmlformats.org/drawingml/2006/main"/>
        </p:blipFill>
        <p:spPr>
          <a:xfrm xmlns:a="http://schemas.openxmlformats.org/drawingml/2006/main">
            <a:off x="9839325" y="402178"/>
            <a:ext cx="1609725" cy="367219"/>
          </a:xfrm>
          <a:prstGeom xmlns:a="http://schemas.openxmlformats.org/drawingml/2006/main" prst="rect">
            <a:avLst/>
          </a:prstGeom>
        </p:spPr>
      </p:pic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A143F430-0309-40C7-AD5A-EB9600821F3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876300"/>
            <a:ext cx="8763000" cy="552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27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7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把知识点变成一条可执行、可核验的链。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A0D3B266-B412-4EB7-B508-D29C5C6A051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2000250"/>
            <a:ext cx="2428875" cy="28575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6D3CC"/>
            </a:solidFill>
            <a:prstDash val="solid"/>
          </a:ln>
        </p:spPr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E87AC1E1-6AE8-4DB5-BD70-DEDC167A461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38200" y="2266950"/>
            <a:ext cx="200025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rPr>
              <a:t>01 条件／证据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A0E57B36-D8A1-4881-B517-E47B4655F8F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38200" y="2781300"/>
            <a:ext cx="2000250" cy="1619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22000"/>
              </a:lnSpc>
              <a:buNone/>
              <a:defRPr sz="135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混合溶液生成 0.03 mol 沉淀，沉淀摩尔质量 110 g mol⁻¹。沉淀质量为：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3CBBA854-B67D-4347-9600-8A4A8213E50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362325" y="2000250"/>
            <a:ext cx="2428875" cy="28575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6D3CC"/>
            </a:solidFill>
            <a:prstDash val="solid"/>
          </a:ln>
        </p:spPr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40F716E9-8A18-4BB8-B9B0-FCBAB1863A4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571875" y="2266950"/>
            <a:ext cx="200025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rPr>
              <a:t>02 表示／模型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0A4B72FB-9E4F-4D2B-A4B2-17810E0DF64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571875" y="2781300"/>
            <a:ext cx="2000250" cy="1619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22000"/>
              </a:lnSpc>
              <a:buNone/>
              <a:defRPr sz="135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性质判断要联系结构与反应条件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8623F631-43D1-436D-8135-FEB38CEF07F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0" y="2000250"/>
            <a:ext cx="2428875" cy="28575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B0B0D"/>
          </a:solidFill>
          <a:ln xmlns:a="http://schemas.openxmlformats.org/drawingml/2006/main" w="9525">
            <a:solidFill>
              <a:srgbClr val="D6D3CC"/>
            </a:solidFill>
            <a:prstDash val="solid"/>
          </a:ln>
        </p:spPr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5E10B412-DBBB-4645-9995-9FBF2BA78B0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05550" y="2266950"/>
            <a:ext cx="200025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4F1EA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4F1EA"/>
                </a:solidFill>
                <a:latin typeface="Microsoft YaHei"/>
                <a:ea typeface="Microsoft YaHei"/>
                <a:cs typeface="Microsoft YaHei"/>
              </a:rPr>
              <a:t>03 方法／评分点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E07FA1BD-2E84-4952-B6FA-292B2EE2C59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05550" y="2781300"/>
            <a:ext cx="2000250" cy="1619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22000"/>
              </a:lnSpc>
              <a:buNone/>
              <a:defRPr sz="13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观察—写方程—建转化图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D34F18C9-E2B5-49F2-B638-50ED13B9C65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829675" y="2000250"/>
            <a:ext cx="2428875" cy="28575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6D3CC"/>
            </a:solidFill>
            <a:prstDash val="solid"/>
          </a:ln>
        </p:spPr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319E4F09-987D-4BF3-A2B8-5983796394D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039225" y="2266950"/>
            <a:ext cx="200025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rPr>
              <a:t>04 结论／核验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DC54E292-3D2D-4BC9-9E65-6DA3214846F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039225" y="2781300"/>
            <a:ext cx="2000250" cy="1619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22000"/>
              </a:lnSpc>
              <a:buNone/>
              <a:defRPr sz="135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检查：忽略过量与反应顺序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FDF82FF1-EA25-4903-B2B9-B4A44F1238E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5448300"/>
            <a:ext cx="10668000" cy="361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35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完成任何题目后，都要能指出答案来自链条中的哪一个节点。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0C89BA99-2638-49D6-B40E-E20E30D3FE3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6648450"/>
            <a:ext cx="12192000" cy="2095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B0B0D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2F550528-66F8-4819-9BCE-5D4989999E4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2900" y="6696075"/>
            <a:ext cx="647700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675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FFFFF"/>
                </a:solidFill>
                <a:latin typeface="Arial"/>
                <a:ea typeface="Arial"/>
                <a:cs typeface="Arial"/>
              </a:rPr>
              <a:t>HSKB · CHEM · 元素与无机物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6A2069D1-BFA8-4B24-AE90-38D0933DF30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715625" y="6696075"/>
            <a:ext cx="104775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lnSpc>
                <a:spcPct val="110000"/>
              </a:lnSpc>
              <a:buNone/>
              <a:defRPr sz="675" b="1">
                <a:solidFill>
                  <a:srgbClr val="F4F1EA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4F1EA"/>
                </a:solidFill>
                <a:latin typeface="Arial"/>
                <a:ea typeface="Arial"/>
                <a:cs typeface="Arial"/>
              </a:rPr>
              <a:t>08 / 30</a:t>
            </a:r>
          </a:p>
        </p:txBody>
      </p:sp>
    </p:spTree>
    <p:extLst>
      <p:ext uri="{BB962C8B-B14F-4D97-AF65-F5344CB8AC3E}">
        <p14:creationId xmlns:p14="http://schemas.microsoft.com/office/powerpoint/2010/main" val="868693760"/>
      </p:ext>
    </p:extLst>
  </p:cSld>
</p:sld>
</file>

<file path=ppt/slides/slide9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3" name="">
            <a:extLst xmlns:a="http://schemas.openxmlformats.org/drawingml/2006/main">
              <a:ext uri="{FF2B5EF4-FFF2-40B4-BE49-F238E27FC236}">
                <a16:creationId xmlns:a16="http://schemas.microsoft.com/office/drawing/2014/main" id="{547101BD-2080-4FC6-B89B-CBA8D318947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438150"/>
            <a:ext cx="72390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825" b="1">
                <a:solidFill>
                  <a:srgbClr val="FF4B3E"/>
                </a:solidFill>
                <a:latin typeface="Arial"/>
                <a:ea typeface="Arial"/>
                <a:cs typeface="Arial"/>
              </a:defRPr>
            </a:pPr>
            <a:r>
              <a:rPr sz="825" b="1">
                <a:solidFill>
                  <a:srgbClr val="FF4B3E"/>
                </a:solidFill>
                <a:latin typeface="Arial"/>
                <a:ea typeface="Arial"/>
                <a:cs typeface="Arial"/>
              </a:rPr>
              <a:t>LESSON 01 · EVIDENCE TASK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BC24952B-2C0A-4343-B8A0-18761E02A4C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667875" y="285750"/>
            <a:ext cx="1952625" cy="6096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  <a:prstDash val="solid"/>
          </a:ln>
        </p:spPr>
      </p:sp>
      <p:pic>
        <p:nvPicPr>
          <p:cNvPr id="25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ba31c1b46c8e40ee"/>
          <a:stretch xmlns:a="http://schemas.openxmlformats.org/drawingml/2006/main"/>
        </p:blipFill>
        <p:spPr>
          <a:xfrm xmlns:a="http://schemas.openxmlformats.org/drawingml/2006/main">
            <a:off x="9839325" y="402178"/>
            <a:ext cx="1609725" cy="367219"/>
          </a:xfrm>
          <a:prstGeom xmlns:a="http://schemas.openxmlformats.org/drawingml/2006/main" prst="rect">
            <a:avLst/>
          </a:prstGeom>
        </p:spPr>
      </p:pic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FB6C5A53-5667-46D4-AE56-57056BFCDBF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876300"/>
            <a:ext cx="8572500" cy="552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27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7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材料不是装饰：必须真正参与作答。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17E9ED6E-1CBA-4189-B1A2-BBF30C62402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1762125"/>
            <a:ext cx="6762750" cy="34290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4F1EA"/>
          </a:solidFill>
          <a:ln xmlns:a="http://schemas.openxmlformats.org/drawingml/2006/main" w="9525">
            <a:solidFill>
              <a:srgbClr val="D6D3CC"/>
            </a:solidFill>
            <a:prstDash val="solid"/>
          </a:ln>
        </p:spPr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3F2C6561-DF6C-4008-A3AF-B29D5A6EB7F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04875" y="2038350"/>
            <a:ext cx="590550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rPr>
              <a:t>任务 Q04 · DSE模考题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93A0288F-A7EA-4D89-A1F2-753C744411C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04875" y="2524125"/>
            <a:ext cx="5953125" cy="1809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24000"/>
              </a:lnSpc>
              <a:buNone/>
              <a:defRPr sz="15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反应 M+2H⁺→M²⁺+H₂。混合 0.05 mol M 与 0.25 mol H⁺ 后，过量 H⁺ 为：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9E0D1B44-8D4D-4BB1-87C0-563036386B2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04875" y="4648200"/>
            <a:ext cx="5953125" cy="247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89532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825" b="1">
                <a:solidFill>
                  <a:srgbClr val="4B4B4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825" b="1">
                <a:solidFill>
                  <a:srgbClr val="4B4B4F"/>
                </a:solidFill>
                <a:latin typeface="Microsoft YaHei"/>
                <a:ea typeface="Microsoft YaHei"/>
                <a:cs typeface="Microsoft YaHei"/>
              </a:rPr>
              <a:t>题型参照：DSE模考题型｜参照 HKDSE Chemistry 2012-2024 Paper 1、Paper 2、Practice Paper 与评分资料｜选择题呈现·能力参照 Paper 1B·过量试剂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A21B1753-1173-4D71-B935-7381422643A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677150" y="1762125"/>
            <a:ext cx="3886200" cy="34290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B0B0D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45A7160B-A32A-4790-9B3D-AA825D82F9E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962900" y="2076450"/>
            <a:ext cx="20955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125" b="1">
                <a:solidFill>
                  <a:srgbClr val="F4F1EA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125" b="1">
                <a:solidFill>
                  <a:srgbClr val="F4F1EA"/>
                </a:solidFill>
                <a:latin typeface="Microsoft YaHei"/>
                <a:ea typeface="Microsoft YaHei"/>
                <a:cs typeface="Microsoft YaHei"/>
              </a:rPr>
              <a:t>作答前四问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592ED36F-B873-48C2-82A3-1F108557452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962900" y="2647950"/>
            <a:ext cx="32385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rPr>
              <a:t>01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4237B713-FC72-469D-A6D0-B40181B4A51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420100" y="2609850"/>
            <a:ext cx="262890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3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资料给了什么？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93BCB66A-7E7E-445B-A36D-AC405318CD5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962900" y="3200400"/>
            <a:ext cx="32385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rPr>
              <a:t>02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D92CDEDD-F627-4A2F-AA0B-DF220AFAFF0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420100" y="3162300"/>
            <a:ext cx="262890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3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题目要求什么？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29D3AF13-7036-4FBA-945C-6120084D193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962900" y="3752850"/>
            <a:ext cx="32385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rPr>
              <a:t>03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592F6D2B-7491-4E57-B12E-592779E3FFE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420100" y="3714750"/>
            <a:ext cx="262890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3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哪一条资料真正参与推理？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ED6B7A97-925D-4B64-95D0-234268843D9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962900" y="4305300"/>
            <a:ext cx="32385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rPr>
              <a:t>04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99BE4264-540F-4BE7-A1D3-27FDE40DFD1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420100" y="4267200"/>
            <a:ext cx="262890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3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怎样核验结论？</a:t>
            </a:r>
          </a:p>
        </p:txBody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01CB668A-06C0-49B3-A014-52E58B0948F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5600700"/>
            <a:ext cx="10572750" cy="304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050" b="1">
                <a:solidFill>
                  <a:srgbClr val="4B4B4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050" b="1">
                <a:solidFill>
                  <a:srgbClr val="4B4B4F"/>
                </a:solidFill>
                <a:latin typeface="Microsoft YaHei"/>
                <a:ea typeface="Microsoft YaHei"/>
                <a:cs typeface="Microsoft YaHei"/>
              </a:rPr>
              <a:t>参数为原创训练所设；来源只校准范围和题型，不冒充历届真题。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066D2D4C-CFB0-4733-80F1-23C7BCD8030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6648450"/>
            <a:ext cx="12192000" cy="2095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B0B0D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6408AE00-D3A1-4EC4-B30A-2398F342437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2900" y="6696075"/>
            <a:ext cx="647700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675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FFFFF"/>
                </a:solidFill>
                <a:latin typeface="Arial"/>
                <a:ea typeface="Arial"/>
                <a:cs typeface="Arial"/>
              </a:rPr>
              <a:t>HSKB · CHEM · 元素与无机物</a:t>
            </a:r>
          </a:p>
        </p:txBody>
      </p:sp>
      <p:sp>
        <p:nvSpPr>
          <p:cNvPr id="22" name="">
            <a:extLst xmlns:a="http://schemas.openxmlformats.org/drawingml/2006/main">
              <a:ext uri="{FF2B5EF4-FFF2-40B4-BE49-F238E27FC236}">
                <a16:creationId xmlns:a16="http://schemas.microsoft.com/office/drawing/2014/main" id="{E9179F8B-91EE-406F-B96A-D376066BACA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715625" y="6696075"/>
            <a:ext cx="104775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lnSpc>
                <a:spcPct val="110000"/>
              </a:lnSpc>
              <a:buNone/>
              <a:defRPr sz="675" b="1">
                <a:solidFill>
                  <a:srgbClr val="F4F1EA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4F1EA"/>
                </a:solidFill>
                <a:latin typeface="Arial"/>
                <a:ea typeface="Arial"/>
                <a:cs typeface="Arial"/>
              </a:rPr>
              <a:t>09 / 30</a:t>
            </a:r>
          </a:p>
        </p:txBody>
      </p:sp>
    </p:spTree>
    <p:extLst>
      <p:ext uri="{BB962C8B-B14F-4D97-AF65-F5344CB8AC3E}">
        <p14:creationId xmlns:p14="http://schemas.microsoft.com/office/powerpoint/2010/main" val="1412870817"/>
      </p:ext>
    </p:extLst>
  </p:cSld>
</p:sld>
</file>

<file path=ppt/slides/slide10.xml><?xml version="1.0" encoding="utf-8"?>
<p:sld xmlns:p="http://schemas.openxmlformats.org/presentationml/2006/main">
  <p:cSld>
    <p:bg>
      <p:bgPr>
        <a:solidFill xmlns:a="http://schemas.openxmlformats.org/drawingml/2006/main">
          <a:srgbClr val="F4F1EA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C7B52E8F-3514-40AA-B29F-F436821A7C2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438150"/>
            <a:ext cx="72390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825" b="1">
                <a:solidFill>
                  <a:srgbClr val="FF4B3E"/>
                </a:solidFill>
                <a:latin typeface="Arial"/>
                <a:ea typeface="Arial"/>
                <a:cs typeface="Arial"/>
              </a:defRPr>
            </a:pPr>
            <a:r>
              <a:rPr sz="825" b="1">
                <a:solidFill>
                  <a:srgbClr val="FF4B3E"/>
                </a:solidFill>
                <a:latin typeface="Arial"/>
                <a:ea typeface="Arial"/>
                <a:cs typeface="Arial"/>
              </a:rPr>
              <a:t>LESSON 01 · THREE LEVELS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CB27084C-1F5D-433C-AB2E-AF0AFFDFD1D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667875" y="285750"/>
            <a:ext cx="1952625" cy="6096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  <a:prstDash val="solid"/>
          </a:ln>
        </p:spPr>
      </p:sp>
      <p:pic>
        <p:nvPicPr>
          <p:cNvPr id="23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eda3511312344511"/>
          <a:stretch xmlns:a="http://schemas.openxmlformats.org/drawingml/2006/main"/>
        </p:blipFill>
        <p:spPr>
          <a:xfrm xmlns:a="http://schemas.openxmlformats.org/drawingml/2006/main">
            <a:off x="9839325" y="402178"/>
            <a:ext cx="1609725" cy="367219"/>
          </a:xfrm>
          <a:prstGeom xmlns:a="http://schemas.openxmlformats.org/drawingml/2006/main" prst="rect">
            <a:avLst/>
          </a:prstGeom>
        </p:spPr>
      </p:pic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81B9227B-AD5C-4421-BACF-DCBF0953334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876300"/>
            <a:ext cx="9144000" cy="552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27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7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同一知识点，三档要求不只是数字变大。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85D5B0FD-DC2F-4172-8958-1D55B63DF2A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1809750"/>
            <a:ext cx="3333750" cy="35242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6D3CC"/>
            </a:solidFill>
            <a:prstDash val="solid"/>
          </a:ln>
        </p:spPr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8715E25F-19B1-4F5C-A828-CEA08B5AB5A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66775" y="2095500"/>
            <a:ext cx="276225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050" b="1">
                <a:solidFill>
                  <a:srgbClr val="FF4B3E"/>
                </a:solidFill>
                <a:latin typeface="Arial"/>
                <a:ea typeface="Arial"/>
                <a:cs typeface="Arial"/>
              </a:defRPr>
            </a:pPr>
            <a:r>
              <a:rPr sz="1050" b="1">
                <a:solidFill>
                  <a:srgbClr val="FF4B3E"/>
                </a:solidFill>
                <a:latin typeface="Arial"/>
                <a:ea typeface="Arial"/>
                <a:cs typeface="Arial"/>
              </a:rPr>
              <a:t>LEVEL 3–4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F9E2E5FF-AA1C-4B7D-BA34-87D286F1A70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66775" y="2571750"/>
            <a:ext cx="2762250" cy="666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575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75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准确识别对象、条件和标准方法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226BA54A-4861-43E0-9B93-54CE8CFD680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66775" y="3524250"/>
            <a:ext cx="2762250" cy="11906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20000"/>
              </a:lnSpc>
              <a:buNone/>
              <a:defRPr sz="1125" b="0">
                <a:solidFill>
                  <a:srgbClr val="4B4B4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125" b="0">
                <a:solidFill>
                  <a:srgbClr val="4B4B4F"/>
                </a:solidFill>
                <a:latin typeface="Microsoft YaHei"/>
                <a:ea typeface="Microsoft YaHei"/>
                <a:cs typeface="Microsoft YaHei"/>
              </a:rPr>
              <a:t>混合溶液生成 0.03 mol 沉淀，沉淀摩尔质量 110 g mol⁻¹。沉淀质量为：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36AA1CEA-F812-43C6-A834-75B6F2B6805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276725" y="1809750"/>
            <a:ext cx="3333750" cy="35242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FF4B3E"/>
            </a:solidFill>
            <a:prstDash val="solid"/>
          </a:ln>
        </p:spPr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CCB38CB5-5B71-46B6-843A-92364ABB5AD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14850" y="2095500"/>
            <a:ext cx="276225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050" b="1">
                <a:solidFill>
                  <a:srgbClr val="FF4B3E"/>
                </a:solidFill>
                <a:latin typeface="Arial"/>
                <a:ea typeface="Arial"/>
                <a:cs typeface="Arial"/>
              </a:defRPr>
            </a:pPr>
            <a:r>
              <a:rPr sz="1050" b="1">
                <a:solidFill>
                  <a:srgbClr val="FF4B3E"/>
                </a:solidFill>
                <a:latin typeface="Arial"/>
                <a:ea typeface="Arial"/>
                <a:cs typeface="Arial"/>
              </a:rPr>
              <a:t>LEVEL 5–5*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053F4B87-0C26-49F8-8AF4-922BC512DC3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14850" y="2571750"/>
            <a:ext cx="2762250" cy="666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575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75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完成多步推理并写出可复核依据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868AC935-D4CD-4002-B0D5-6630EB3F5E8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14850" y="3524250"/>
            <a:ext cx="2762250" cy="11906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20000"/>
              </a:lnSpc>
              <a:buNone/>
              <a:defRPr sz="1125" b="0">
                <a:solidFill>
                  <a:srgbClr val="4B4B4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125" b="0">
                <a:solidFill>
                  <a:srgbClr val="4B4B4F"/>
                </a:solidFill>
                <a:latin typeface="Microsoft YaHei"/>
                <a:ea typeface="Microsoft YaHei"/>
                <a:cs typeface="Microsoft YaHei"/>
              </a:rPr>
              <a:t>反应 M+2H⁺→M²⁺+H₂。混合 0.05 mol M 与 0.25 mol H⁺ 后，过量 H⁺ 为：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BD8BF691-1442-46E7-A169-7B2B53CD50D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924800" y="1809750"/>
            <a:ext cx="3333750" cy="35242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B0B0D"/>
          </a:solidFill>
          <a:ln xmlns:a="http://schemas.openxmlformats.org/drawingml/2006/main" w="9525">
            <a:solidFill>
              <a:srgbClr val="D6D3CC"/>
            </a:solidFill>
            <a:prstDash val="solid"/>
          </a:ln>
        </p:spPr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C5A0CA2F-1ACA-472C-B7B6-7FD05310C5D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62925" y="2095500"/>
            <a:ext cx="276225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050" b="1">
                <a:solidFill>
                  <a:srgbClr val="F4F1EA"/>
                </a:solidFill>
                <a:latin typeface="Arial"/>
                <a:ea typeface="Arial"/>
                <a:cs typeface="Arial"/>
              </a:defRPr>
            </a:pPr>
            <a:r>
              <a:rPr sz="1050" b="1">
                <a:solidFill>
                  <a:srgbClr val="F4F1EA"/>
                </a:solidFill>
                <a:latin typeface="Arial"/>
                <a:ea typeface="Arial"/>
                <a:cs typeface="Arial"/>
              </a:rPr>
              <a:t>LEVEL 5**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F9304137-C73C-4BF2-92FB-9E26F47C52A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62925" y="2571750"/>
            <a:ext cx="2762250" cy="666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5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处理陌生资料、综合迁移与反向核验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4146F63E-DA27-42FD-8DF6-8BBF119C661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62925" y="3524250"/>
            <a:ext cx="2762250" cy="11906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20000"/>
              </a:lnSpc>
              <a:buNone/>
              <a:defRPr sz="1125" b="0">
                <a:solidFill>
                  <a:srgbClr val="E2E4E8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125" b="0">
                <a:solidFill>
                  <a:srgbClr val="E2E4E8"/>
                </a:solidFill>
                <a:latin typeface="Microsoft YaHei"/>
                <a:ea typeface="Microsoft YaHei"/>
                <a:cs typeface="Microsoft YaHei"/>
              </a:rPr>
              <a:t>把 7 g Zn 加入 CuSO₄ 溶液后，溶液蓝色变浅并有红棕色固体生成。最符合证据的净离子方程是：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4F9FB960-4B1F-41D3-BDBD-2C24AA61C41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5676900"/>
            <a:ext cx="1057275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125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125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目标等级是训练档位，不等于公开考试等级预测；升级依据是证据链稳定性。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382E2707-EA0F-4912-9C86-DDD999EE2A4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6648450"/>
            <a:ext cx="12192000" cy="2095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B0B0D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A22B8654-B937-4CE4-9DA8-A16A061F59E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2900" y="6696075"/>
            <a:ext cx="647700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675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FFFFF"/>
                </a:solidFill>
                <a:latin typeface="Arial"/>
                <a:ea typeface="Arial"/>
                <a:cs typeface="Arial"/>
              </a:rPr>
              <a:t>HSKB · CHEM · 元素与无机物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44FBCB13-DD6C-4F54-99BA-63CE85B1B4E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715625" y="6696075"/>
            <a:ext cx="104775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lnSpc>
                <a:spcPct val="110000"/>
              </a:lnSpc>
              <a:buNone/>
              <a:defRPr sz="675" b="1">
                <a:solidFill>
                  <a:srgbClr val="F4F1EA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4F1EA"/>
                </a:solidFill>
                <a:latin typeface="Arial"/>
                <a:ea typeface="Arial"/>
                <a:cs typeface="Arial"/>
              </a:rPr>
              <a:t>10 / 30</a:t>
            </a:r>
          </a:p>
        </p:txBody>
      </p:sp>
    </p:spTree>
    <p:extLst>
      <p:ext uri="{BB962C8B-B14F-4D97-AF65-F5344CB8AC3E}">
        <p14:creationId xmlns:p14="http://schemas.microsoft.com/office/powerpoint/2010/main" val="1714897922"/>
      </p:ext>
    </p:extLst>
  </p:cSld>
</p:sld>
</file>

<file path=ppt/slides/slide11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F0E45D75-0786-47E2-A42C-8A9BDE62D46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438150"/>
            <a:ext cx="72390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825" b="1">
                <a:solidFill>
                  <a:srgbClr val="FF4B3E"/>
                </a:solidFill>
                <a:latin typeface="Arial"/>
                <a:ea typeface="Arial"/>
                <a:cs typeface="Arial"/>
              </a:defRPr>
            </a:pPr>
            <a:r>
              <a:rPr sz="825" b="1">
                <a:solidFill>
                  <a:srgbClr val="FF4B3E"/>
                </a:solidFill>
                <a:latin typeface="Arial"/>
                <a:ea typeface="Arial"/>
                <a:cs typeface="Arial"/>
              </a:rPr>
              <a:t>LESSON 01 · ERROR LAB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D8C85D83-C47E-4CFD-A3B1-CA554B00B35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667875" y="285750"/>
            <a:ext cx="1952625" cy="6096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  <a:prstDash val="solid"/>
          </a:ln>
        </p:spPr>
      </p:sp>
      <p:pic>
        <p:nvPicPr>
          <p:cNvPr id="18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2fdb60a7594f4728"/>
          <a:stretch xmlns:a="http://schemas.openxmlformats.org/drawingml/2006/main"/>
        </p:blipFill>
        <p:spPr>
          <a:xfrm xmlns:a="http://schemas.openxmlformats.org/drawingml/2006/main">
            <a:off x="9839325" y="402178"/>
            <a:ext cx="1609725" cy="367219"/>
          </a:xfrm>
          <a:prstGeom xmlns:a="http://schemas.openxmlformats.org/drawingml/2006/main" prst="rect">
            <a:avLst/>
          </a:prstGeom>
        </p:spPr>
      </p:pic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361B25AA-D3DE-4854-9211-2F09A8D865D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876300"/>
            <a:ext cx="10001250" cy="552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27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7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高分来自定位第一失分点，而不是只抄正确答案。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E5C7DAF1-3791-41AD-8C1A-69084204856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1809750"/>
            <a:ext cx="5143500" cy="33337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D8D4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D0E41376-E372-44F8-82C6-40FA0E19C80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2095500"/>
            <a:ext cx="20955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050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050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rPr>
              <a:t>高频错误路径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644F6138-F86C-406D-A6B8-F57AABAA2FD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2628900"/>
            <a:ext cx="4191000" cy="1047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8000"/>
              </a:lnSpc>
              <a:buNone/>
              <a:defRPr sz="195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95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忽略过量与反应顺序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BE9D7122-5A44-4677-B645-3022B4652EE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4000500"/>
            <a:ext cx="4238625" cy="723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275" b="1">
                <a:solidFill>
                  <a:srgbClr val="4B4B4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75" b="1">
                <a:solidFill>
                  <a:srgbClr val="4B4B4F"/>
                </a:solidFill>
                <a:latin typeface="Microsoft YaHei"/>
                <a:ea typeface="Microsoft YaHei"/>
                <a:cs typeface="Microsoft YaHei"/>
              </a:rPr>
              <a:t>错误通常从：对象误认／条件漏读／表示错误／方法跳步／结论未核验 中的一处开始。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D49E2579-F981-4F64-A38C-197FEF104A2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38850" y="1809750"/>
            <a:ext cx="5524500" cy="33337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B0B0D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70B87159-5011-4ED4-8A19-5DE38E59955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43650" y="2095500"/>
            <a:ext cx="28575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050" b="1">
                <a:solidFill>
                  <a:srgbClr val="F4F1EA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050" b="1">
                <a:solidFill>
                  <a:srgbClr val="F4F1EA"/>
                </a:solidFill>
                <a:latin typeface="Microsoft YaHei"/>
                <a:ea typeface="Microsoft YaHei"/>
                <a:cs typeface="Microsoft YaHei"/>
              </a:rPr>
              <a:t>标准答案如何排除干扰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2A80A8EF-D4B7-4DE0-8299-EFA98C6C14D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43650" y="2619375"/>
            <a:ext cx="4667250" cy="1905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22000"/>
              </a:lnSpc>
              <a:buNone/>
              <a:defRPr sz="13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正确结论：0.15 mol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pPr algn="l">
              <a:lnSpc>
                <a:spcPct val="122000"/>
              </a:lnSpc>
              <a:buNone/>
              <a:defRPr sz="13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解析链：消耗H⁺=2×0.05=0.1 mol，余0.25−0.1=0.15 mol。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731F1E12-EDDE-4E30-8DB6-605F7E38D54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5562600"/>
            <a:ext cx="10668000" cy="361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2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复盘句式：我在＿＿步把＿＿误当成＿＿；下次看到＿＿就先检查＿＿。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AECAA728-2492-40D0-8521-F9920C322A4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6648450"/>
            <a:ext cx="12192000" cy="2095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B0B0D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534AB91E-A90D-4810-8B86-6B89D2F6DC7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2900" y="6696075"/>
            <a:ext cx="647700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675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FFFFF"/>
                </a:solidFill>
                <a:latin typeface="Arial"/>
                <a:ea typeface="Arial"/>
                <a:cs typeface="Arial"/>
              </a:rPr>
              <a:t>HSKB · CHEM · 元素与无机物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2A40ADA4-3FCC-4D20-AC31-CB6A23868EA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715625" y="6696075"/>
            <a:ext cx="104775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lnSpc>
                <a:spcPct val="110000"/>
              </a:lnSpc>
              <a:buNone/>
              <a:defRPr sz="675" b="1">
                <a:solidFill>
                  <a:srgbClr val="F4F1EA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4F1EA"/>
                </a:solidFill>
                <a:latin typeface="Arial"/>
                <a:ea typeface="Arial"/>
                <a:cs typeface="Arial"/>
              </a:rPr>
              <a:t>11 / 30</a:t>
            </a:r>
          </a:p>
        </p:txBody>
      </p:sp>
    </p:spTree>
    <p:extLst>
      <p:ext uri="{BB962C8B-B14F-4D97-AF65-F5344CB8AC3E}">
        <p14:creationId xmlns:p14="http://schemas.microsoft.com/office/powerpoint/2010/main" val="1026817053"/>
      </p:ext>
    </p:extLst>
  </p:cSld>
</p:sld>
</file>

<file path=ppt/slides/slide12.xml><?xml version="1.0" encoding="utf-8"?>
<p:sld xmlns:p="http://schemas.openxmlformats.org/presentationml/2006/main">
  <p:cSld>
    <p:bg>
      <p:bgPr>
        <a:solidFill xmlns:a="http://schemas.openxmlformats.org/drawingml/2006/main">
          <a:srgbClr val="F4F1EA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D53D3B55-B740-42E7-A243-832EB57ACC7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438150"/>
            <a:ext cx="72390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825" b="1">
                <a:solidFill>
                  <a:srgbClr val="FF4B3E"/>
                </a:solidFill>
                <a:latin typeface="Arial"/>
                <a:ea typeface="Arial"/>
                <a:cs typeface="Arial"/>
              </a:defRPr>
            </a:pPr>
            <a:r>
              <a:rPr sz="825" b="1">
                <a:solidFill>
                  <a:srgbClr val="FF4B3E"/>
                </a:solidFill>
                <a:latin typeface="Arial"/>
                <a:ea typeface="Arial"/>
                <a:cs typeface="Arial"/>
              </a:rPr>
              <a:t>LESSON 01 · EXIT EVIDENCE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422F0578-6E6D-4F9F-B1E2-A38966FF3E3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667875" y="285750"/>
            <a:ext cx="1952625" cy="6096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  <a:prstDash val="solid"/>
          </a:ln>
        </p:spPr>
      </p:sp>
      <p:pic>
        <p:nvPicPr>
          <p:cNvPr id="19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4ca4b15a94944d26"/>
          <a:stretch xmlns:a="http://schemas.openxmlformats.org/drawingml/2006/main"/>
        </p:blipFill>
        <p:spPr>
          <a:xfrm xmlns:a="http://schemas.openxmlformats.org/drawingml/2006/main">
            <a:off x="9839325" y="402178"/>
            <a:ext cx="1609725" cy="367219"/>
          </a:xfrm>
          <a:prstGeom xmlns:a="http://schemas.openxmlformats.org/drawingml/2006/main" prst="rect">
            <a:avLst/>
          </a:prstGeom>
        </p:spPr>
      </p:pic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9732C1BC-4930-48B4-9266-F77B2C8C133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876300"/>
            <a:ext cx="8858250" cy="552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27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7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最后 3 分钟：独立输出本节达标证据。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D52EAB17-8E50-4752-9008-211CED1E941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1762125"/>
            <a:ext cx="7143750" cy="35242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6D3CC"/>
            </a:solidFill>
            <a:prstDash val="solid"/>
          </a:ln>
        </p:spPr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72E1AF9B-89FF-4BB2-9EF0-D093CDCA6A2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2057400"/>
            <a:ext cx="590550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rPr>
              <a:t>EXIT Q08 · DSE模考题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AAD92696-4EA0-482C-843A-7A2C348E81F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2533650"/>
            <a:ext cx="6286500" cy="1809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23000"/>
              </a:lnSpc>
              <a:buNone/>
              <a:defRPr sz="1575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75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把 7 g Zn 加入 CuSO₄ 溶液后，溶液蓝色变浅并有红棕色固体生成。最符合证据的净离子方程是：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C3A6D667-0FD6-44F8-83AE-BBF32005A9B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4724400"/>
            <a:ext cx="619125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125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125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提交：结论 + 关键依据／步骤 + 一项核验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30759EEE-6C42-43C1-8F82-D2DAFC3F1BF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077200" y="1762125"/>
            <a:ext cx="3486150" cy="35242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B0B0D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46B1126F-5747-4716-8401-1F42FAFCA45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382000" y="2076450"/>
            <a:ext cx="180975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050" b="1">
                <a:solidFill>
                  <a:srgbClr val="F4F1EA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050" b="1">
                <a:solidFill>
                  <a:srgbClr val="F4F1EA"/>
                </a:solidFill>
                <a:latin typeface="Microsoft YaHei"/>
                <a:ea typeface="Microsoft YaHei"/>
                <a:cs typeface="Microsoft YaHei"/>
              </a:rPr>
              <a:t>达标证据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209614EA-1C2B-4C39-A6F7-4AC295D1FDC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382000" y="2609850"/>
            <a:ext cx="2628900" cy="1123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20000"/>
              </a:lnSpc>
              <a:buNone/>
              <a:defRPr sz="172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72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入口题 + 知识边界证据卡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37E9FEDF-12B0-44A9-89A3-03B356D40F6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382000" y="4000500"/>
            <a:ext cx="2667000" cy="1000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35000"/>
              </a:lnSpc>
              <a:buNone/>
              <a:defRPr sz="1200" b="0">
                <a:solidFill>
                  <a:srgbClr val="E2E4E8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00" b="0">
                <a:solidFill>
                  <a:srgbClr val="E2E4E8"/>
                </a:solidFill>
                <a:latin typeface="Microsoft YaHei"/>
                <a:ea typeface="Microsoft YaHei"/>
                <a:cs typeface="Microsoft YaHei"/>
              </a:rPr>
              <a:t>□ 独立完成</a:t>
            </a:r>
          </a:p>
          <a:p xmlns:a="http://schemas.openxmlformats.org/drawingml/2006/main">
            <a:pPr algn="l">
              <a:lnSpc>
                <a:spcPct val="135000"/>
              </a:lnSpc>
              <a:buNone/>
              <a:defRPr sz="1200" b="0">
                <a:solidFill>
                  <a:srgbClr val="E2E4E8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00" b="0">
                <a:solidFill>
                  <a:srgbClr val="E2E4E8"/>
                </a:solidFill>
                <a:latin typeface="Microsoft YaHei"/>
                <a:ea typeface="Microsoft YaHei"/>
                <a:cs typeface="Microsoft YaHei"/>
              </a:rPr>
              <a:t>□ 依据可核验</a:t>
            </a:r>
          </a:p>
          <a:p xmlns:a="http://schemas.openxmlformats.org/drawingml/2006/main">
            <a:pPr algn="l">
              <a:lnSpc>
                <a:spcPct val="135000"/>
              </a:lnSpc>
              <a:buNone/>
              <a:defRPr sz="1200" b="0">
                <a:solidFill>
                  <a:srgbClr val="E2E4E8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00" b="0">
                <a:solidFill>
                  <a:srgbClr val="E2E4E8"/>
                </a:solidFill>
                <a:latin typeface="Microsoft YaHei"/>
                <a:ea typeface="Microsoft YaHei"/>
                <a:cs typeface="Microsoft YaHei"/>
              </a:rPr>
              <a:t>□ 术语与单位正确</a:t>
            </a:r>
          </a:p>
          <a:p xmlns:a="http://schemas.openxmlformats.org/drawingml/2006/main">
            <a:pPr algn="l">
              <a:lnSpc>
                <a:spcPct val="135000"/>
              </a:lnSpc>
              <a:buNone/>
              <a:defRPr sz="1200" b="0">
                <a:solidFill>
                  <a:srgbClr val="E2E4E8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00" b="0">
                <a:solidFill>
                  <a:srgbClr val="E2E4E8"/>
                </a:solidFill>
                <a:latin typeface="Microsoft YaHei"/>
                <a:ea typeface="Microsoft YaHei"/>
                <a:cs typeface="Microsoft YaHei"/>
              </a:rPr>
              <a:t>□ 能说明第一检查点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05C35BE0-AE19-49A8-A0FB-A309ADEA278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5676900"/>
            <a:ext cx="1066800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12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12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rPr>
              <a:t>本节合计 30 分钟｜达到证据标准后再进入下一课，不以“看懂了”代替“做出来”。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B5D3A771-82B1-48B1-BA70-8DA2787B7BC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6648450"/>
            <a:ext cx="12192000" cy="2095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B0B0D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25595274-DE58-4834-9458-48FED7D47BF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2900" y="6696075"/>
            <a:ext cx="647700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675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FFFFF"/>
                </a:solidFill>
                <a:latin typeface="Arial"/>
                <a:ea typeface="Arial"/>
                <a:cs typeface="Arial"/>
              </a:rPr>
              <a:t>HSKB · CHEM · 元素与无机物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4DC06D7F-9F0D-4F1B-96A2-EBF436E03D7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715625" y="6696075"/>
            <a:ext cx="104775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lnSpc>
                <a:spcPct val="110000"/>
              </a:lnSpc>
              <a:buNone/>
              <a:defRPr sz="675" b="1">
                <a:solidFill>
                  <a:srgbClr val="F4F1EA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4F1EA"/>
                </a:solidFill>
                <a:latin typeface="Arial"/>
                <a:ea typeface="Arial"/>
                <a:cs typeface="Arial"/>
              </a:rPr>
              <a:t>12 / 30</a:t>
            </a:r>
          </a:p>
        </p:txBody>
      </p:sp>
    </p:spTree>
    <p:extLst>
      <p:ext uri="{BB962C8B-B14F-4D97-AF65-F5344CB8AC3E}">
        <p14:creationId xmlns:p14="http://schemas.microsoft.com/office/powerpoint/2010/main" val="980373442"/>
      </p:ext>
    </p:extLst>
  </p:cSld>
</p:sld>
</file>

<file path=ppt/slides/slide13.xml><?xml version="1.0" encoding="utf-8"?>
<p:sld xmlns:p="http://schemas.openxmlformats.org/presentationml/2006/main">
  <p:cSld>
    <p:bg>
      <p:bgPr>
        <a:solidFill xmlns:a="http://schemas.openxmlformats.org/drawingml/2006/main">
          <a:srgbClr val="F4F1EA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A1F37D41-4B29-4B51-8395-F2EC5A9D971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438150"/>
            <a:ext cx="72390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825" b="1">
                <a:solidFill>
                  <a:srgbClr val="FF4B3E"/>
                </a:solidFill>
                <a:latin typeface="Arial"/>
                <a:ea typeface="Arial"/>
                <a:cs typeface="Arial"/>
              </a:defRPr>
            </a:pPr>
            <a:r>
              <a:rPr sz="825" b="1">
                <a:solidFill>
                  <a:srgbClr val="FF4B3E"/>
                </a:solidFill>
                <a:latin typeface="Arial"/>
                <a:ea typeface="Arial"/>
                <a:cs typeface="Arial"/>
              </a:rPr>
              <a:t>LESSON 02 · TARGET &amp; DIAGNOSIS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457035DB-3D6A-478C-9505-4269A22ECC7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667875" y="285750"/>
            <a:ext cx="1952625" cy="6096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  <a:prstDash val="solid"/>
          </a:ln>
        </p:spPr>
      </p:sp>
      <p:pic>
        <p:nvPicPr>
          <p:cNvPr id="20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e627175474e54c03"/>
          <a:stretch xmlns:a="http://schemas.openxmlformats.org/drawingml/2006/main"/>
        </p:blipFill>
        <p:spPr>
          <a:xfrm xmlns:a="http://schemas.openxmlformats.org/drawingml/2006/main">
            <a:off x="9839325" y="402178"/>
            <a:ext cx="1609725" cy="367219"/>
          </a:xfrm>
          <a:prstGeom xmlns:a="http://schemas.openxmlformats.org/drawingml/2006/main" prst="rect">
            <a:avLst/>
          </a:prstGeom>
        </p:spPr>
      </p:pic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DCADD68B-EBD1-4461-A2A8-7184E1FAD54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904875"/>
            <a:ext cx="7048500" cy="666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285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85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DSE 模考例题与变式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93165BD1-C4F5-4C88-B7FE-4FF3D04E6BB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1952625"/>
            <a:ext cx="200025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rPr>
              <a:t>本节达标目标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49861EF5-0B61-4283-9CF3-0981442ED82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2324100"/>
            <a:ext cx="5048250" cy="1123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22000"/>
              </a:lnSpc>
              <a:buNone/>
              <a:defRPr sz="1875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875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能独立执行“观察—写方程—建转化图”，并说明每一步理由。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E43D644E-2130-4659-9BB1-E8DE56B1FD4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38875" y="1952625"/>
            <a:ext cx="5324475" cy="261937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6D3CC"/>
            </a:solidFill>
            <a:prstDash val="solid"/>
          </a:ln>
        </p:spPr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907ADB61-2E3D-4F06-BC10-FC64F1F0E69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515100" y="2238375"/>
            <a:ext cx="45720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050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050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rPr>
              <a:t>入口诊断｜Q11 · DSE模考题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2D931D02-4121-4BC3-AD79-C44EA8AF500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515100" y="2686050"/>
            <a:ext cx="4438650" cy="1066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5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混合溶液生成 0.05 mol 沉淀，沉淀摩尔质量 130 g mol⁻¹。沉淀质量为：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52D71CB4-9C08-4E71-A454-22AFFE4D9DD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515100" y="3981450"/>
            <a:ext cx="457200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12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12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rPr>
              <a:t>高频错因：忽略过量与反应顺序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D2FD7F20-734D-4459-A67F-B87CF3F003A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4000500"/>
            <a:ext cx="5048250" cy="138112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D8D4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A49694D3-CBA5-41F0-BD7F-312E7719C3B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" y="4257675"/>
            <a:ext cx="11430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rPr>
              <a:t>核心判断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EEAE62A9-703F-49AB-82DC-C75EB662767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" y="4638675"/>
            <a:ext cx="4343400" cy="5143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575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75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性质判断要联系结构与反应条件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C5C354C5-BEE4-4C68-9C6C-7D0452946A1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5934075"/>
            <a:ext cx="49530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00" b="1">
                <a:solidFill>
                  <a:srgbClr val="4B4B4F"/>
                </a:solidFill>
                <a:latin typeface="Arial"/>
                <a:ea typeface="Arial"/>
                <a:cs typeface="Arial"/>
              </a:defRPr>
            </a:pPr>
            <a:r>
              <a:rPr sz="900" b="1">
                <a:solidFill>
                  <a:srgbClr val="4B4B4F"/>
                </a:solidFill>
                <a:latin typeface="Arial"/>
                <a:ea typeface="Arial"/>
                <a:cs typeface="Arial"/>
              </a:rPr>
              <a:t>3′目标与入口诊断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5A311D51-89BE-4788-8963-DCBDB7A0101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6648450"/>
            <a:ext cx="12192000" cy="2095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B0B0D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DB510601-1600-4908-AFCA-63D816C83D4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2900" y="6696075"/>
            <a:ext cx="647700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675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FFFFF"/>
                </a:solidFill>
                <a:latin typeface="Arial"/>
                <a:ea typeface="Arial"/>
                <a:cs typeface="Arial"/>
              </a:rPr>
              <a:t>HSKB · CHEM · 元素与无机物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EF5E16D2-C248-42A7-8ACB-052CF3384BF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715625" y="6696075"/>
            <a:ext cx="104775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lnSpc>
                <a:spcPct val="110000"/>
              </a:lnSpc>
              <a:buNone/>
              <a:defRPr sz="675" b="1">
                <a:solidFill>
                  <a:srgbClr val="F4F1EA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4F1EA"/>
                </a:solidFill>
                <a:latin typeface="Arial"/>
                <a:ea typeface="Arial"/>
                <a:cs typeface="Arial"/>
              </a:rPr>
              <a:t>13 / 30</a:t>
            </a:r>
          </a:p>
        </p:txBody>
      </p:sp>
    </p:spTree>
    <p:extLst>
      <p:ext uri="{BB962C8B-B14F-4D97-AF65-F5344CB8AC3E}">
        <p14:creationId xmlns:p14="http://schemas.microsoft.com/office/powerpoint/2010/main" val="827600747"/>
      </p:ext>
    </p:extLst>
  </p:cSld>
</p:sld>
</file>

<file path=ppt/slides/slide14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3" name="">
            <a:extLst xmlns:a="http://schemas.openxmlformats.org/drawingml/2006/main">
              <a:ext uri="{FF2B5EF4-FFF2-40B4-BE49-F238E27FC236}">
                <a16:creationId xmlns:a16="http://schemas.microsoft.com/office/drawing/2014/main" id="{58E9B3A9-4471-4A52-89CE-1F2432AB0CD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438150"/>
            <a:ext cx="72390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825" b="1">
                <a:solidFill>
                  <a:srgbClr val="FF4B3E"/>
                </a:solidFill>
                <a:latin typeface="Arial"/>
                <a:ea typeface="Arial"/>
                <a:cs typeface="Arial"/>
              </a:defRPr>
            </a:pPr>
            <a:r>
              <a:rPr sz="825" b="1">
                <a:solidFill>
                  <a:srgbClr val="FF4B3E"/>
                </a:solidFill>
                <a:latin typeface="Arial"/>
                <a:ea typeface="Arial"/>
                <a:cs typeface="Arial"/>
              </a:rPr>
              <a:t>LESSON 02 · WORKED EXAMPLE &amp; VARIATION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15486EE1-81D7-48C1-8094-93465AA66F6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667875" y="285750"/>
            <a:ext cx="1952625" cy="6096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  <a:prstDash val="solid"/>
          </a:ln>
        </p:spPr>
      </p:sp>
      <p:pic>
        <p:nvPicPr>
          <p:cNvPr id="25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22a542dd01d94460"/>
          <a:stretch xmlns:a="http://schemas.openxmlformats.org/drawingml/2006/main"/>
        </p:blipFill>
        <p:spPr>
          <a:xfrm xmlns:a="http://schemas.openxmlformats.org/drawingml/2006/main">
            <a:off x="9839325" y="402178"/>
            <a:ext cx="1609725" cy="367219"/>
          </a:xfrm>
          <a:prstGeom xmlns:a="http://schemas.openxmlformats.org/drawingml/2006/main" prst="rect">
            <a:avLst/>
          </a:prstGeom>
        </p:spPr>
      </p:pic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C74287E2-4CDD-47AF-8A2B-AF6BE3DDF41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895350"/>
            <a:ext cx="8572500" cy="590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27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7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例题不是答案，是可迁移的路径。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2C1FCD7C-40E1-4BD6-A0BC-8FAE8E43DCE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1809750"/>
            <a:ext cx="5143500" cy="36195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B0B0D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73814C67-88BA-473D-B3FF-BEFE739095C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2095500"/>
            <a:ext cx="42862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00" b="1">
                <a:solidFill>
                  <a:srgbClr val="F4F1EA"/>
                </a:solidFill>
                <a:latin typeface="Arial"/>
                <a:ea typeface="Arial"/>
                <a:cs typeface="Arial"/>
              </a:defRPr>
            </a:pPr>
            <a:r>
              <a:rPr sz="900" b="1">
                <a:solidFill>
                  <a:srgbClr val="F4F1EA"/>
                </a:solidFill>
                <a:latin typeface="Arial"/>
                <a:ea typeface="Arial"/>
                <a:cs typeface="Arial"/>
              </a:rPr>
              <a:t>STANDARD METHOD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C92AA9E1-224F-49F7-9453-EE2A83262FB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2647950"/>
            <a:ext cx="40005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200" b="1">
                <a:solidFill>
                  <a:srgbClr val="FF4B3E"/>
                </a:solidFill>
                <a:latin typeface="Arial"/>
                <a:ea typeface="Arial"/>
                <a:cs typeface="Arial"/>
              </a:defRPr>
            </a:pPr>
            <a:r>
              <a:rPr sz="1200" b="1">
                <a:solidFill>
                  <a:srgbClr val="FF4B3E"/>
                </a:solidFill>
                <a:latin typeface="Arial"/>
                <a:ea typeface="Arial"/>
                <a:cs typeface="Arial"/>
              </a:rPr>
              <a:t>01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8615E51F-6F7F-4B7F-A502-CF21B70B43F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447800" y="2609850"/>
            <a:ext cx="3762375" cy="400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5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观察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83015E96-368F-4338-8502-516C0196FA2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3276600"/>
            <a:ext cx="40005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200" b="1">
                <a:solidFill>
                  <a:srgbClr val="FF4B3E"/>
                </a:solidFill>
                <a:latin typeface="Arial"/>
                <a:ea typeface="Arial"/>
                <a:cs typeface="Arial"/>
              </a:defRPr>
            </a:pPr>
            <a:r>
              <a:rPr sz="1200" b="1">
                <a:solidFill>
                  <a:srgbClr val="FF4B3E"/>
                </a:solidFill>
                <a:latin typeface="Arial"/>
                <a:ea typeface="Arial"/>
                <a:cs typeface="Arial"/>
              </a:rPr>
              <a:t>02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79DBCC9F-9A4B-4FBC-AFB9-936928F38F2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447800" y="3238500"/>
            <a:ext cx="3762375" cy="400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5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写方程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A6444398-2AA4-47C0-BE20-7307D4DB911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3905250"/>
            <a:ext cx="40005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200" b="1">
                <a:solidFill>
                  <a:srgbClr val="FF4B3E"/>
                </a:solidFill>
                <a:latin typeface="Arial"/>
                <a:ea typeface="Arial"/>
                <a:cs typeface="Arial"/>
              </a:defRPr>
            </a:pPr>
            <a:r>
              <a:rPr sz="1200" b="1">
                <a:solidFill>
                  <a:srgbClr val="FF4B3E"/>
                </a:solidFill>
                <a:latin typeface="Arial"/>
                <a:ea typeface="Arial"/>
                <a:cs typeface="Arial"/>
              </a:rPr>
              <a:t>03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CEEC9A97-A39D-4AC1-A570-0937DE11A6D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447800" y="3867150"/>
            <a:ext cx="3762375" cy="400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5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建转化图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E03B3784-9B30-483A-B447-3B2E1F8C117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19800" y="1809750"/>
            <a:ext cx="5543550" cy="17145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4F1EA"/>
          </a:solidFill>
          <a:ln xmlns:a="http://schemas.openxmlformats.org/drawingml/2006/main" w="9525">
            <a:solidFill>
              <a:srgbClr val="D6D3CC"/>
            </a:solidFill>
            <a:prstDash val="solid"/>
          </a:ln>
        </p:spPr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CDAACAAF-CC2A-43CE-81AF-9F16E6A99D0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0" y="2076450"/>
            <a:ext cx="4762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00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00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rPr>
              <a:t>DSE 模考例题 · Q11 · DSE模考题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5ACF4513-786E-4726-BA9D-3850C1B3B82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0" y="2438400"/>
            <a:ext cx="4857750" cy="8953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35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混合溶液生成 0.05 mol 沉淀，沉淀摩尔质量 130 g mol⁻¹。沉淀质量为：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C4FAD4AC-829F-43E4-8813-5011887B077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19800" y="3714750"/>
            <a:ext cx="5543550" cy="17145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D8D4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F0172E93-C61F-4571-AE3D-44E78792504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0" y="3981450"/>
            <a:ext cx="39052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rPr>
              <a:t>DSE 分步讲评｜结论—依据—防错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C1C6EA5B-1387-4F79-84D1-BD16C5BD45F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0" y="4324350"/>
            <a:ext cx="4857750" cy="952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20000"/>
              </a:lnSpc>
              <a:buNone/>
              <a:defRPr sz="12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正确结论：6.5 g</a:t>
            </a:r>
          </a:p>
          <a:p xmlns:a="http://schemas.openxmlformats.org/drawingml/2006/main">
            <a:pPr algn="l">
              <a:lnSpc>
                <a:spcPct val="120000"/>
              </a:lnSpc>
              <a:buNone/>
              <a:defRPr sz="12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解析：m=nM=0.05×130=6.5 g。</a:t>
            </a:r>
          </a:p>
        </p:txBody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AA1527BB-6ADB-4F20-99E2-8CFA225F39A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5934075"/>
            <a:ext cx="49530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00" b="1">
                <a:solidFill>
                  <a:srgbClr val="4B4B4F"/>
                </a:solidFill>
                <a:latin typeface="Arial"/>
                <a:ea typeface="Arial"/>
                <a:cs typeface="Arial"/>
              </a:defRPr>
            </a:pPr>
            <a:r>
              <a:rPr sz="900" b="1">
                <a:solidFill>
                  <a:srgbClr val="4B4B4F"/>
                </a:solidFill>
                <a:latin typeface="Arial"/>
                <a:ea typeface="Arial"/>
                <a:cs typeface="Arial"/>
              </a:rPr>
              <a:t>5′评分点示范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7AFF4EE0-C667-4682-AB30-0EDAA23D839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6648450"/>
            <a:ext cx="12192000" cy="2095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B0B0D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A7DA7535-71B0-41AB-94AE-7D287CB19C6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2900" y="6696075"/>
            <a:ext cx="647700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675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FFFFF"/>
                </a:solidFill>
                <a:latin typeface="Arial"/>
                <a:ea typeface="Arial"/>
                <a:cs typeface="Arial"/>
              </a:rPr>
              <a:t>HSKB · CHEM · 元素与无机物</a:t>
            </a:r>
          </a:p>
        </p:txBody>
      </p:sp>
      <p:sp>
        <p:nvSpPr>
          <p:cNvPr id="22" name="">
            <a:extLst xmlns:a="http://schemas.openxmlformats.org/drawingml/2006/main">
              <a:ext uri="{FF2B5EF4-FFF2-40B4-BE49-F238E27FC236}">
                <a16:creationId xmlns:a16="http://schemas.microsoft.com/office/drawing/2014/main" id="{552F9CEA-CD3B-4991-851F-1D928E0706B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715625" y="6696075"/>
            <a:ext cx="104775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lnSpc>
                <a:spcPct val="110000"/>
              </a:lnSpc>
              <a:buNone/>
              <a:defRPr sz="675" b="1">
                <a:solidFill>
                  <a:srgbClr val="F4F1EA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4F1EA"/>
                </a:solidFill>
                <a:latin typeface="Arial"/>
                <a:ea typeface="Arial"/>
                <a:cs typeface="Arial"/>
              </a:rPr>
              <a:t>14 / 30</a:t>
            </a:r>
          </a:p>
        </p:txBody>
      </p:sp>
    </p:spTree>
    <p:extLst>
      <p:ext uri="{BB962C8B-B14F-4D97-AF65-F5344CB8AC3E}">
        <p14:creationId xmlns:p14="http://schemas.microsoft.com/office/powerpoint/2010/main" val="660974168"/>
      </p:ext>
    </p:extLst>
  </p:cSld>
</p:sld>
</file>

<file path=ppt/slides/slide15.xml><?xml version="1.0" encoding="utf-8"?>
<p:sld xmlns:p="http://schemas.openxmlformats.org/presentationml/2006/main">
  <p:cSld>
    <p:bg>
      <p:bgPr>
        <a:solidFill xmlns:a="http://schemas.openxmlformats.org/drawingml/2006/main">
          <a:srgbClr val="F4F1EA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3" name="">
            <a:extLst xmlns:a="http://schemas.openxmlformats.org/drawingml/2006/main">
              <a:ext uri="{FF2B5EF4-FFF2-40B4-BE49-F238E27FC236}">
                <a16:creationId xmlns:a16="http://schemas.microsoft.com/office/drawing/2014/main" id="{88A201D2-E404-4922-99CB-1B9270C1C45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438150"/>
            <a:ext cx="72390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825" b="1">
                <a:solidFill>
                  <a:srgbClr val="FF4B3E"/>
                </a:solidFill>
                <a:latin typeface="Arial"/>
                <a:ea typeface="Arial"/>
                <a:cs typeface="Arial"/>
              </a:defRPr>
            </a:pPr>
            <a:r>
              <a:rPr sz="825" b="1">
                <a:solidFill>
                  <a:srgbClr val="FF4B3E"/>
                </a:solidFill>
                <a:latin typeface="Arial"/>
                <a:ea typeface="Arial"/>
                <a:cs typeface="Arial"/>
              </a:rPr>
              <a:t>LESSON 02 · TIMED CHECK &amp; ERROR LOOP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0220BA8F-3CB4-44AB-9901-04F4C99CBE7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667875" y="285750"/>
            <a:ext cx="1952625" cy="6096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  <a:prstDash val="solid"/>
          </a:ln>
        </p:spPr>
      </p:sp>
      <p:pic>
        <p:nvPicPr>
          <p:cNvPr id="25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52ed5092e19a4953"/>
          <a:stretch xmlns:a="http://schemas.openxmlformats.org/drawingml/2006/main"/>
        </p:blipFill>
        <p:spPr>
          <a:xfrm xmlns:a="http://schemas.openxmlformats.org/drawingml/2006/main">
            <a:off x="9839325" y="402178"/>
            <a:ext cx="1609725" cy="367219"/>
          </a:xfrm>
          <a:prstGeom xmlns:a="http://schemas.openxmlformats.org/drawingml/2006/main" prst="rect">
            <a:avLst/>
          </a:prstGeom>
        </p:spPr>
      </p:pic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E304443A-68D7-4B6F-A3AE-CD9BD6D3C00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904875"/>
            <a:ext cx="8382000" cy="619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2775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775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限时做完，更要知道为什么丢分。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A17EE2C0-5257-4150-BD31-2CDC85E1EC7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1857375"/>
            <a:ext cx="6762750" cy="328612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6D3CC"/>
            </a:solidFill>
            <a:prstDash val="solid"/>
          </a:ln>
        </p:spPr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60A91C9A-C57B-4C89-8070-9D2B53BC972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2143125"/>
            <a:ext cx="238125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F4B3E"/>
                </a:solidFill>
                <a:latin typeface="Arial"/>
                <a:ea typeface="Arial"/>
                <a:cs typeface="Arial"/>
              </a:defRPr>
            </a:pPr>
            <a:r>
              <a:rPr sz="975" b="1">
                <a:solidFill>
                  <a:srgbClr val="FF4B3E"/>
                </a:solidFill>
                <a:latin typeface="Arial"/>
                <a:ea typeface="Arial"/>
                <a:cs typeface="Arial"/>
              </a:rPr>
              <a:t>CHECKPOINT · 2 MIN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075E15C1-2226-4457-B998-642C5CDCE13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2686050"/>
            <a:ext cx="5810250" cy="552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66575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65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65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用 2 分钟口述一题“按真题设问链完成定位、推理、表达与核验”任务的作答路径，答案必须包含：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019177D0-F67A-4561-97BD-68412CD8001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3505200"/>
            <a:ext cx="266700" cy="2667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4B3E"/>
          </a:solidFill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19050" tIns="47625" rIns="19050" bIns="1905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lnSpc>
                <a:spcPct val="110000"/>
              </a:lnSpc>
              <a:buNone/>
              <a:defRPr sz="9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1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60EFF86B-C442-41DD-AF61-12F3D385A0D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333500" y="3505200"/>
            <a:ext cx="523875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35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条件或证据定位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E73FD9D0-82CF-4C59-8C5C-59826843C28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3952875"/>
            <a:ext cx="266700" cy="2667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4B3E"/>
          </a:solidFill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19050" tIns="47625" rIns="19050" bIns="1905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lnSpc>
                <a:spcPct val="110000"/>
              </a:lnSpc>
              <a:buNone/>
              <a:defRPr sz="9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2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D73E437F-5370-495E-9366-D43BBDDF9A5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333500" y="3952875"/>
            <a:ext cx="523875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35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关键方法与中间步骤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BAB34717-EEC3-4D36-A877-43FAB0600E2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4400550"/>
            <a:ext cx="266700" cy="2667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4B3E"/>
          </a:solidFill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19050" tIns="47625" rIns="19050" bIns="1905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lnSpc>
                <a:spcPct val="110000"/>
              </a:lnSpc>
              <a:buNone/>
              <a:defRPr sz="9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3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00BCAA06-247D-493A-BC74-9BE5F7FA454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333500" y="4400550"/>
            <a:ext cx="523875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35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结论、单位/范围或表达核验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023AC307-8D2A-4429-962D-9C30C3246E4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658100" y="1857375"/>
            <a:ext cx="3905250" cy="328612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B0B0D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B69BFF0E-2D2E-450F-83C0-43A2E5B52C6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962900" y="2143125"/>
            <a:ext cx="19050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050" b="1">
                <a:solidFill>
                  <a:srgbClr val="F4F1EA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050" b="1">
                <a:solidFill>
                  <a:srgbClr val="F4F1EA"/>
                </a:solidFill>
                <a:latin typeface="Microsoft YaHei"/>
                <a:ea typeface="Microsoft YaHei"/>
                <a:cs typeface="Microsoft YaHei"/>
              </a:rPr>
              <a:t>错因复盘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AB3C730F-BA78-458B-B97F-35A1B0D902C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962900" y="2695575"/>
            <a:ext cx="3143250" cy="9048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8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8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忽略过量与反应顺序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BEF71FB9-AC00-4831-A2E0-FEAF436040A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962900" y="3857625"/>
            <a:ext cx="3143250" cy="876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35000"/>
              </a:lnSpc>
              <a:buNone/>
              <a:defRPr sz="1200" b="0">
                <a:solidFill>
                  <a:srgbClr val="D8E1EA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00" b="0">
                <a:solidFill>
                  <a:srgbClr val="D8E1EA"/>
                </a:solidFill>
                <a:latin typeface="Microsoft YaHei"/>
                <a:ea typeface="Microsoft YaHei"/>
                <a:cs typeface="Microsoft YaHei"/>
              </a:rPr>
              <a:t>□ 我能指出错误发生在哪一步</a:t>
            </a:r>
          </a:p>
          <a:p xmlns:a="http://schemas.openxmlformats.org/drawingml/2006/main">
            <a:pPr algn="l">
              <a:lnSpc>
                <a:spcPct val="135000"/>
              </a:lnSpc>
              <a:buNone/>
              <a:defRPr sz="1200" b="0">
                <a:solidFill>
                  <a:srgbClr val="D8E1EA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00" b="0">
                <a:solidFill>
                  <a:srgbClr val="D8E1EA"/>
                </a:solidFill>
                <a:latin typeface="Microsoft YaHei"/>
                <a:ea typeface="Microsoft YaHei"/>
                <a:cs typeface="Microsoft YaHei"/>
              </a:rPr>
              <a:t>□ 我能写出下一次的检查动作</a:t>
            </a:r>
          </a:p>
          <a:p xmlns:a="http://schemas.openxmlformats.org/drawingml/2006/main">
            <a:pPr algn="l">
              <a:lnSpc>
                <a:spcPct val="135000"/>
              </a:lnSpc>
              <a:buNone/>
              <a:defRPr sz="1200" b="0">
                <a:solidFill>
                  <a:srgbClr val="D8E1EA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00" b="0">
                <a:solidFill>
                  <a:srgbClr val="D8E1EA"/>
                </a:solidFill>
                <a:latin typeface="Microsoft YaHei"/>
                <a:ea typeface="Microsoft YaHei"/>
                <a:cs typeface="Microsoft YaHei"/>
              </a:rPr>
              <a:t>□ 我能在同构题中立即修正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1430CF2A-AFAC-408F-8ED5-F4474C1A91C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5553075"/>
            <a:ext cx="10668000" cy="3333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275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75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达标证据｜标准例题 + 反向变式</a:t>
            </a:r>
          </a:p>
        </p:txBody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780D23E8-4567-4D84-8AF8-D20802C55AD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6029325"/>
            <a:ext cx="47625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00" b="1">
                <a:solidFill>
                  <a:srgbClr val="FF4B3E"/>
                </a:solidFill>
                <a:latin typeface="Arial"/>
                <a:ea typeface="Arial"/>
                <a:cs typeface="Arial"/>
              </a:defRPr>
            </a:pPr>
            <a:r>
              <a:rPr sz="900" b="1">
                <a:solidFill>
                  <a:srgbClr val="FF4B3E"/>
                </a:solidFill>
                <a:latin typeface="Arial"/>
                <a:ea typeface="Arial"/>
                <a:cs typeface="Arial"/>
              </a:rPr>
              <a:t>前段检查 · 2 分钟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09B1D932-8481-4CE1-B3B2-0DEC4210D72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6648450"/>
            <a:ext cx="12192000" cy="2095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B0B0D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69890249-4DAA-4054-9929-7F7138DC3E0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2900" y="6696075"/>
            <a:ext cx="647700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675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FFFFF"/>
                </a:solidFill>
                <a:latin typeface="Arial"/>
                <a:ea typeface="Arial"/>
                <a:cs typeface="Arial"/>
              </a:rPr>
              <a:t>HSKB · CHEM · 元素与无机物</a:t>
            </a:r>
          </a:p>
        </p:txBody>
      </p:sp>
      <p:sp>
        <p:nvSpPr>
          <p:cNvPr id="22" name="">
            <a:extLst xmlns:a="http://schemas.openxmlformats.org/drawingml/2006/main">
              <a:ext uri="{FF2B5EF4-FFF2-40B4-BE49-F238E27FC236}">
                <a16:creationId xmlns:a16="http://schemas.microsoft.com/office/drawing/2014/main" id="{1E5C1D62-C457-4DC5-BA12-C4ACD796D01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715625" y="6696075"/>
            <a:ext cx="104775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lnSpc>
                <a:spcPct val="110000"/>
              </a:lnSpc>
              <a:buNone/>
              <a:defRPr sz="675" b="1">
                <a:solidFill>
                  <a:srgbClr val="F4F1EA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4F1EA"/>
                </a:solidFill>
                <a:latin typeface="Arial"/>
                <a:ea typeface="Arial"/>
                <a:cs typeface="Arial"/>
              </a:rPr>
              <a:t>15 / 30</a:t>
            </a:r>
          </a:p>
        </p:txBody>
      </p:sp>
    </p:spTree>
    <p:extLst>
      <p:ext uri="{BB962C8B-B14F-4D97-AF65-F5344CB8AC3E}">
        <p14:creationId xmlns:p14="http://schemas.microsoft.com/office/powerpoint/2010/main" val="751223413"/>
      </p:ext>
    </p:extLst>
  </p:cSld>
</p:sld>
</file>

<file path=ppt/slides/slide16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F2B81A23-D445-41BD-8C33-0FDC5967B03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438150"/>
            <a:ext cx="72390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825" b="1">
                <a:solidFill>
                  <a:srgbClr val="FF4B3E"/>
                </a:solidFill>
                <a:latin typeface="Arial"/>
                <a:ea typeface="Arial"/>
                <a:cs typeface="Arial"/>
              </a:defRPr>
            </a:pPr>
            <a:r>
              <a:rPr sz="825" b="1">
                <a:solidFill>
                  <a:srgbClr val="FF4B3E"/>
                </a:solidFill>
                <a:latin typeface="Arial"/>
                <a:ea typeface="Arial"/>
                <a:cs typeface="Arial"/>
              </a:rPr>
              <a:t>LESSON 02 · TERMS &amp; PREREQUISITES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DDB065A1-8A19-465B-92B7-7E9AC822149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667875" y="285750"/>
            <a:ext cx="1952625" cy="6096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  <a:prstDash val="solid"/>
          </a:ln>
        </p:spPr>
      </p:sp>
      <p:pic>
        <p:nvPicPr>
          <p:cNvPr id="23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63c70a9e7f134a63"/>
          <a:stretch xmlns:a="http://schemas.openxmlformats.org/drawingml/2006/main"/>
        </p:blipFill>
        <p:spPr>
          <a:xfrm xmlns:a="http://schemas.openxmlformats.org/drawingml/2006/main">
            <a:off x="9839325" y="402178"/>
            <a:ext cx="1609725" cy="367219"/>
          </a:xfrm>
          <a:prstGeom xmlns:a="http://schemas.openxmlformats.org/drawingml/2006/main" prst="rect">
            <a:avLst/>
          </a:prstGeom>
        </p:spPr>
      </p:pic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FE695FF8-35F0-420C-9242-507B7B04A18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876300"/>
            <a:ext cx="8382000" cy="552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27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7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先把专有名词、对象和单位说清楚。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61D37698-8CD7-416C-AC3A-C1E98D45956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1809750"/>
            <a:ext cx="5143500" cy="15240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D8D4"/>
          </a:solidFill>
          <a:ln xmlns:a="http://schemas.openxmlformats.org/drawingml/2006/main" w="9525">
            <a:solidFill>
              <a:srgbClr val="D6D3CC"/>
            </a:solidFill>
            <a:prstDash val="solid"/>
          </a:ln>
        </p:spPr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3B5FB32E-B42A-4221-A2C0-EDDFF25CC57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66775" y="2038350"/>
            <a:ext cx="142875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rPr>
              <a:t>知识对象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E9876442-577A-48B1-9D24-CCAFCE07C08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66775" y="2400300"/>
            <a:ext cx="4619625" cy="723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8000"/>
              </a:lnSpc>
              <a:buNone/>
              <a:defRPr sz="15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元素与无机物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976BCF34-FCB6-464C-B344-AC40C73202F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0" y="1809750"/>
            <a:ext cx="5143500" cy="15240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4F1EA"/>
          </a:solidFill>
          <a:ln xmlns:a="http://schemas.openxmlformats.org/drawingml/2006/main" w="9525">
            <a:solidFill>
              <a:srgbClr val="D6D3CC"/>
            </a:solidFill>
            <a:prstDash val="solid"/>
          </a:ln>
        </p:spPr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DC53A36D-32F2-4923-8CA4-425C1F6B403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34125" y="2038350"/>
            <a:ext cx="142875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rPr>
              <a:t>核心关系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8D0E1F08-108A-4A4A-A581-57E5DC888B3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34125" y="2400300"/>
            <a:ext cx="4619625" cy="723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8000"/>
              </a:lnSpc>
              <a:buNone/>
              <a:defRPr sz="15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性质判断要联系结构与反应条件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E14A763B-FEEF-4822-B5B5-B30982BE957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3619500"/>
            <a:ext cx="5143500" cy="15240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4F1EA"/>
          </a:solidFill>
          <a:ln xmlns:a="http://schemas.openxmlformats.org/drawingml/2006/main" w="9525">
            <a:solidFill>
              <a:srgbClr val="D6D3CC"/>
            </a:solidFill>
            <a:prstDash val="solid"/>
          </a:ln>
        </p:spPr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59F517CB-C23C-401E-99B1-8CD3DC67C29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66775" y="3848100"/>
            <a:ext cx="142875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rPr>
              <a:t>标准方法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50757051-5522-45BA-AF6A-B46FE2ED135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66775" y="4210050"/>
            <a:ext cx="4619625" cy="723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8000"/>
              </a:lnSpc>
              <a:buNone/>
              <a:defRPr sz="15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观察—写方程—建转化图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53C80407-F2FC-4699-96B6-C4917813771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0" y="3619500"/>
            <a:ext cx="5143500" cy="15240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4F1EA"/>
          </a:solidFill>
          <a:ln xmlns:a="http://schemas.openxmlformats.org/drawingml/2006/main" w="9525">
            <a:solidFill>
              <a:srgbClr val="D6D3CC"/>
            </a:solidFill>
            <a:prstDash val="solid"/>
          </a:ln>
        </p:spPr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CB6E74EA-8728-4A64-B256-38397AF7110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34125" y="3848100"/>
            <a:ext cx="142875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rPr>
              <a:t>边界与单位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B6D5F65D-37CC-4AAF-9D42-3FB4EA5E40D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34125" y="4210050"/>
            <a:ext cx="4619625" cy="723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8000"/>
              </a:lnSpc>
              <a:buNone/>
              <a:defRPr sz="15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忽略过量与反应顺序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611992A1-988E-43D7-8D4E-7D845CA97E6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5695950"/>
            <a:ext cx="1066800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2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术语不清时先停：定义对象 → 写清符号 → 标注单位／范围 → 再开始推理。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C5080129-EC83-4116-97A2-32C76831BA2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6648450"/>
            <a:ext cx="12192000" cy="2095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B0B0D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5F5608FE-9454-4E4F-9984-EEACA90CE8E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2900" y="6696075"/>
            <a:ext cx="647700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675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FFFFF"/>
                </a:solidFill>
                <a:latin typeface="Arial"/>
                <a:ea typeface="Arial"/>
                <a:cs typeface="Arial"/>
              </a:rPr>
              <a:t>HSKB · CHEM · 元素与无机物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7CE56C60-5B23-48C3-B7A4-424A7E69E3A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715625" y="6696075"/>
            <a:ext cx="104775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lnSpc>
                <a:spcPct val="110000"/>
              </a:lnSpc>
              <a:buNone/>
              <a:defRPr sz="675" b="1">
                <a:solidFill>
                  <a:srgbClr val="F4F1EA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4F1EA"/>
                </a:solidFill>
                <a:latin typeface="Arial"/>
                <a:ea typeface="Arial"/>
                <a:cs typeface="Arial"/>
              </a:rPr>
              <a:t>16 / 30</a:t>
            </a:r>
          </a:p>
        </p:txBody>
      </p:sp>
    </p:spTree>
    <p:extLst>
      <p:ext uri="{BB962C8B-B14F-4D97-AF65-F5344CB8AC3E}">
        <p14:creationId xmlns:p14="http://schemas.microsoft.com/office/powerpoint/2010/main" val="914254715"/>
      </p:ext>
    </p:extLst>
  </p:cSld>
</p:sld>
</file>

<file path=ppt/slides/slide17.xml><?xml version="1.0" encoding="utf-8"?>
<p:sld xmlns:p="http://schemas.openxmlformats.org/presentationml/2006/main">
  <p:cSld>
    <p:bg>
      <p:bgPr>
        <a:solidFill xmlns:a="http://schemas.openxmlformats.org/drawingml/2006/main">
          <a:srgbClr val="F4F1EA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544A3D92-0797-4670-A327-F13DF2BBA03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438150"/>
            <a:ext cx="72390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825" b="1">
                <a:solidFill>
                  <a:srgbClr val="FF4B3E"/>
                </a:solidFill>
                <a:latin typeface="Arial"/>
                <a:ea typeface="Arial"/>
                <a:cs typeface="Arial"/>
              </a:defRPr>
            </a:pPr>
            <a:r>
              <a:rPr sz="825" b="1">
                <a:solidFill>
                  <a:srgbClr val="FF4B3E"/>
                </a:solidFill>
                <a:latin typeface="Arial"/>
                <a:ea typeface="Arial"/>
                <a:cs typeface="Arial"/>
              </a:rPr>
              <a:t>LESSON 02 · KNOWLEDGE MODEL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F5DB49BF-B638-4678-A05E-CA9A995DB99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667875" y="285750"/>
            <a:ext cx="1952625" cy="6096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  <a:prstDash val="solid"/>
          </a:ln>
        </p:spPr>
      </p:sp>
      <p:pic>
        <p:nvPicPr>
          <p:cNvPr id="23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0b90c0509f7c4b5a"/>
          <a:stretch xmlns:a="http://schemas.openxmlformats.org/drawingml/2006/main"/>
        </p:blipFill>
        <p:spPr>
          <a:xfrm xmlns:a="http://schemas.openxmlformats.org/drawingml/2006/main">
            <a:off x="9839325" y="402178"/>
            <a:ext cx="1609725" cy="367219"/>
          </a:xfrm>
          <a:prstGeom xmlns:a="http://schemas.openxmlformats.org/drawingml/2006/main" prst="rect">
            <a:avLst/>
          </a:prstGeom>
        </p:spPr>
      </p:pic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DE6687D5-C4C0-47CB-8BC6-EB8A50E7885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876300"/>
            <a:ext cx="8763000" cy="552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27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7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把知识点变成一条可执行、可核验的链。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D272F4AA-E7BC-4A66-B217-AF441829D92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2000250"/>
            <a:ext cx="2428875" cy="28575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6D3CC"/>
            </a:solidFill>
            <a:prstDash val="solid"/>
          </a:ln>
        </p:spPr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B07F0983-9031-41C7-ADB7-CDBFFE67608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38200" y="2266950"/>
            <a:ext cx="200025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rPr>
              <a:t>01 条件／证据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46EF6E93-531D-43F9-A6B8-2A11F741C91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38200" y="2781300"/>
            <a:ext cx="2000250" cy="1619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22000"/>
              </a:lnSpc>
              <a:buNone/>
              <a:defRPr sz="135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混合溶液生成 0.05 mol 沉淀，沉淀摩尔质量 130 g mol⁻¹。沉淀质量为：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EEDC0FF1-400B-46FE-86AC-660FF2B3E32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362325" y="2000250"/>
            <a:ext cx="2428875" cy="28575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6D3CC"/>
            </a:solidFill>
            <a:prstDash val="solid"/>
          </a:ln>
        </p:spPr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50D2ACDD-B319-458B-B5DB-F4B76657B41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571875" y="2266950"/>
            <a:ext cx="200025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rPr>
              <a:t>02 表示／模型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73AFAE8B-0A29-4E6A-9368-BB64ABB054C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571875" y="2781300"/>
            <a:ext cx="2000250" cy="1619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22000"/>
              </a:lnSpc>
              <a:buNone/>
              <a:defRPr sz="135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性质判断要联系结构与反应条件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BF1550E7-EF77-4BD2-8CF6-7D975E2B3A0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0" y="2000250"/>
            <a:ext cx="2428875" cy="28575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B0B0D"/>
          </a:solidFill>
          <a:ln xmlns:a="http://schemas.openxmlformats.org/drawingml/2006/main" w="9525">
            <a:solidFill>
              <a:srgbClr val="D6D3CC"/>
            </a:solidFill>
            <a:prstDash val="solid"/>
          </a:ln>
        </p:spPr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D95F74E3-0986-46FA-B896-0EFE3AAE603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05550" y="2266950"/>
            <a:ext cx="200025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4F1EA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4F1EA"/>
                </a:solidFill>
                <a:latin typeface="Microsoft YaHei"/>
                <a:ea typeface="Microsoft YaHei"/>
                <a:cs typeface="Microsoft YaHei"/>
              </a:rPr>
              <a:t>03 方法／评分点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86E2D2DA-04FB-4611-9003-C532CFFE8AA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05550" y="2781300"/>
            <a:ext cx="2000250" cy="1619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22000"/>
              </a:lnSpc>
              <a:buNone/>
              <a:defRPr sz="13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观察—写方程—建转化图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8F1C36A9-8CD8-449F-A7FD-E14154417A9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829675" y="2000250"/>
            <a:ext cx="2428875" cy="28575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6D3CC"/>
            </a:solidFill>
            <a:prstDash val="solid"/>
          </a:ln>
        </p:spPr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F2D73623-A2E3-41A6-8AB3-BF12FA0267F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039225" y="2266950"/>
            <a:ext cx="200025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rPr>
              <a:t>04 结论／核验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128A07A2-D215-4703-8DFC-E4F7FE4C3D9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039225" y="2781300"/>
            <a:ext cx="2000250" cy="1619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22000"/>
              </a:lnSpc>
              <a:buNone/>
              <a:defRPr sz="135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检查：忽略过量与反应顺序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59F6F864-B847-446D-9E63-FD453802E76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5448300"/>
            <a:ext cx="10668000" cy="361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35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完成任何题目后，都要能指出答案来自链条中的哪一个节点。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89359A7C-C9B5-4FF9-9131-0E0B48C0FA3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6648450"/>
            <a:ext cx="12192000" cy="2095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B0B0D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0BE153A3-3612-4F99-B725-235DEDC1E86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2900" y="6696075"/>
            <a:ext cx="647700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675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FFFFF"/>
                </a:solidFill>
                <a:latin typeface="Arial"/>
                <a:ea typeface="Arial"/>
                <a:cs typeface="Arial"/>
              </a:rPr>
              <a:t>HSKB · CHEM · 元素与无机物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02772D64-4AE2-46E6-AE91-12C83D1224D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715625" y="6696075"/>
            <a:ext cx="104775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lnSpc>
                <a:spcPct val="110000"/>
              </a:lnSpc>
              <a:buNone/>
              <a:defRPr sz="675" b="1">
                <a:solidFill>
                  <a:srgbClr val="F4F1EA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4F1EA"/>
                </a:solidFill>
                <a:latin typeface="Arial"/>
                <a:ea typeface="Arial"/>
                <a:cs typeface="Arial"/>
              </a:rPr>
              <a:t>17 / 30</a:t>
            </a:r>
          </a:p>
        </p:txBody>
      </p:sp>
    </p:spTree>
    <p:extLst>
      <p:ext uri="{BB962C8B-B14F-4D97-AF65-F5344CB8AC3E}">
        <p14:creationId xmlns:p14="http://schemas.microsoft.com/office/powerpoint/2010/main" val="535991306"/>
      </p:ext>
    </p:extLst>
  </p:cSld>
</p:sld>
</file>

<file path=ppt/slides/slide18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3" name="">
            <a:extLst xmlns:a="http://schemas.openxmlformats.org/drawingml/2006/main">
              <a:ext uri="{FF2B5EF4-FFF2-40B4-BE49-F238E27FC236}">
                <a16:creationId xmlns:a16="http://schemas.microsoft.com/office/drawing/2014/main" id="{17A09BE3-7647-4F00-8424-C91727960E0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438150"/>
            <a:ext cx="72390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825" b="1">
                <a:solidFill>
                  <a:srgbClr val="FF4B3E"/>
                </a:solidFill>
                <a:latin typeface="Arial"/>
                <a:ea typeface="Arial"/>
                <a:cs typeface="Arial"/>
              </a:defRPr>
            </a:pPr>
            <a:r>
              <a:rPr sz="825" b="1">
                <a:solidFill>
                  <a:srgbClr val="FF4B3E"/>
                </a:solidFill>
                <a:latin typeface="Arial"/>
                <a:ea typeface="Arial"/>
                <a:cs typeface="Arial"/>
              </a:rPr>
              <a:t>LESSON 02 · EVIDENCE TASK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89FA1B31-7121-441D-81B2-6BBD53DF5FE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667875" y="285750"/>
            <a:ext cx="1952625" cy="6096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  <a:prstDash val="solid"/>
          </a:ln>
        </p:spPr>
      </p:sp>
      <p:pic>
        <p:nvPicPr>
          <p:cNvPr id="25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2abffbce64a14a7b"/>
          <a:stretch xmlns:a="http://schemas.openxmlformats.org/drawingml/2006/main"/>
        </p:blipFill>
        <p:spPr>
          <a:xfrm xmlns:a="http://schemas.openxmlformats.org/drawingml/2006/main">
            <a:off x="9839325" y="402178"/>
            <a:ext cx="1609725" cy="367219"/>
          </a:xfrm>
          <a:prstGeom xmlns:a="http://schemas.openxmlformats.org/drawingml/2006/main" prst="rect">
            <a:avLst/>
          </a:prstGeom>
        </p:spPr>
      </p:pic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BE1C75F3-DCC3-4DCA-90A1-099FA4C077A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876300"/>
            <a:ext cx="8572500" cy="552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27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7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材料不是装饰：必须真正参与作答。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A78473A2-7951-4223-B055-3CCF203DD66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1762125"/>
            <a:ext cx="6762750" cy="34290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4F1EA"/>
          </a:solidFill>
          <a:ln xmlns:a="http://schemas.openxmlformats.org/drawingml/2006/main" w="9525">
            <a:solidFill>
              <a:srgbClr val="D6D3CC"/>
            </a:solidFill>
            <a:prstDash val="solid"/>
          </a:ln>
        </p:spPr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80B46F68-D186-4E23-BE32-DACD68A70F0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04875" y="2038350"/>
            <a:ext cx="590550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rPr>
              <a:t>任务 Q14 · DSE模考题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36722F88-56E5-411E-9ADA-3C67F08565E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04875" y="2524125"/>
            <a:ext cx="5953125" cy="1809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24000"/>
              </a:lnSpc>
              <a:buNone/>
              <a:defRPr sz="15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反应 M+2H⁺→M²⁺+H₂。混合 0.05 mol M 与 0.35 mol H⁺ 后，过量 H⁺ 为：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E2AE03F6-1497-4F07-9FF4-4A4D29971B6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04875" y="4648200"/>
            <a:ext cx="5953125" cy="247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89532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825" b="1">
                <a:solidFill>
                  <a:srgbClr val="4B4B4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825" b="1">
                <a:solidFill>
                  <a:srgbClr val="4B4B4F"/>
                </a:solidFill>
                <a:latin typeface="Microsoft YaHei"/>
                <a:ea typeface="Microsoft YaHei"/>
                <a:cs typeface="Microsoft YaHei"/>
              </a:rPr>
              <a:t>题型参照：DSE模考题型｜参照 HKDSE Chemistry 2012-2024 Paper 1、Paper 2、Practice Paper 与评分资料｜选择题呈现·能力参照 Paper 1B·过量试剂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697A705A-2C70-4285-8A8E-9113815AFFA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677150" y="1762125"/>
            <a:ext cx="3886200" cy="34290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B0B0D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2AC65D53-FC57-4D9B-A663-FDB4C6017CE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962900" y="2076450"/>
            <a:ext cx="20955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125" b="1">
                <a:solidFill>
                  <a:srgbClr val="F4F1EA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125" b="1">
                <a:solidFill>
                  <a:srgbClr val="F4F1EA"/>
                </a:solidFill>
                <a:latin typeface="Microsoft YaHei"/>
                <a:ea typeface="Microsoft YaHei"/>
                <a:cs typeface="Microsoft YaHei"/>
              </a:rPr>
              <a:t>作答前四问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19386AA8-9661-4FFD-AB83-82D00B7B6CA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962900" y="2647950"/>
            <a:ext cx="32385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rPr>
              <a:t>01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E9CD9ECC-B167-4732-BE6B-B482AA18C86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420100" y="2609850"/>
            <a:ext cx="262890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3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资料给了什么？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3388E0E1-61AF-400A-BFCC-F67435DD634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962900" y="3200400"/>
            <a:ext cx="32385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rPr>
              <a:t>02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DE94474B-54EA-4F0F-8F36-C78867E0911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420100" y="3162300"/>
            <a:ext cx="262890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3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题目要求什么？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372B2804-BAF9-4522-AD88-A67EC53F6E6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962900" y="3752850"/>
            <a:ext cx="32385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rPr>
              <a:t>03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A85D74C2-3502-4001-9F5E-40AAF9937D1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420100" y="3714750"/>
            <a:ext cx="262890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3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哪一条资料真正参与推理？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E840EF65-1E53-4BC0-8B7D-19DFA5FB2CD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962900" y="4305300"/>
            <a:ext cx="32385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rPr>
              <a:t>04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659153DB-6CC5-4A51-BA44-C159B710BF1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420100" y="4267200"/>
            <a:ext cx="262890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3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怎样核验结论？</a:t>
            </a:r>
          </a:p>
        </p:txBody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B789D281-EDEE-4B23-8524-185ABDE80EE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5600700"/>
            <a:ext cx="10572750" cy="304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050" b="1">
                <a:solidFill>
                  <a:srgbClr val="4B4B4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050" b="1">
                <a:solidFill>
                  <a:srgbClr val="4B4B4F"/>
                </a:solidFill>
                <a:latin typeface="Microsoft YaHei"/>
                <a:ea typeface="Microsoft YaHei"/>
                <a:cs typeface="Microsoft YaHei"/>
              </a:rPr>
              <a:t>参数为原创训练所设；来源只校准范围和题型，不冒充历届真题。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F422E98E-65C4-4413-A77B-F6B485B12F0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6648450"/>
            <a:ext cx="12192000" cy="2095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B0B0D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806CF3CB-2B32-47E5-B9E4-F0EA95432E8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2900" y="6696075"/>
            <a:ext cx="647700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675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FFFFF"/>
                </a:solidFill>
                <a:latin typeface="Arial"/>
                <a:ea typeface="Arial"/>
                <a:cs typeface="Arial"/>
              </a:rPr>
              <a:t>HSKB · CHEM · 元素与无机物</a:t>
            </a:r>
          </a:p>
        </p:txBody>
      </p:sp>
      <p:sp>
        <p:nvSpPr>
          <p:cNvPr id="22" name="">
            <a:extLst xmlns:a="http://schemas.openxmlformats.org/drawingml/2006/main">
              <a:ext uri="{FF2B5EF4-FFF2-40B4-BE49-F238E27FC236}">
                <a16:creationId xmlns:a16="http://schemas.microsoft.com/office/drawing/2014/main" id="{F754255F-635B-497D-968A-FAA1B5803F0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715625" y="6696075"/>
            <a:ext cx="104775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lnSpc>
                <a:spcPct val="110000"/>
              </a:lnSpc>
              <a:buNone/>
              <a:defRPr sz="675" b="1">
                <a:solidFill>
                  <a:srgbClr val="F4F1EA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4F1EA"/>
                </a:solidFill>
                <a:latin typeface="Arial"/>
                <a:ea typeface="Arial"/>
                <a:cs typeface="Arial"/>
              </a:rPr>
              <a:t>18 / 30</a:t>
            </a:r>
          </a:p>
        </p:txBody>
      </p:sp>
    </p:spTree>
    <p:extLst>
      <p:ext uri="{BB962C8B-B14F-4D97-AF65-F5344CB8AC3E}">
        <p14:creationId xmlns:p14="http://schemas.microsoft.com/office/powerpoint/2010/main" val="1227203520"/>
      </p:ext>
    </p:extLst>
  </p:cSld>
</p:sld>
</file>

<file path=ppt/slides/slide19.xml><?xml version="1.0" encoding="utf-8"?>
<p:sld xmlns:p="http://schemas.openxmlformats.org/presentationml/2006/main">
  <p:cSld>
    <p:bg>
      <p:bgPr>
        <a:solidFill xmlns:a="http://schemas.openxmlformats.org/drawingml/2006/main">
          <a:srgbClr val="F4F1EA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E02196A7-8936-429E-A01A-6B57F1B3D42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438150"/>
            <a:ext cx="72390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825" b="1">
                <a:solidFill>
                  <a:srgbClr val="FF4B3E"/>
                </a:solidFill>
                <a:latin typeface="Arial"/>
                <a:ea typeface="Arial"/>
                <a:cs typeface="Arial"/>
              </a:defRPr>
            </a:pPr>
            <a:r>
              <a:rPr sz="825" b="1">
                <a:solidFill>
                  <a:srgbClr val="FF4B3E"/>
                </a:solidFill>
                <a:latin typeface="Arial"/>
                <a:ea typeface="Arial"/>
                <a:cs typeface="Arial"/>
              </a:rPr>
              <a:t>LESSON 02 · THREE LEVELS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67C9EF65-D288-49E5-ADD4-568AFC32532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667875" y="285750"/>
            <a:ext cx="1952625" cy="6096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  <a:prstDash val="solid"/>
          </a:ln>
        </p:spPr>
      </p:sp>
      <p:pic>
        <p:nvPicPr>
          <p:cNvPr id="23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4e29ca77a48c48c6"/>
          <a:stretch xmlns:a="http://schemas.openxmlformats.org/drawingml/2006/main"/>
        </p:blipFill>
        <p:spPr>
          <a:xfrm xmlns:a="http://schemas.openxmlformats.org/drawingml/2006/main">
            <a:off x="9839325" y="402178"/>
            <a:ext cx="1609725" cy="367219"/>
          </a:xfrm>
          <a:prstGeom xmlns:a="http://schemas.openxmlformats.org/drawingml/2006/main" prst="rect">
            <a:avLst/>
          </a:prstGeom>
        </p:spPr>
      </p:pic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0CBC95B6-045E-46C1-98FB-44DA5D3D5E5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876300"/>
            <a:ext cx="9144000" cy="552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27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7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同一知识点，三档要求不只是数字变大。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55C19D8D-27FB-4E0B-BCBE-7A8FA6AE4D8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1809750"/>
            <a:ext cx="3333750" cy="35242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6D3CC"/>
            </a:solidFill>
            <a:prstDash val="solid"/>
          </a:ln>
        </p:spPr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562B169B-951D-4937-8380-64C353DC366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66775" y="2095500"/>
            <a:ext cx="276225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050" b="1">
                <a:solidFill>
                  <a:srgbClr val="FF4B3E"/>
                </a:solidFill>
                <a:latin typeface="Arial"/>
                <a:ea typeface="Arial"/>
                <a:cs typeface="Arial"/>
              </a:defRPr>
            </a:pPr>
            <a:r>
              <a:rPr sz="1050" b="1">
                <a:solidFill>
                  <a:srgbClr val="FF4B3E"/>
                </a:solidFill>
                <a:latin typeface="Arial"/>
                <a:ea typeface="Arial"/>
                <a:cs typeface="Arial"/>
              </a:rPr>
              <a:t>LEVEL 3–4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8F4E592B-8753-498F-B126-B027F047C31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66775" y="2571750"/>
            <a:ext cx="2762250" cy="666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575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75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准确识别对象、条件和标准方法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E70BDF9D-AF57-4669-8CBD-08DA5E8899F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66775" y="3524250"/>
            <a:ext cx="2762250" cy="11906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20000"/>
              </a:lnSpc>
              <a:buNone/>
              <a:defRPr sz="1125" b="0">
                <a:solidFill>
                  <a:srgbClr val="4B4B4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125" b="0">
                <a:solidFill>
                  <a:srgbClr val="4B4B4F"/>
                </a:solidFill>
                <a:latin typeface="Microsoft YaHei"/>
                <a:ea typeface="Microsoft YaHei"/>
                <a:cs typeface="Microsoft YaHei"/>
              </a:rPr>
              <a:t>混合溶液生成 0.05 mol 沉淀，沉淀摩尔质量 130 g mol⁻¹。沉淀质量为：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8586D92C-9D6D-4571-82DD-E4A9A300B28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276725" y="1809750"/>
            <a:ext cx="3333750" cy="35242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FF4B3E"/>
            </a:solidFill>
            <a:prstDash val="solid"/>
          </a:ln>
        </p:spPr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99391EA1-FCC2-4730-9C56-F9FEAA85863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14850" y="2095500"/>
            <a:ext cx="276225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050" b="1">
                <a:solidFill>
                  <a:srgbClr val="FF4B3E"/>
                </a:solidFill>
                <a:latin typeface="Arial"/>
                <a:ea typeface="Arial"/>
                <a:cs typeface="Arial"/>
              </a:defRPr>
            </a:pPr>
            <a:r>
              <a:rPr sz="1050" b="1">
                <a:solidFill>
                  <a:srgbClr val="FF4B3E"/>
                </a:solidFill>
                <a:latin typeface="Arial"/>
                <a:ea typeface="Arial"/>
                <a:cs typeface="Arial"/>
              </a:rPr>
              <a:t>LEVEL 5–5*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7B65F471-A7AA-4200-BBBE-D802EDDD68D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14850" y="2571750"/>
            <a:ext cx="2762250" cy="666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575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75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完成多步推理并写出可复核依据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1B2E0112-7DA6-4381-AD49-B1AE6663FD0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14850" y="3524250"/>
            <a:ext cx="2762250" cy="11906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20000"/>
              </a:lnSpc>
              <a:buNone/>
              <a:defRPr sz="1125" b="0">
                <a:solidFill>
                  <a:srgbClr val="4B4B4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125" b="0">
                <a:solidFill>
                  <a:srgbClr val="4B4B4F"/>
                </a:solidFill>
                <a:latin typeface="Microsoft YaHei"/>
                <a:ea typeface="Microsoft YaHei"/>
                <a:cs typeface="Microsoft YaHei"/>
              </a:rPr>
              <a:t>反应 M+2H⁺→M²⁺+H₂。混合 0.05 mol M 与 0.35 mol H⁺ 后，过量 H⁺ 为：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646B50B0-DE92-479F-8661-BD4A52E3EE4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924800" y="1809750"/>
            <a:ext cx="3333750" cy="35242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B0B0D"/>
          </a:solidFill>
          <a:ln xmlns:a="http://schemas.openxmlformats.org/drawingml/2006/main" w="9525">
            <a:solidFill>
              <a:srgbClr val="D6D3CC"/>
            </a:solidFill>
            <a:prstDash val="solid"/>
          </a:ln>
        </p:spPr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F55BB7E8-085C-4C54-98EB-07D2358B3F6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62925" y="2095500"/>
            <a:ext cx="276225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050" b="1">
                <a:solidFill>
                  <a:srgbClr val="F4F1EA"/>
                </a:solidFill>
                <a:latin typeface="Arial"/>
                <a:ea typeface="Arial"/>
                <a:cs typeface="Arial"/>
              </a:defRPr>
            </a:pPr>
            <a:r>
              <a:rPr sz="1050" b="1">
                <a:solidFill>
                  <a:srgbClr val="F4F1EA"/>
                </a:solidFill>
                <a:latin typeface="Arial"/>
                <a:ea typeface="Arial"/>
                <a:cs typeface="Arial"/>
              </a:rPr>
              <a:t>LEVEL 5**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4B727C2E-3933-403E-89F8-5B6ECC91494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62925" y="2571750"/>
            <a:ext cx="2762250" cy="666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5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处理陌生资料、综合迁移与反向核验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7A7C7A58-6647-481E-A167-13B76A23011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62925" y="3524250"/>
            <a:ext cx="2762250" cy="11906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20000"/>
              </a:lnSpc>
              <a:buNone/>
              <a:defRPr sz="1125" b="0">
                <a:solidFill>
                  <a:srgbClr val="E2E4E8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125" b="0">
                <a:solidFill>
                  <a:srgbClr val="E2E4E8"/>
                </a:solidFill>
                <a:latin typeface="Microsoft YaHei"/>
                <a:ea typeface="Microsoft YaHei"/>
                <a:cs typeface="Microsoft YaHei"/>
              </a:rPr>
              <a:t>把 9 g Zn 加入 CuSO₄ 溶液后，溶液蓝色变浅并有红棕色固体生成。最符合证据的净离子方程是：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0C8A8176-2700-4C6D-8053-8CD7944280A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5676900"/>
            <a:ext cx="1057275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125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125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目标等级是训练档位，不等于公开考试等级预测；升级依据是证据链稳定性。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E0270AB6-27E5-491A-AEA8-C1EE62B369D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6648450"/>
            <a:ext cx="12192000" cy="2095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B0B0D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CBB99411-F086-4C91-B4F8-731DEE331AD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2900" y="6696075"/>
            <a:ext cx="647700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675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FFFFF"/>
                </a:solidFill>
                <a:latin typeface="Arial"/>
                <a:ea typeface="Arial"/>
                <a:cs typeface="Arial"/>
              </a:rPr>
              <a:t>HSKB · CHEM · 元素与无机物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EC08A3F3-3A4D-4379-9B57-5A35ADEF293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715625" y="6696075"/>
            <a:ext cx="104775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lnSpc>
                <a:spcPct val="110000"/>
              </a:lnSpc>
              <a:buNone/>
              <a:defRPr sz="675" b="1">
                <a:solidFill>
                  <a:srgbClr val="F4F1EA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4F1EA"/>
                </a:solidFill>
                <a:latin typeface="Arial"/>
                <a:ea typeface="Arial"/>
                <a:cs typeface="Arial"/>
              </a:rPr>
              <a:t>19 / 30</a:t>
            </a:r>
          </a:p>
        </p:txBody>
      </p:sp>
    </p:spTree>
    <p:extLst>
      <p:ext uri="{BB962C8B-B14F-4D97-AF65-F5344CB8AC3E}">
        <p14:creationId xmlns:p14="http://schemas.microsoft.com/office/powerpoint/2010/main" val="1636211821"/>
      </p:ext>
    </p:extLst>
  </p:cSld>
</p:sld>
</file>

<file path=ppt/slides/slide20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FAB094D4-7F1E-4EE5-9BE2-F17064AA116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438150"/>
            <a:ext cx="72390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825" b="1">
                <a:solidFill>
                  <a:srgbClr val="FF4B3E"/>
                </a:solidFill>
                <a:latin typeface="Arial"/>
                <a:ea typeface="Arial"/>
                <a:cs typeface="Arial"/>
              </a:defRPr>
            </a:pPr>
            <a:r>
              <a:rPr sz="825" b="1">
                <a:solidFill>
                  <a:srgbClr val="FF4B3E"/>
                </a:solidFill>
                <a:latin typeface="Arial"/>
                <a:ea typeface="Arial"/>
                <a:cs typeface="Arial"/>
              </a:rPr>
              <a:t>LESSON 02 · ERROR LAB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92EF3A8E-7EC3-4D95-9FE1-589CFE2B7AB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667875" y="285750"/>
            <a:ext cx="1952625" cy="6096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  <a:prstDash val="solid"/>
          </a:ln>
        </p:spPr>
      </p:sp>
      <p:pic>
        <p:nvPicPr>
          <p:cNvPr id="18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02216b3c02e0417f"/>
          <a:stretch xmlns:a="http://schemas.openxmlformats.org/drawingml/2006/main"/>
        </p:blipFill>
        <p:spPr>
          <a:xfrm xmlns:a="http://schemas.openxmlformats.org/drawingml/2006/main">
            <a:off x="9839325" y="402178"/>
            <a:ext cx="1609725" cy="367219"/>
          </a:xfrm>
          <a:prstGeom xmlns:a="http://schemas.openxmlformats.org/drawingml/2006/main" prst="rect">
            <a:avLst/>
          </a:prstGeom>
        </p:spPr>
      </p:pic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BC0CEA85-33A6-4560-9BB1-170447F7D2B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876300"/>
            <a:ext cx="10001250" cy="552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27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7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高分来自定位第一失分点，而不是只抄正确答案。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80A1AB1C-BEB1-4A1F-A83B-D8FE458DC37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1809750"/>
            <a:ext cx="5143500" cy="33337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D8D4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F2139017-454E-4104-80BC-E1039EDA89E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2095500"/>
            <a:ext cx="20955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050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050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rPr>
              <a:t>高频错误路径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840CA614-A231-4F1A-8B23-FC38EFC77FD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2628900"/>
            <a:ext cx="4191000" cy="1047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8000"/>
              </a:lnSpc>
              <a:buNone/>
              <a:defRPr sz="195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95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忽略过量与反应顺序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803904F0-D135-4CC7-8F0B-8BF1D941E36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4000500"/>
            <a:ext cx="4238625" cy="723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275" b="1">
                <a:solidFill>
                  <a:srgbClr val="4B4B4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75" b="1">
                <a:solidFill>
                  <a:srgbClr val="4B4B4F"/>
                </a:solidFill>
                <a:latin typeface="Microsoft YaHei"/>
                <a:ea typeface="Microsoft YaHei"/>
                <a:cs typeface="Microsoft YaHei"/>
              </a:rPr>
              <a:t>错误通常从：对象误认／条件漏读／表示错误／方法跳步／结论未核验 中的一处开始。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CF6255A4-934D-40F4-88FB-131D60E61D2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38850" y="1809750"/>
            <a:ext cx="5524500" cy="33337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B0B0D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DA36648E-6FE0-4769-B254-A7F0D707492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43650" y="2095500"/>
            <a:ext cx="28575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050" b="1">
                <a:solidFill>
                  <a:srgbClr val="F4F1EA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050" b="1">
                <a:solidFill>
                  <a:srgbClr val="F4F1EA"/>
                </a:solidFill>
                <a:latin typeface="Microsoft YaHei"/>
                <a:ea typeface="Microsoft YaHei"/>
                <a:cs typeface="Microsoft YaHei"/>
              </a:rPr>
              <a:t>标准答案如何排除干扰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1B6094A6-9E99-4F38-9C30-5C57D69A81C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43650" y="2619375"/>
            <a:ext cx="4667250" cy="1905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22000"/>
              </a:lnSpc>
              <a:buNone/>
              <a:defRPr sz="13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正确结论：0.25 mol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pPr algn="l">
              <a:lnSpc>
                <a:spcPct val="122000"/>
              </a:lnSpc>
              <a:buNone/>
              <a:defRPr sz="13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解析链：消耗H⁺=2×0.05=0.1 mol，余0.35−0.1=0.25 mol。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0A3EA441-363F-430F-8726-EB073930E53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5562600"/>
            <a:ext cx="10668000" cy="361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2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复盘句式：我在＿＿步把＿＿误当成＿＿；下次看到＿＿就先检查＿＿。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6C9958B0-9678-4DE6-A129-9EB388077E6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6648450"/>
            <a:ext cx="12192000" cy="2095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B0B0D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F6A2E505-3B30-437F-A11F-FDE40C4F6A6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2900" y="6696075"/>
            <a:ext cx="647700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675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FFFFF"/>
                </a:solidFill>
                <a:latin typeface="Arial"/>
                <a:ea typeface="Arial"/>
                <a:cs typeface="Arial"/>
              </a:rPr>
              <a:t>HSKB · CHEM · 元素与无机物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140D82AA-54A9-42AA-BD99-174D6C54848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715625" y="6696075"/>
            <a:ext cx="104775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lnSpc>
                <a:spcPct val="110000"/>
              </a:lnSpc>
              <a:buNone/>
              <a:defRPr sz="675" b="1">
                <a:solidFill>
                  <a:srgbClr val="F4F1EA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4F1EA"/>
                </a:solidFill>
                <a:latin typeface="Arial"/>
                <a:ea typeface="Arial"/>
                <a:cs typeface="Arial"/>
              </a:rPr>
              <a:t>20 / 30</a:t>
            </a:r>
          </a:p>
        </p:txBody>
      </p:sp>
    </p:spTree>
    <p:extLst>
      <p:ext uri="{BB962C8B-B14F-4D97-AF65-F5344CB8AC3E}">
        <p14:creationId xmlns:p14="http://schemas.microsoft.com/office/powerpoint/2010/main" val="190376263"/>
      </p:ext>
    </p:extLst>
  </p:cSld>
</p:sld>
</file>

<file path=ppt/slides/slide21.xml><?xml version="1.0" encoding="utf-8"?>
<p:sld xmlns:p="http://schemas.openxmlformats.org/presentationml/2006/main">
  <p:cSld>
    <p:bg>
      <p:bgPr>
        <a:solidFill xmlns:a="http://schemas.openxmlformats.org/drawingml/2006/main">
          <a:srgbClr val="F4F1EA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295EB884-C903-44AE-8BBB-5D22A863F0D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438150"/>
            <a:ext cx="72390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825" b="1">
                <a:solidFill>
                  <a:srgbClr val="FF4B3E"/>
                </a:solidFill>
                <a:latin typeface="Arial"/>
                <a:ea typeface="Arial"/>
                <a:cs typeface="Arial"/>
              </a:defRPr>
            </a:pPr>
            <a:r>
              <a:rPr sz="825" b="1">
                <a:solidFill>
                  <a:srgbClr val="FF4B3E"/>
                </a:solidFill>
                <a:latin typeface="Arial"/>
                <a:ea typeface="Arial"/>
                <a:cs typeface="Arial"/>
              </a:rPr>
              <a:t>LESSON 02 · EXIT EVIDENCE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54D49249-890A-44D9-B672-83EDCFDFBC7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667875" y="285750"/>
            <a:ext cx="1952625" cy="6096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  <a:prstDash val="solid"/>
          </a:ln>
        </p:spPr>
      </p:sp>
      <p:pic>
        <p:nvPicPr>
          <p:cNvPr id="19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f8f309881ab64325"/>
          <a:stretch xmlns:a="http://schemas.openxmlformats.org/drawingml/2006/main"/>
        </p:blipFill>
        <p:spPr>
          <a:xfrm xmlns:a="http://schemas.openxmlformats.org/drawingml/2006/main">
            <a:off x="9839325" y="402178"/>
            <a:ext cx="1609725" cy="367219"/>
          </a:xfrm>
          <a:prstGeom xmlns:a="http://schemas.openxmlformats.org/drawingml/2006/main" prst="rect">
            <a:avLst/>
          </a:prstGeom>
        </p:spPr>
      </p:pic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E294C02E-B9B8-47DC-AB41-42940858794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876300"/>
            <a:ext cx="8858250" cy="552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27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7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最后 3 分钟：独立输出本节达标证据。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5CEC0510-9369-460A-B4AF-76D76CDC42E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1762125"/>
            <a:ext cx="7143750" cy="35242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6D3CC"/>
            </a:solidFill>
            <a:prstDash val="solid"/>
          </a:ln>
        </p:spPr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980E7EB7-539B-493F-A87F-8C7429B45CC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2057400"/>
            <a:ext cx="590550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rPr>
              <a:t>EXIT Q18 · DSE模考题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A2A08BB4-894A-4D3E-98D6-F1A4632A0CD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2533650"/>
            <a:ext cx="6286500" cy="1809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23000"/>
              </a:lnSpc>
              <a:buNone/>
              <a:defRPr sz="1575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75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把 9 g Zn 加入 CuSO₄ 溶液后，溶液蓝色变浅并有红棕色固体生成。最符合证据的净离子方程是：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98213514-89B4-4E5D-9415-631E78DD827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4724400"/>
            <a:ext cx="619125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125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125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提交：结论 + 关键依据／步骤 + 一项核验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8E03C492-6A34-4B07-8DCC-CB60D91600B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077200" y="1762125"/>
            <a:ext cx="3486150" cy="35242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B0B0D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CA153593-7799-4DF0-9365-C54872D2729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382000" y="2076450"/>
            <a:ext cx="180975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050" b="1">
                <a:solidFill>
                  <a:srgbClr val="F4F1EA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050" b="1">
                <a:solidFill>
                  <a:srgbClr val="F4F1EA"/>
                </a:solidFill>
                <a:latin typeface="Microsoft YaHei"/>
                <a:ea typeface="Microsoft YaHei"/>
                <a:cs typeface="Microsoft YaHei"/>
              </a:rPr>
              <a:t>达标证据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915FAEDB-185D-4287-9C0D-B62E34FF281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382000" y="2609850"/>
            <a:ext cx="2628900" cy="1123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20000"/>
              </a:lnSpc>
              <a:buNone/>
              <a:defRPr sz="172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72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标准例题 + 反向变式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73702285-E5A3-4EC7-8C9F-FDF503C5199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382000" y="4000500"/>
            <a:ext cx="2667000" cy="1000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35000"/>
              </a:lnSpc>
              <a:buNone/>
              <a:defRPr sz="1200" b="0">
                <a:solidFill>
                  <a:srgbClr val="E2E4E8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00" b="0">
                <a:solidFill>
                  <a:srgbClr val="E2E4E8"/>
                </a:solidFill>
                <a:latin typeface="Microsoft YaHei"/>
                <a:ea typeface="Microsoft YaHei"/>
                <a:cs typeface="Microsoft YaHei"/>
              </a:rPr>
              <a:t>□ 独立完成</a:t>
            </a:r>
          </a:p>
          <a:p xmlns:a="http://schemas.openxmlformats.org/drawingml/2006/main">
            <a:pPr algn="l">
              <a:lnSpc>
                <a:spcPct val="135000"/>
              </a:lnSpc>
              <a:buNone/>
              <a:defRPr sz="1200" b="0">
                <a:solidFill>
                  <a:srgbClr val="E2E4E8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00" b="0">
                <a:solidFill>
                  <a:srgbClr val="E2E4E8"/>
                </a:solidFill>
                <a:latin typeface="Microsoft YaHei"/>
                <a:ea typeface="Microsoft YaHei"/>
                <a:cs typeface="Microsoft YaHei"/>
              </a:rPr>
              <a:t>□ 依据可核验</a:t>
            </a:r>
          </a:p>
          <a:p xmlns:a="http://schemas.openxmlformats.org/drawingml/2006/main">
            <a:pPr algn="l">
              <a:lnSpc>
                <a:spcPct val="135000"/>
              </a:lnSpc>
              <a:buNone/>
              <a:defRPr sz="1200" b="0">
                <a:solidFill>
                  <a:srgbClr val="E2E4E8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00" b="0">
                <a:solidFill>
                  <a:srgbClr val="E2E4E8"/>
                </a:solidFill>
                <a:latin typeface="Microsoft YaHei"/>
                <a:ea typeface="Microsoft YaHei"/>
                <a:cs typeface="Microsoft YaHei"/>
              </a:rPr>
              <a:t>□ 术语与单位正确</a:t>
            </a:r>
          </a:p>
          <a:p xmlns:a="http://schemas.openxmlformats.org/drawingml/2006/main">
            <a:pPr algn="l">
              <a:lnSpc>
                <a:spcPct val="135000"/>
              </a:lnSpc>
              <a:buNone/>
              <a:defRPr sz="1200" b="0">
                <a:solidFill>
                  <a:srgbClr val="E2E4E8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00" b="0">
                <a:solidFill>
                  <a:srgbClr val="E2E4E8"/>
                </a:solidFill>
                <a:latin typeface="Microsoft YaHei"/>
                <a:ea typeface="Microsoft YaHei"/>
                <a:cs typeface="Microsoft YaHei"/>
              </a:rPr>
              <a:t>□ 能说明第一检查点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CB563B34-E0A8-4E0C-8B31-BC9738ACAE4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5676900"/>
            <a:ext cx="1066800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12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12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rPr>
              <a:t>本节合计 30 分钟｜达到证据标准后再进入下一课，不以“看懂了”代替“做出来”。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CFAF9276-14AB-4C23-A865-936DE1F2A74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6648450"/>
            <a:ext cx="12192000" cy="2095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B0B0D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00B827C8-680B-4C63-8B66-A336B79D3D2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2900" y="6696075"/>
            <a:ext cx="647700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675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FFFFF"/>
                </a:solidFill>
                <a:latin typeface="Arial"/>
                <a:ea typeface="Arial"/>
                <a:cs typeface="Arial"/>
              </a:rPr>
              <a:t>HSKB · CHEM · 元素与无机物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90360EC6-8D68-4622-BF54-FFDC2C898DC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715625" y="6696075"/>
            <a:ext cx="104775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lnSpc>
                <a:spcPct val="110000"/>
              </a:lnSpc>
              <a:buNone/>
              <a:defRPr sz="675" b="1">
                <a:solidFill>
                  <a:srgbClr val="F4F1EA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4F1EA"/>
                </a:solidFill>
                <a:latin typeface="Arial"/>
                <a:ea typeface="Arial"/>
                <a:cs typeface="Arial"/>
              </a:rPr>
              <a:t>21 / 30</a:t>
            </a:r>
          </a:p>
        </p:txBody>
      </p:sp>
    </p:spTree>
    <p:extLst>
      <p:ext uri="{BB962C8B-B14F-4D97-AF65-F5344CB8AC3E}">
        <p14:creationId xmlns:p14="http://schemas.microsoft.com/office/powerpoint/2010/main" val="1980476984"/>
      </p:ext>
    </p:extLst>
  </p:cSld>
</p:sld>
</file>

<file path=ppt/slides/slide22.xml><?xml version="1.0" encoding="utf-8"?>
<p:sld xmlns:p="http://schemas.openxmlformats.org/presentationml/2006/main">
  <p:cSld>
    <p:bg>
      <p:bgPr>
        <a:solidFill xmlns:a="http://schemas.openxmlformats.org/drawingml/2006/main">
          <a:srgbClr val="F4F1EA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C1DED0C0-23F3-4E9B-B4C9-3C449C5978A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438150"/>
            <a:ext cx="72390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825" b="1">
                <a:solidFill>
                  <a:srgbClr val="FF4B3E"/>
                </a:solidFill>
                <a:latin typeface="Arial"/>
                <a:ea typeface="Arial"/>
                <a:cs typeface="Arial"/>
              </a:defRPr>
            </a:pPr>
            <a:r>
              <a:rPr sz="825" b="1">
                <a:solidFill>
                  <a:srgbClr val="FF4B3E"/>
                </a:solidFill>
                <a:latin typeface="Arial"/>
                <a:ea typeface="Arial"/>
                <a:cs typeface="Arial"/>
              </a:rPr>
              <a:t>LESSON 03 · TARGET &amp; DIAGNOSIS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6F8E24AE-A412-43AA-9B0B-92E52FF4D38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667875" y="285750"/>
            <a:ext cx="1952625" cy="6096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  <a:prstDash val="solid"/>
          </a:ln>
        </p:spPr>
      </p:sp>
      <p:pic>
        <p:nvPicPr>
          <p:cNvPr id="20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9fa0a2b59834452c"/>
          <a:stretch xmlns:a="http://schemas.openxmlformats.org/drawingml/2006/main"/>
        </p:blipFill>
        <p:spPr>
          <a:xfrm xmlns:a="http://schemas.openxmlformats.org/drawingml/2006/main">
            <a:off x="9839325" y="402178"/>
            <a:ext cx="1609725" cy="367219"/>
          </a:xfrm>
          <a:prstGeom xmlns:a="http://schemas.openxmlformats.org/drawingml/2006/main" prst="rect">
            <a:avLst/>
          </a:prstGeom>
        </p:spPr>
      </p:pic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83BF156B-BA10-4F09-AEE3-AC8FBD7393D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904875"/>
            <a:ext cx="7048500" cy="666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285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85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资料解读与高阶迁移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9A62584C-4AE8-48E3-A8EC-C7F901A65B0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1952625"/>
            <a:ext cx="200025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rPr>
              <a:t>本节达标目标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E5860509-A13F-45D3-B8EE-3535B51DAF6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2324100"/>
            <a:ext cx="5048250" cy="1123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22000"/>
              </a:lnSpc>
              <a:buNone/>
              <a:defRPr sz="1875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875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能在 DSE 陌生资料与香港情境中选择匹配的知识、证据和作答深度。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3DC73E10-B4AC-466C-B170-38C145FA23B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38875" y="1952625"/>
            <a:ext cx="5324475" cy="261937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6D3CC"/>
            </a:solidFill>
            <a:prstDash val="solid"/>
          </a:ln>
        </p:spPr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5A0554C1-2917-4E3E-9A1F-21E09AF3433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515100" y="2238375"/>
            <a:ext cx="45720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050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050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rPr>
              <a:t>入口诊断｜Q21 · DSE模考题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C932F41E-C07B-4163-BF8D-B17541D0CEA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515100" y="2686050"/>
            <a:ext cx="4438650" cy="1066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5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混合溶液生成 0.07 mol 沉淀，沉淀摩尔质量 150 g mol⁻¹。沉淀质量为：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AD9882CB-94D6-4A1C-8FF4-A5277F90905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515100" y="3981450"/>
            <a:ext cx="457200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12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12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rPr>
              <a:t>高频错因：忽略过量与反应顺序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5B94D0CF-17BA-417D-A981-51DF750A29D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4000500"/>
            <a:ext cx="5048250" cy="138112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D8D4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EF1DBFD8-3FBA-44D3-8F20-041BCB6BC90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" y="4257675"/>
            <a:ext cx="11430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rPr>
              <a:t>核心判断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A7DCED75-7416-4B2B-BF3A-39DA589B307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" y="4638675"/>
            <a:ext cx="4343400" cy="5143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575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75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性质判断要联系结构与反应条件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2143BF22-F76A-432B-BB8B-89EFBA855DB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5934075"/>
            <a:ext cx="49530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00" b="1">
                <a:solidFill>
                  <a:srgbClr val="4B4B4F"/>
                </a:solidFill>
                <a:latin typeface="Arial"/>
                <a:ea typeface="Arial"/>
                <a:cs typeface="Arial"/>
              </a:defRPr>
            </a:pPr>
            <a:r>
              <a:rPr sz="900" b="1">
                <a:solidFill>
                  <a:srgbClr val="4B4B4F"/>
                </a:solidFill>
                <a:latin typeface="Arial"/>
                <a:ea typeface="Arial"/>
                <a:cs typeface="Arial"/>
              </a:rPr>
              <a:t>3′目标与入口诊断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0FF7D8C1-205F-4E2A-A303-0AFF21164EC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6648450"/>
            <a:ext cx="12192000" cy="2095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B0B0D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586D3A19-90D9-47DD-AD47-74F95EEE53E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2900" y="6696075"/>
            <a:ext cx="647700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675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FFFFF"/>
                </a:solidFill>
                <a:latin typeface="Arial"/>
                <a:ea typeface="Arial"/>
                <a:cs typeface="Arial"/>
              </a:rPr>
              <a:t>HSKB · CHEM · 元素与无机物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00764F50-7E5C-488C-A8E8-2D702DF06A9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715625" y="6696075"/>
            <a:ext cx="104775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lnSpc>
                <a:spcPct val="110000"/>
              </a:lnSpc>
              <a:buNone/>
              <a:defRPr sz="675" b="1">
                <a:solidFill>
                  <a:srgbClr val="F4F1EA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4F1EA"/>
                </a:solidFill>
                <a:latin typeface="Arial"/>
                <a:ea typeface="Arial"/>
                <a:cs typeface="Arial"/>
              </a:rPr>
              <a:t>22 / 30</a:t>
            </a:r>
          </a:p>
        </p:txBody>
      </p:sp>
    </p:spTree>
    <p:extLst>
      <p:ext uri="{BB962C8B-B14F-4D97-AF65-F5344CB8AC3E}">
        <p14:creationId xmlns:p14="http://schemas.microsoft.com/office/powerpoint/2010/main" val="1506775624"/>
      </p:ext>
    </p:extLst>
  </p:cSld>
</p:sld>
</file>

<file path=ppt/slides/slide23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3" name="">
            <a:extLst xmlns:a="http://schemas.openxmlformats.org/drawingml/2006/main">
              <a:ext uri="{FF2B5EF4-FFF2-40B4-BE49-F238E27FC236}">
                <a16:creationId xmlns:a16="http://schemas.microsoft.com/office/drawing/2014/main" id="{5BDCBE57-DCC1-4A69-B8F9-766249C1FE5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438150"/>
            <a:ext cx="72390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825" b="1">
                <a:solidFill>
                  <a:srgbClr val="FF4B3E"/>
                </a:solidFill>
                <a:latin typeface="Arial"/>
                <a:ea typeface="Arial"/>
                <a:cs typeface="Arial"/>
              </a:defRPr>
            </a:pPr>
            <a:r>
              <a:rPr sz="825" b="1">
                <a:solidFill>
                  <a:srgbClr val="FF4B3E"/>
                </a:solidFill>
                <a:latin typeface="Arial"/>
                <a:ea typeface="Arial"/>
                <a:cs typeface="Arial"/>
              </a:rPr>
              <a:t>LESSON 03 · WORKED EXAMPLE &amp; VARIATION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B4C3CBB5-6B17-4679-9265-973608EB7D6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667875" y="285750"/>
            <a:ext cx="1952625" cy="6096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  <a:prstDash val="solid"/>
          </a:ln>
        </p:spPr>
      </p:sp>
      <p:pic>
        <p:nvPicPr>
          <p:cNvPr id="25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353ea0d42afe469e"/>
          <a:stretch xmlns:a="http://schemas.openxmlformats.org/drawingml/2006/main"/>
        </p:blipFill>
        <p:spPr>
          <a:xfrm xmlns:a="http://schemas.openxmlformats.org/drawingml/2006/main">
            <a:off x="9839325" y="402178"/>
            <a:ext cx="1609725" cy="367219"/>
          </a:xfrm>
          <a:prstGeom xmlns:a="http://schemas.openxmlformats.org/drawingml/2006/main" prst="rect">
            <a:avLst/>
          </a:prstGeom>
        </p:spPr>
      </p:pic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B9273A86-2C68-4FFA-883C-A5CE3B861C2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895350"/>
            <a:ext cx="8572500" cy="590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27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7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例题不是答案，是可迁移的路径。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B960D5F7-DA33-4194-90E4-F740625C98B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1809750"/>
            <a:ext cx="5143500" cy="36195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B0B0D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448BE3B5-B553-4FCF-9444-227445F859D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2095500"/>
            <a:ext cx="42862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00" b="1">
                <a:solidFill>
                  <a:srgbClr val="F4F1EA"/>
                </a:solidFill>
                <a:latin typeface="Arial"/>
                <a:ea typeface="Arial"/>
                <a:cs typeface="Arial"/>
              </a:defRPr>
            </a:pPr>
            <a:r>
              <a:rPr sz="900" b="1">
                <a:solidFill>
                  <a:srgbClr val="F4F1EA"/>
                </a:solidFill>
                <a:latin typeface="Arial"/>
                <a:ea typeface="Arial"/>
                <a:cs typeface="Arial"/>
              </a:rPr>
              <a:t>STANDARD METHOD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AFE93813-AE90-4EC4-A07D-71CA7A8F744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2647950"/>
            <a:ext cx="40005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200" b="1">
                <a:solidFill>
                  <a:srgbClr val="FF4B3E"/>
                </a:solidFill>
                <a:latin typeface="Arial"/>
                <a:ea typeface="Arial"/>
                <a:cs typeface="Arial"/>
              </a:defRPr>
            </a:pPr>
            <a:r>
              <a:rPr sz="1200" b="1">
                <a:solidFill>
                  <a:srgbClr val="FF4B3E"/>
                </a:solidFill>
                <a:latin typeface="Arial"/>
                <a:ea typeface="Arial"/>
                <a:cs typeface="Arial"/>
              </a:rPr>
              <a:t>01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01F275A5-3C3E-4E24-9761-89ABBB4DAB8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447800" y="2609850"/>
            <a:ext cx="3762375" cy="400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5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观察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C38BBB06-EF61-4F12-A104-790E190B718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3276600"/>
            <a:ext cx="40005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200" b="1">
                <a:solidFill>
                  <a:srgbClr val="FF4B3E"/>
                </a:solidFill>
                <a:latin typeface="Arial"/>
                <a:ea typeface="Arial"/>
                <a:cs typeface="Arial"/>
              </a:defRPr>
            </a:pPr>
            <a:r>
              <a:rPr sz="1200" b="1">
                <a:solidFill>
                  <a:srgbClr val="FF4B3E"/>
                </a:solidFill>
                <a:latin typeface="Arial"/>
                <a:ea typeface="Arial"/>
                <a:cs typeface="Arial"/>
              </a:rPr>
              <a:t>02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56DF8213-7D23-4603-8B9D-6A603AAA0C2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447800" y="3238500"/>
            <a:ext cx="3762375" cy="400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5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写方程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7F5C6BA9-A3BE-49EC-9BA7-76A9E7DF82F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3905250"/>
            <a:ext cx="40005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200" b="1">
                <a:solidFill>
                  <a:srgbClr val="FF4B3E"/>
                </a:solidFill>
                <a:latin typeface="Arial"/>
                <a:ea typeface="Arial"/>
                <a:cs typeface="Arial"/>
              </a:defRPr>
            </a:pPr>
            <a:r>
              <a:rPr sz="1200" b="1">
                <a:solidFill>
                  <a:srgbClr val="FF4B3E"/>
                </a:solidFill>
                <a:latin typeface="Arial"/>
                <a:ea typeface="Arial"/>
                <a:cs typeface="Arial"/>
              </a:rPr>
              <a:t>03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BA0F3F64-7AAB-4439-9C42-88EE9FF811F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447800" y="3867150"/>
            <a:ext cx="3762375" cy="400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5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建转化图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CFE95363-F23E-40AB-9986-B4CFA27F679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19800" y="1809750"/>
            <a:ext cx="5543550" cy="17145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4F1EA"/>
          </a:solidFill>
          <a:ln xmlns:a="http://schemas.openxmlformats.org/drawingml/2006/main" w="9525">
            <a:solidFill>
              <a:srgbClr val="D6D3CC"/>
            </a:solidFill>
            <a:prstDash val="solid"/>
          </a:ln>
        </p:spPr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33225A73-E79C-4CCA-9026-6B7ADA11FD3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0" y="2076450"/>
            <a:ext cx="4762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00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00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rPr>
              <a:t>DSE 模考例题 · Q21 · DSE模考题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DDA33314-2487-47EC-BA37-E6B3EA075B3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0" y="2438400"/>
            <a:ext cx="4857750" cy="8953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35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混合溶液生成 0.07 mol 沉淀，沉淀摩尔质量 150 g mol⁻¹。沉淀质量为：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546216C4-E349-4F2F-ADF4-8D855A0002F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19800" y="3714750"/>
            <a:ext cx="5543550" cy="17145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D8D4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5B2BBD5E-2F60-467F-A03F-6037F9AF145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0" y="3981450"/>
            <a:ext cx="39052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rPr>
              <a:t>DSE 分步讲评｜结论—依据—防错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29AB347F-F43C-4122-9119-9E34BD8A545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0" y="4324350"/>
            <a:ext cx="4857750" cy="952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20000"/>
              </a:lnSpc>
              <a:buNone/>
              <a:defRPr sz="12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正确结论：10.5 g</a:t>
            </a:r>
          </a:p>
          <a:p xmlns:a="http://schemas.openxmlformats.org/drawingml/2006/main">
            <a:pPr algn="l">
              <a:lnSpc>
                <a:spcPct val="120000"/>
              </a:lnSpc>
              <a:buNone/>
              <a:defRPr sz="12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解析：m=nM=0.07×150=10.5 g。</a:t>
            </a:r>
          </a:p>
        </p:txBody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8E67F714-7C6A-45F5-A1E3-F586E9CE683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5934075"/>
            <a:ext cx="49530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00" b="1">
                <a:solidFill>
                  <a:srgbClr val="4B4B4F"/>
                </a:solidFill>
                <a:latin typeface="Arial"/>
                <a:ea typeface="Arial"/>
                <a:cs typeface="Arial"/>
              </a:defRPr>
            </a:pPr>
            <a:r>
              <a:rPr sz="900" b="1">
                <a:solidFill>
                  <a:srgbClr val="4B4B4F"/>
                </a:solidFill>
                <a:latin typeface="Arial"/>
                <a:ea typeface="Arial"/>
                <a:cs typeface="Arial"/>
              </a:rPr>
              <a:t>5′评分点示范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DD728752-D154-491A-A0CF-774DA9DC42F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6648450"/>
            <a:ext cx="12192000" cy="2095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B0B0D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231BABF0-7FCF-4E16-A611-EDFEC93D83A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2900" y="6696075"/>
            <a:ext cx="647700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675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FFFFF"/>
                </a:solidFill>
                <a:latin typeface="Arial"/>
                <a:ea typeface="Arial"/>
                <a:cs typeface="Arial"/>
              </a:rPr>
              <a:t>HSKB · CHEM · 元素与无机物</a:t>
            </a:r>
          </a:p>
        </p:txBody>
      </p:sp>
      <p:sp>
        <p:nvSpPr>
          <p:cNvPr id="22" name="">
            <a:extLst xmlns:a="http://schemas.openxmlformats.org/drawingml/2006/main">
              <a:ext uri="{FF2B5EF4-FFF2-40B4-BE49-F238E27FC236}">
                <a16:creationId xmlns:a16="http://schemas.microsoft.com/office/drawing/2014/main" id="{6565D8DB-9B03-4036-8D23-8A5E3555857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715625" y="6696075"/>
            <a:ext cx="104775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lnSpc>
                <a:spcPct val="110000"/>
              </a:lnSpc>
              <a:buNone/>
              <a:defRPr sz="675" b="1">
                <a:solidFill>
                  <a:srgbClr val="F4F1EA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4F1EA"/>
                </a:solidFill>
                <a:latin typeface="Arial"/>
                <a:ea typeface="Arial"/>
                <a:cs typeface="Arial"/>
              </a:rPr>
              <a:t>23 / 30</a:t>
            </a:r>
          </a:p>
        </p:txBody>
      </p:sp>
    </p:spTree>
    <p:extLst>
      <p:ext uri="{BB962C8B-B14F-4D97-AF65-F5344CB8AC3E}">
        <p14:creationId xmlns:p14="http://schemas.microsoft.com/office/powerpoint/2010/main" val="679574798"/>
      </p:ext>
    </p:extLst>
  </p:cSld>
</p:sld>
</file>

<file path=ppt/slides/slide24.xml><?xml version="1.0" encoding="utf-8"?>
<p:sld xmlns:p="http://schemas.openxmlformats.org/presentationml/2006/main">
  <p:cSld>
    <p:bg>
      <p:bgPr>
        <a:solidFill xmlns:a="http://schemas.openxmlformats.org/drawingml/2006/main">
          <a:srgbClr val="F4F1EA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3" name="">
            <a:extLst xmlns:a="http://schemas.openxmlformats.org/drawingml/2006/main">
              <a:ext uri="{FF2B5EF4-FFF2-40B4-BE49-F238E27FC236}">
                <a16:creationId xmlns:a16="http://schemas.microsoft.com/office/drawing/2014/main" id="{03B3E66D-37B3-49B9-9A7F-FBDD3A721CA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438150"/>
            <a:ext cx="72390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825" b="1">
                <a:solidFill>
                  <a:srgbClr val="FF4B3E"/>
                </a:solidFill>
                <a:latin typeface="Arial"/>
                <a:ea typeface="Arial"/>
                <a:cs typeface="Arial"/>
              </a:defRPr>
            </a:pPr>
            <a:r>
              <a:rPr sz="825" b="1">
                <a:solidFill>
                  <a:srgbClr val="FF4B3E"/>
                </a:solidFill>
                <a:latin typeface="Arial"/>
                <a:ea typeface="Arial"/>
                <a:cs typeface="Arial"/>
              </a:rPr>
              <a:t>LESSON 03 · TIMED CHECK &amp; ERROR LOOP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4B0CD8CF-7BC7-4A03-8821-021AE6FB689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667875" y="285750"/>
            <a:ext cx="1952625" cy="6096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  <a:prstDash val="solid"/>
          </a:ln>
        </p:spPr>
      </p:sp>
      <p:pic>
        <p:nvPicPr>
          <p:cNvPr id="25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1c1d699ac25a4a45"/>
          <a:stretch xmlns:a="http://schemas.openxmlformats.org/drawingml/2006/main"/>
        </p:blipFill>
        <p:spPr>
          <a:xfrm xmlns:a="http://schemas.openxmlformats.org/drawingml/2006/main">
            <a:off x="9839325" y="402178"/>
            <a:ext cx="1609725" cy="367219"/>
          </a:xfrm>
          <a:prstGeom xmlns:a="http://schemas.openxmlformats.org/drawingml/2006/main" prst="rect">
            <a:avLst/>
          </a:prstGeom>
        </p:spPr>
      </p:pic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71ED68B4-AE21-4A44-BD04-22CEA39980F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904875"/>
            <a:ext cx="8382000" cy="619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2775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775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限时做完，更要知道为什么丢分。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F0B302D7-288A-4AAA-B020-C090083D27A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1857375"/>
            <a:ext cx="6762750" cy="328612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6D3CC"/>
            </a:solidFill>
            <a:prstDash val="solid"/>
          </a:ln>
        </p:spPr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9A896193-64D0-4875-AC3E-1D8091EC9FD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2143125"/>
            <a:ext cx="238125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F4B3E"/>
                </a:solidFill>
                <a:latin typeface="Arial"/>
                <a:ea typeface="Arial"/>
                <a:cs typeface="Arial"/>
              </a:defRPr>
            </a:pPr>
            <a:r>
              <a:rPr sz="975" b="1">
                <a:solidFill>
                  <a:srgbClr val="FF4B3E"/>
                </a:solidFill>
                <a:latin typeface="Arial"/>
                <a:ea typeface="Arial"/>
                <a:cs typeface="Arial"/>
              </a:rPr>
              <a:t>CHECKPOINT · 2 MIN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4854A615-F5C3-417B-9572-03F1939516E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2686050"/>
            <a:ext cx="5810250" cy="552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66575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65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65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用 2 分钟口述一题“只在资料参与推理时使用情境，并训练跨表示与探究能力”任务的作答路径，答案必须包含：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B37F842F-AC00-44E9-9844-9C7279C0B92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3505200"/>
            <a:ext cx="266700" cy="2667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4B3E"/>
          </a:solidFill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19050" tIns="47625" rIns="19050" bIns="1905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lnSpc>
                <a:spcPct val="110000"/>
              </a:lnSpc>
              <a:buNone/>
              <a:defRPr sz="9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1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96962FAA-CDC8-4DA0-A41E-94BCE4802BE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333500" y="3505200"/>
            <a:ext cx="523875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35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条件或证据定位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200D04BB-7E13-417C-87D6-633488E3060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3952875"/>
            <a:ext cx="266700" cy="2667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4B3E"/>
          </a:solidFill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19050" tIns="47625" rIns="19050" bIns="1905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lnSpc>
                <a:spcPct val="110000"/>
              </a:lnSpc>
              <a:buNone/>
              <a:defRPr sz="9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2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3AE203FD-4AC0-4F3B-99A3-E92B2A89352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333500" y="3952875"/>
            <a:ext cx="523875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35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关键方法与中间步骤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0A880190-1C51-42AF-B39D-C521A196E13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4400550"/>
            <a:ext cx="266700" cy="2667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4B3E"/>
          </a:solidFill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19050" tIns="47625" rIns="19050" bIns="1905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lnSpc>
                <a:spcPct val="110000"/>
              </a:lnSpc>
              <a:buNone/>
              <a:defRPr sz="9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3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84F72D54-9656-4614-AB52-2CFC07FAA6A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333500" y="4400550"/>
            <a:ext cx="523875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35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结论、单位/范围或表达核验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452BEE31-5C28-4977-9A86-21C48F3D7AC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658100" y="1857375"/>
            <a:ext cx="3905250" cy="328612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B0B0D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E9ECB3CB-54F6-4183-ACD9-013C5494161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962900" y="2143125"/>
            <a:ext cx="19050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050" b="1">
                <a:solidFill>
                  <a:srgbClr val="F4F1EA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050" b="1">
                <a:solidFill>
                  <a:srgbClr val="F4F1EA"/>
                </a:solidFill>
                <a:latin typeface="Microsoft YaHei"/>
                <a:ea typeface="Microsoft YaHei"/>
                <a:cs typeface="Microsoft YaHei"/>
              </a:rPr>
              <a:t>错因复盘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E7CCAAA3-FF50-4A81-A711-39F2531604E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962900" y="2695575"/>
            <a:ext cx="3143250" cy="9048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8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8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忽略过量与反应顺序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B02A18FB-2F43-4245-8B47-5DD61E976B1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962900" y="3857625"/>
            <a:ext cx="3143250" cy="876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35000"/>
              </a:lnSpc>
              <a:buNone/>
              <a:defRPr sz="1200" b="0">
                <a:solidFill>
                  <a:srgbClr val="D8E1EA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00" b="0">
                <a:solidFill>
                  <a:srgbClr val="D8E1EA"/>
                </a:solidFill>
                <a:latin typeface="Microsoft YaHei"/>
                <a:ea typeface="Microsoft YaHei"/>
                <a:cs typeface="Microsoft YaHei"/>
              </a:rPr>
              <a:t>□ 我能指出错误发生在哪一步</a:t>
            </a:r>
          </a:p>
          <a:p xmlns:a="http://schemas.openxmlformats.org/drawingml/2006/main">
            <a:pPr algn="l">
              <a:lnSpc>
                <a:spcPct val="135000"/>
              </a:lnSpc>
              <a:buNone/>
              <a:defRPr sz="1200" b="0">
                <a:solidFill>
                  <a:srgbClr val="D8E1EA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00" b="0">
                <a:solidFill>
                  <a:srgbClr val="D8E1EA"/>
                </a:solidFill>
                <a:latin typeface="Microsoft YaHei"/>
                <a:ea typeface="Microsoft YaHei"/>
                <a:cs typeface="Microsoft YaHei"/>
              </a:rPr>
              <a:t>□ 我能写出下一次的检查动作</a:t>
            </a:r>
          </a:p>
          <a:p xmlns:a="http://schemas.openxmlformats.org/drawingml/2006/main">
            <a:pPr algn="l">
              <a:lnSpc>
                <a:spcPct val="135000"/>
              </a:lnSpc>
              <a:buNone/>
              <a:defRPr sz="1200" b="0">
                <a:solidFill>
                  <a:srgbClr val="D8E1EA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00" b="0">
                <a:solidFill>
                  <a:srgbClr val="D8E1EA"/>
                </a:solidFill>
                <a:latin typeface="Microsoft YaHei"/>
                <a:ea typeface="Microsoft YaHei"/>
                <a:cs typeface="Microsoft YaHei"/>
              </a:rPr>
              <a:t>□ 我能在同构题中立即修正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3326C5C5-F110-4F7F-A4E3-13B0F9413A2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5553075"/>
            <a:ext cx="10668000" cy="3333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275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75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达标证据｜DSE 资料题证据链 + 陌生情境迁移</a:t>
            </a:r>
          </a:p>
        </p:txBody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91D75173-B1F0-4441-9576-C75B27A966C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6029325"/>
            <a:ext cx="47625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00" b="1">
                <a:solidFill>
                  <a:srgbClr val="FF4B3E"/>
                </a:solidFill>
                <a:latin typeface="Arial"/>
                <a:ea typeface="Arial"/>
                <a:cs typeface="Arial"/>
              </a:defRPr>
            </a:pPr>
            <a:r>
              <a:rPr sz="900" b="1">
                <a:solidFill>
                  <a:srgbClr val="FF4B3E"/>
                </a:solidFill>
                <a:latin typeface="Arial"/>
                <a:ea typeface="Arial"/>
                <a:cs typeface="Arial"/>
              </a:rPr>
              <a:t>前段检查 · 2 分钟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441F9299-D4A5-41CA-8CBF-E5904E42D42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6648450"/>
            <a:ext cx="12192000" cy="2095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B0B0D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2CC742F6-DB6A-4D7E-A4AD-592859603AA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2900" y="6696075"/>
            <a:ext cx="647700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675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FFFFF"/>
                </a:solidFill>
                <a:latin typeface="Arial"/>
                <a:ea typeface="Arial"/>
                <a:cs typeface="Arial"/>
              </a:rPr>
              <a:t>HSKB · CHEM · 元素与无机物</a:t>
            </a:r>
          </a:p>
        </p:txBody>
      </p:sp>
      <p:sp>
        <p:nvSpPr>
          <p:cNvPr id="22" name="">
            <a:extLst xmlns:a="http://schemas.openxmlformats.org/drawingml/2006/main">
              <a:ext uri="{FF2B5EF4-FFF2-40B4-BE49-F238E27FC236}">
                <a16:creationId xmlns:a16="http://schemas.microsoft.com/office/drawing/2014/main" id="{46C23271-0A1A-4B66-AC12-1A42553D36E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715625" y="6696075"/>
            <a:ext cx="104775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lnSpc>
                <a:spcPct val="110000"/>
              </a:lnSpc>
              <a:buNone/>
              <a:defRPr sz="675" b="1">
                <a:solidFill>
                  <a:srgbClr val="F4F1EA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4F1EA"/>
                </a:solidFill>
                <a:latin typeface="Arial"/>
                <a:ea typeface="Arial"/>
                <a:cs typeface="Arial"/>
              </a:rPr>
              <a:t>24 / 30</a:t>
            </a:r>
          </a:p>
        </p:txBody>
      </p:sp>
    </p:spTree>
    <p:extLst>
      <p:ext uri="{BB962C8B-B14F-4D97-AF65-F5344CB8AC3E}">
        <p14:creationId xmlns:p14="http://schemas.microsoft.com/office/powerpoint/2010/main" val="257073148"/>
      </p:ext>
    </p:extLst>
  </p:cSld>
</p:sld>
</file>

<file path=ppt/slides/slide25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3B03E5D0-9FEE-4BE4-905D-D5D29367D0C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438150"/>
            <a:ext cx="72390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825" b="1">
                <a:solidFill>
                  <a:srgbClr val="FF4B3E"/>
                </a:solidFill>
                <a:latin typeface="Arial"/>
                <a:ea typeface="Arial"/>
                <a:cs typeface="Arial"/>
              </a:defRPr>
            </a:pPr>
            <a:r>
              <a:rPr sz="825" b="1">
                <a:solidFill>
                  <a:srgbClr val="FF4B3E"/>
                </a:solidFill>
                <a:latin typeface="Arial"/>
                <a:ea typeface="Arial"/>
                <a:cs typeface="Arial"/>
              </a:rPr>
              <a:t>LESSON 03 · TERMS &amp; PREREQUISITES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1D6DC884-3EC5-4D19-AA66-755F594907D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667875" y="285750"/>
            <a:ext cx="1952625" cy="6096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  <a:prstDash val="solid"/>
          </a:ln>
        </p:spPr>
      </p:sp>
      <p:pic>
        <p:nvPicPr>
          <p:cNvPr id="23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1016a293c9624497"/>
          <a:stretch xmlns:a="http://schemas.openxmlformats.org/drawingml/2006/main"/>
        </p:blipFill>
        <p:spPr>
          <a:xfrm xmlns:a="http://schemas.openxmlformats.org/drawingml/2006/main">
            <a:off x="9839325" y="402178"/>
            <a:ext cx="1609725" cy="367219"/>
          </a:xfrm>
          <a:prstGeom xmlns:a="http://schemas.openxmlformats.org/drawingml/2006/main" prst="rect">
            <a:avLst/>
          </a:prstGeom>
        </p:spPr>
      </p:pic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4B9D076C-D88C-44A4-BA54-5347911639B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876300"/>
            <a:ext cx="8382000" cy="552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27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7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先把专有名词、对象和单位说清楚。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D08B7585-ACFA-4651-9CE5-1E98FBA8F27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1809750"/>
            <a:ext cx="5143500" cy="15240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D8D4"/>
          </a:solidFill>
          <a:ln xmlns:a="http://schemas.openxmlformats.org/drawingml/2006/main" w="9525">
            <a:solidFill>
              <a:srgbClr val="D6D3CC"/>
            </a:solidFill>
            <a:prstDash val="solid"/>
          </a:ln>
        </p:spPr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1721D36E-4D0C-44F4-9582-392C491DDDD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66775" y="2038350"/>
            <a:ext cx="142875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rPr>
              <a:t>知识对象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F921D762-EB6A-4E50-A4BF-5606FA3E056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66775" y="2400300"/>
            <a:ext cx="4619625" cy="723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8000"/>
              </a:lnSpc>
              <a:buNone/>
              <a:defRPr sz="15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元素与无机物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762859EF-DA8C-437B-810A-C988383D07B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0" y="1809750"/>
            <a:ext cx="5143500" cy="15240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4F1EA"/>
          </a:solidFill>
          <a:ln xmlns:a="http://schemas.openxmlformats.org/drawingml/2006/main" w="9525">
            <a:solidFill>
              <a:srgbClr val="D6D3CC"/>
            </a:solidFill>
            <a:prstDash val="solid"/>
          </a:ln>
        </p:spPr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0FCE19F3-6387-4757-9D73-B6B8322A5D3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34125" y="2038350"/>
            <a:ext cx="142875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rPr>
              <a:t>核心关系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5738BB0B-6D99-46B6-9035-DCE1E1B2249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34125" y="2400300"/>
            <a:ext cx="4619625" cy="723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8000"/>
              </a:lnSpc>
              <a:buNone/>
              <a:defRPr sz="15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性质判断要联系结构与反应条件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E6636C1D-C664-42B6-85FC-A1691E3B994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3619500"/>
            <a:ext cx="5143500" cy="15240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4F1EA"/>
          </a:solidFill>
          <a:ln xmlns:a="http://schemas.openxmlformats.org/drawingml/2006/main" w="9525">
            <a:solidFill>
              <a:srgbClr val="D6D3CC"/>
            </a:solidFill>
            <a:prstDash val="solid"/>
          </a:ln>
        </p:spPr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D4F5251D-F961-4883-AD8C-5BC64405DDA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66775" y="3848100"/>
            <a:ext cx="142875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rPr>
              <a:t>标准方法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D24CD258-FE2B-4285-AB68-47C81FE4F40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66775" y="4210050"/>
            <a:ext cx="4619625" cy="723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8000"/>
              </a:lnSpc>
              <a:buNone/>
              <a:defRPr sz="15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观察—写方程—建转化图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6820B4ED-B750-43B6-A5F1-D8AD85448FF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0" y="3619500"/>
            <a:ext cx="5143500" cy="15240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4F1EA"/>
          </a:solidFill>
          <a:ln xmlns:a="http://schemas.openxmlformats.org/drawingml/2006/main" w="9525">
            <a:solidFill>
              <a:srgbClr val="D6D3CC"/>
            </a:solidFill>
            <a:prstDash val="solid"/>
          </a:ln>
        </p:spPr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3AABECA8-0993-4C0F-B8BC-02897F91969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34125" y="3848100"/>
            <a:ext cx="142875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rPr>
              <a:t>边界与单位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FF0C6512-C107-41DC-B68D-E61123B7806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34125" y="4210050"/>
            <a:ext cx="4619625" cy="723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8000"/>
              </a:lnSpc>
              <a:buNone/>
              <a:defRPr sz="15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忽略过量与反应顺序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F0B92A1F-14B7-429C-A91C-BB21F0743A9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5695950"/>
            <a:ext cx="1066800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2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术语不清时先停：定义对象 → 写清符号 → 标注单位／范围 → 再开始推理。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065BEED0-F4BA-428D-BBFA-63D8B60A1C3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6648450"/>
            <a:ext cx="12192000" cy="2095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B0B0D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3B4B1635-3383-428C-87B3-E2AF5727C01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2900" y="6696075"/>
            <a:ext cx="647700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675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FFFFF"/>
                </a:solidFill>
                <a:latin typeface="Arial"/>
                <a:ea typeface="Arial"/>
                <a:cs typeface="Arial"/>
              </a:rPr>
              <a:t>HSKB · CHEM · 元素与无机物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BF1139A1-2C7C-4DE7-99C0-7FA1382DEC0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715625" y="6696075"/>
            <a:ext cx="104775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lnSpc>
                <a:spcPct val="110000"/>
              </a:lnSpc>
              <a:buNone/>
              <a:defRPr sz="675" b="1">
                <a:solidFill>
                  <a:srgbClr val="F4F1EA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4F1EA"/>
                </a:solidFill>
                <a:latin typeface="Arial"/>
                <a:ea typeface="Arial"/>
                <a:cs typeface="Arial"/>
              </a:rPr>
              <a:t>25 / 30</a:t>
            </a:r>
          </a:p>
        </p:txBody>
      </p:sp>
    </p:spTree>
    <p:extLst>
      <p:ext uri="{BB962C8B-B14F-4D97-AF65-F5344CB8AC3E}">
        <p14:creationId xmlns:p14="http://schemas.microsoft.com/office/powerpoint/2010/main" val="163764828"/>
      </p:ext>
    </p:extLst>
  </p:cSld>
</p:sld>
</file>

<file path=ppt/slides/slide26.xml><?xml version="1.0" encoding="utf-8"?>
<p:sld xmlns:p="http://schemas.openxmlformats.org/presentationml/2006/main">
  <p:cSld>
    <p:bg>
      <p:bgPr>
        <a:solidFill xmlns:a="http://schemas.openxmlformats.org/drawingml/2006/main">
          <a:srgbClr val="F4F1EA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B70841B6-11D6-4F8C-84F6-A1B6BE21084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438150"/>
            <a:ext cx="72390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825" b="1">
                <a:solidFill>
                  <a:srgbClr val="FF4B3E"/>
                </a:solidFill>
                <a:latin typeface="Arial"/>
                <a:ea typeface="Arial"/>
                <a:cs typeface="Arial"/>
              </a:defRPr>
            </a:pPr>
            <a:r>
              <a:rPr sz="825" b="1">
                <a:solidFill>
                  <a:srgbClr val="FF4B3E"/>
                </a:solidFill>
                <a:latin typeface="Arial"/>
                <a:ea typeface="Arial"/>
                <a:cs typeface="Arial"/>
              </a:rPr>
              <a:t>LESSON 03 · KNOWLEDGE MODEL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4D0A8B9E-F2D5-4A5B-ACFC-114DA0F13F8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667875" y="285750"/>
            <a:ext cx="1952625" cy="6096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  <a:prstDash val="solid"/>
          </a:ln>
        </p:spPr>
      </p:sp>
      <p:pic>
        <p:nvPicPr>
          <p:cNvPr id="23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33a829492bde4fa5"/>
          <a:stretch xmlns:a="http://schemas.openxmlformats.org/drawingml/2006/main"/>
        </p:blipFill>
        <p:spPr>
          <a:xfrm xmlns:a="http://schemas.openxmlformats.org/drawingml/2006/main">
            <a:off x="9839325" y="402178"/>
            <a:ext cx="1609725" cy="367219"/>
          </a:xfrm>
          <a:prstGeom xmlns:a="http://schemas.openxmlformats.org/drawingml/2006/main" prst="rect">
            <a:avLst/>
          </a:prstGeom>
        </p:spPr>
      </p:pic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DB1D3257-E87A-4524-A2F4-7E75C34B365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876300"/>
            <a:ext cx="8763000" cy="552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27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7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把知识点变成一条可执行、可核验的链。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C840702D-E24E-494A-8A07-0DFD3821DFC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2000250"/>
            <a:ext cx="2428875" cy="28575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6D3CC"/>
            </a:solidFill>
            <a:prstDash val="solid"/>
          </a:ln>
        </p:spPr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9C8EAC5F-2B4B-4A06-9329-434CB183E6C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38200" y="2266950"/>
            <a:ext cx="200025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rPr>
              <a:t>01 条件／证据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F10AE49A-F38A-4212-A7BE-521BD4C7AD6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38200" y="2781300"/>
            <a:ext cx="2000250" cy="1619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22000"/>
              </a:lnSpc>
              <a:buNone/>
              <a:defRPr sz="135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混合溶液生成 0.07 mol 沉淀，沉淀摩尔质量 150 g mol⁻¹。沉淀质量为：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19346C91-7136-4A4B-8DA1-3EA9A9A1D86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362325" y="2000250"/>
            <a:ext cx="2428875" cy="28575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6D3CC"/>
            </a:solidFill>
            <a:prstDash val="solid"/>
          </a:ln>
        </p:spPr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48AA5E38-E36C-4FA4-B3C0-764FE665AB1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571875" y="2266950"/>
            <a:ext cx="200025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rPr>
              <a:t>02 表示／模型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44409135-7ABC-4ED5-9C2C-A5800CDE748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571875" y="2781300"/>
            <a:ext cx="2000250" cy="1619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22000"/>
              </a:lnSpc>
              <a:buNone/>
              <a:defRPr sz="135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性质判断要联系结构与反应条件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1ABFB2CA-BF24-45DB-BEAA-44F6CFAA394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0" y="2000250"/>
            <a:ext cx="2428875" cy="28575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B0B0D"/>
          </a:solidFill>
          <a:ln xmlns:a="http://schemas.openxmlformats.org/drawingml/2006/main" w="9525">
            <a:solidFill>
              <a:srgbClr val="D6D3CC"/>
            </a:solidFill>
            <a:prstDash val="solid"/>
          </a:ln>
        </p:spPr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897E6CB2-A9EB-4723-8F45-67A4B1CF42D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05550" y="2266950"/>
            <a:ext cx="200025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4F1EA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4F1EA"/>
                </a:solidFill>
                <a:latin typeface="Microsoft YaHei"/>
                <a:ea typeface="Microsoft YaHei"/>
                <a:cs typeface="Microsoft YaHei"/>
              </a:rPr>
              <a:t>03 方法／评分点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CBF50F97-822C-47C7-9E4A-CC6A5364A3D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05550" y="2781300"/>
            <a:ext cx="2000250" cy="1619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22000"/>
              </a:lnSpc>
              <a:buNone/>
              <a:defRPr sz="13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观察—写方程—建转化图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705C68AA-6FF2-495C-92BD-BCBF8E5408B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829675" y="2000250"/>
            <a:ext cx="2428875" cy="28575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6D3CC"/>
            </a:solidFill>
            <a:prstDash val="solid"/>
          </a:ln>
        </p:spPr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2AD19383-8E89-4062-9EE3-F90D1950632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039225" y="2266950"/>
            <a:ext cx="200025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rPr>
              <a:t>04 结论／核验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0BAD129B-9EDE-41C9-B36F-214CF00C00F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039225" y="2781300"/>
            <a:ext cx="2000250" cy="1619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22000"/>
              </a:lnSpc>
              <a:buNone/>
              <a:defRPr sz="135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检查：忽略过量与反应顺序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243FFA11-BBC1-4182-967C-7C37F67C64A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5448300"/>
            <a:ext cx="10668000" cy="361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35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完成任何题目后，都要能指出答案来自链条中的哪一个节点。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D33837A2-2FDA-4483-9DDC-9E4131A48C9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6648450"/>
            <a:ext cx="12192000" cy="2095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B0B0D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6745E068-7792-4E45-A174-316AC6018FE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2900" y="6696075"/>
            <a:ext cx="647700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675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FFFFF"/>
                </a:solidFill>
                <a:latin typeface="Arial"/>
                <a:ea typeface="Arial"/>
                <a:cs typeface="Arial"/>
              </a:rPr>
              <a:t>HSKB · CHEM · 元素与无机物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91079578-B438-4538-AEC4-ACB7999B00D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715625" y="6696075"/>
            <a:ext cx="104775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lnSpc>
                <a:spcPct val="110000"/>
              </a:lnSpc>
              <a:buNone/>
              <a:defRPr sz="675" b="1">
                <a:solidFill>
                  <a:srgbClr val="F4F1EA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4F1EA"/>
                </a:solidFill>
                <a:latin typeface="Arial"/>
                <a:ea typeface="Arial"/>
                <a:cs typeface="Arial"/>
              </a:rPr>
              <a:t>26 / 30</a:t>
            </a:r>
          </a:p>
        </p:txBody>
      </p:sp>
    </p:spTree>
    <p:extLst>
      <p:ext uri="{BB962C8B-B14F-4D97-AF65-F5344CB8AC3E}">
        <p14:creationId xmlns:p14="http://schemas.microsoft.com/office/powerpoint/2010/main" val="912802913"/>
      </p:ext>
    </p:extLst>
  </p:cSld>
</p:sld>
</file>

<file path=ppt/slides/slide27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3" name="">
            <a:extLst xmlns:a="http://schemas.openxmlformats.org/drawingml/2006/main">
              <a:ext uri="{FF2B5EF4-FFF2-40B4-BE49-F238E27FC236}">
                <a16:creationId xmlns:a16="http://schemas.microsoft.com/office/drawing/2014/main" id="{C660A7D6-6BCE-42A3-9F63-262A6632965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438150"/>
            <a:ext cx="72390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825" b="1">
                <a:solidFill>
                  <a:srgbClr val="FF4B3E"/>
                </a:solidFill>
                <a:latin typeface="Arial"/>
                <a:ea typeface="Arial"/>
                <a:cs typeface="Arial"/>
              </a:defRPr>
            </a:pPr>
            <a:r>
              <a:rPr sz="825" b="1">
                <a:solidFill>
                  <a:srgbClr val="FF4B3E"/>
                </a:solidFill>
                <a:latin typeface="Arial"/>
                <a:ea typeface="Arial"/>
                <a:cs typeface="Arial"/>
              </a:rPr>
              <a:t>LESSON 03 · EVIDENCE TASK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6D999651-D848-4835-8569-CF04AD9878C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667875" y="285750"/>
            <a:ext cx="1952625" cy="6096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  <a:prstDash val="solid"/>
          </a:ln>
        </p:spPr>
      </p:sp>
      <p:pic>
        <p:nvPicPr>
          <p:cNvPr id="25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d40616bf5c3548f4"/>
          <a:stretch xmlns:a="http://schemas.openxmlformats.org/drawingml/2006/main"/>
        </p:blipFill>
        <p:spPr>
          <a:xfrm xmlns:a="http://schemas.openxmlformats.org/drawingml/2006/main">
            <a:off x="9839325" y="402178"/>
            <a:ext cx="1609725" cy="367219"/>
          </a:xfrm>
          <a:prstGeom xmlns:a="http://schemas.openxmlformats.org/drawingml/2006/main" prst="rect">
            <a:avLst/>
          </a:prstGeom>
        </p:spPr>
      </p:pic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EDD512C1-AACF-4810-A016-9A01B23232C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876300"/>
            <a:ext cx="8572500" cy="552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27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7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材料不是装饰：必须真正参与作答。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00E6252E-A558-48AB-8E36-0D5C9B320D6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1762125"/>
            <a:ext cx="6762750" cy="34290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4F1EA"/>
          </a:solidFill>
          <a:ln xmlns:a="http://schemas.openxmlformats.org/drawingml/2006/main" w="9525">
            <a:solidFill>
              <a:srgbClr val="D6D3CC"/>
            </a:solidFill>
            <a:prstDash val="solid"/>
          </a:ln>
        </p:spPr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83886EA2-E89F-4591-815E-659E225C736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04875" y="2038350"/>
            <a:ext cx="590550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rPr>
              <a:t>任务 Q24 · DSE模考题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524CA0D9-E540-4DF3-8D91-4B65F10883B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04875" y="2524125"/>
            <a:ext cx="5953125" cy="1809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24000"/>
              </a:lnSpc>
              <a:buNone/>
              <a:defRPr sz="15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反应 M+2H⁺→M²⁺+H₂。混合 0.05 mol M 与 0.45 mol H⁺ 后，过量 H⁺ 为：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4507CFB9-2085-46D4-8810-3DD1E44778F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04875" y="4648200"/>
            <a:ext cx="5953125" cy="247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89532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825" b="1">
                <a:solidFill>
                  <a:srgbClr val="4B4B4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825" b="1">
                <a:solidFill>
                  <a:srgbClr val="4B4B4F"/>
                </a:solidFill>
                <a:latin typeface="Microsoft YaHei"/>
                <a:ea typeface="Microsoft YaHei"/>
                <a:cs typeface="Microsoft YaHei"/>
              </a:rPr>
              <a:t>题型参照：DSE模考题型｜参照 HKDSE Chemistry 2012-2024 Paper 1、Paper 2、Practice Paper 与评分资料｜选择题呈现·能力参照 Paper 1B·过量试剂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8B4603D4-9370-44CC-B95C-7420B2AFC38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677150" y="1762125"/>
            <a:ext cx="3886200" cy="34290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B0B0D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D7A768EC-2DB9-4159-B3FC-395AC14C748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962900" y="2076450"/>
            <a:ext cx="20955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125" b="1">
                <a:solidFill>
                  <a:srgbClr val="F4F1EA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125" b="1">
                <a:solidFill>
                  <a:srgbClr val="F4F1EA"/>
                </a:solidFill>
                <a:latin typeface="Microsoft YaHei"/>
                <a:ea typeface="Microsoft YaHei"/>
                <a:cs typeface="Microsoft YaHei"/>
              </a:rPr>
              <a:t>作答前四问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D475E4BC-41C3-4324-9032-60E69ED05A5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962900" y="2647950"/>
            <a:ext cx="32385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rPr>
              <a:t>01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F71FD1FC-E8BF-4799-927F-135584D189B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420100" y="2609850"/>
            <a:ext cx="262890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3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资料给了什么？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7A5811CB-A28D-4D29-AC07-4596B724F97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962900" y="3200400"/>
            <a:ext cx="32385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rPr>
              <a:t>02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FACD4741-29E8-443C-A5B7-FFB730D6976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420100" y="3162300"/>
            <a:ext cx="262890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3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题目要求什么？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A4F68FD8-BAFE-4651-B7E7-07620C08774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962900" y="3752850"/>
            <a:ext cx="32385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rPr>
              <a:t>03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C442D662-AF50-4297-B0E4-8D15850248A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420100" y="3714750"/>
            <a:ext cx="262890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3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哪一条资料真正参与推理？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904127BC-510D-4A5D-A0F7-2B8F818A9B1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962900" y="4305300"/>
            <a:ext cx="32385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rPr>
              <a:t>04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F819C32D-8EC9-4FC4-8589-96D1FFC7BC0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420100" y="4267200"/>
            <a:ext cx="262890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3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怎样核验结论？</a:t>
            </a:r>
          </a:p>
        </p:txBody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BA39BC49-17FD-4434-8B5A-DA929B174BA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5600700"/>
            <a:ext cx="10572750" cy="304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050" b="1">
                <a:solidFill>
                  <a:srgbClr val="4B4B4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050" b="1">
                <a:solidFill>
                  <a:srgbClr val="4B4B4F"/>
                </a:solidFill>
                <a:latin typeface="Microsoft YaHei"/>
                <a:ea typeface="Microsoft YaHei"/>
                <a:cs typeface="Microsoft YaHei"/>
              </a:rPr>
              <a:t>参数为原创训练所设；来源只校准范围和题型，不冒充历届真题。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F1029BFA-C994-4693-96C9-67B325DAEAD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6648450"/>
            <a:ext cx="12192000" cy="2095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B0B0D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0F0B58C9-3EF8-426B-BC00-7C7823C8224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2900" y="6696075"/>
            <a:ext cx="647700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675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FFFFF"/>
                </a:solidFill>
                <a:latin typeface="Arial"/>
                <a:ea typeface="Arial"/>
                <a:cs typeface="Arial"/>
              </a:rPr>
              <a:t>HSKB · CHEM · 元素与无机物</a:t>
            </a:r>
          </a:p>
        </p:txBody>
      </p:sp>
      <p:sp>
        <p:nvSpPr>
          <p:cNvPr id="22" name="">
            <a:extLst xmlns:a="http://schemas.openxmlformats.org/drawingml/2006/main">
              <a:ext uri="{FF2B5EF4-FFF2-40B4-BE49-F238E27FC236}">
                <a16:creationId xmlns:a16="http://schemas.microsoft.com/office/drawing/2014/main" id="{4AF8CFDF-C7EA-47AD-B072-2892A8F3973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715625" y="6696075"/>
            <a:ext cx="104775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lnSpc>
                <a:spcPct val="110000"/>
              </a:lnSpc>
              <a:buNone/>
              <a:defRPr sz="675" b="1">
                <a:solidFill>
                  <a:srgbClr val="F4F1EA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4F1EA"/>
                </a:solidFill>
                <a:latin typeface="Arial"/>
                <a:ea typeface="Arial"/>
                <a:cs typeface="Arial"/>
              </a:rPr>
              <a:t>27 / 30</a:t>
            </a:r>
          </a:p>
        </p:txBody>
      </p:sp>
    </p:spTree>
    <p:extLst>
      <p:ext uri="{BB962C8B-B14F-4D97-AF65-F5344CB8AC3E}">
        <p14:creationId xmlns:p14="http://schemas.microsoft.com/office/powerpoint/2010/main" val="1302690275"/>
      </p:ext>
    </p:extLst>
  </p:cSld>
</p:sld>
</file>

<file path=ppt/slides/slide28.xml><?xml version="1.0" encoding="utf-8"?>
<p:sld xmlns:p="http://schemas.openxmlformats.org/presentationml/2006/main">
  <p:cSld>
    <p:bg>
      <p:bgPr>
        <a:solidFill xmlns:a="http://schemas.openxmlformats.org/drawingml/2006/main">
          <a:srgbClr val="F4F1EA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9E819839-FBA7-4281-B63F-BC841C3540A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438150"/>
            <a:ext cx="72390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825" b="1">
                <a:solidFill>
                  <a:srgbClr val="FF4B3E"/>
                </a:solidFill>
                <a:latin typeface="Arial"/>
                <a:ea typeface="Arial"/>
                <a:cs typeface="Arial"/>
              </a:defRPr>
            </a:pPr>
            <a:r>
              <a:rPr sz="825" b="1">
                <a:solidFill>
                  <a:srgbClr val="FF4B3E"/>
                </a:solidFill>
                <a:latin typeface="Arial"/>
                <a:ea typeface="Arial"/>
                <a:cs typeface="Arial"/>
              </a:rPr>
              <a:t>LESSON 03 · THREE LEVELS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1A7FC0FD-C308-4D55-A92B-A78312C0302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667875" y="285750"/>
            <a:ext cx="1952625" cy="6096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  <a:prstDash val="solid"/>
          </a:ln>
        </p:spPr>
      </p:sp>
      <p:pic>
        <p:nvPicPr>
          <p:cNvPr id="23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7f66ce49fef54798"/>
          <a:stretch xmlns:a="http://schemas.openxmlformats.org/drawingml/2006/main"/>
        </p:blipFill>
        <p:spPr>
          <a:xfrm xmlns:a="http://schemas.openxmlformats.org/drawingml/2006/main">
            <a:off x="9839325" y="402178"/>
            <a:ext cx="1609725" cy="367219"/>
          </a:xfrm>
          <a:prstGeom xmlns:a="http://schemas.openxmlformats.org/drawingml/2006/main" prst="rect">
            <a:avLst/>
          </a:prstGeom>
        </p:spPr>
      </p:pic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0257257C-CB98-4979-AFA6-9E1C4275720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876300"/>
            <a:ext cx="9144000" cy="552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27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7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同一知识点，三档要求不只是数字变大。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AEDFEA76-791D-4163-9556-16B80097C6C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1809750"/>
            <a:ext cx="3333750" cy="35242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6D3CC"/>
            </a:solidFill>
            <a:prstDash val="solid"/>
          </a:ln>
        </p:spPr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1FD2E9E5-7F0B-4F6A-8963-AB1D6050F11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66775" y="2095500"/>
            <a:ext cx="276225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050" b="1">
                <a:solidFill>
                  <a:srgbClr val="FF4B3E"/>
                </a:solidFill>
                <a:latin typeface="Arial"/>
                <a:ea typeface="Arial"/>
                <a:cs typeface="Arial"/>
              </a:defRPr>
            </a:pPr>
            <a:r>
              <a:rPr sz="1050" b="1">
                <a:solidFill>
                  <a:srgbClr val="FF4B3E"/>
                </a:solidFill>
                <a:latin typeface="Arial"/>
                <a:ea typeface="Arial"/>
                <a:cs typeface="Arial"/>
              </a:rPr>
              <a:t>LEVEL 3–4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44E4862C-9267-4B97-9335-79479137153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66775" y="2571750"/>
            <a:ext cx="2762250" cy="666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575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75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准确识别对象、条件和标准方法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61416603-9A21-474B-B860-522D85F1D28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66775" y="3524250"/>
            <a:ext cx="2762250" cy="11906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20000"/>
              </a:lnSpc>
              <a:buNone/>
              <a:defRPr sz="1125" b="0">
                <a:solidFill>
                  <a:srgbClr val="4B4B4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125" b="0">
                <a:solidFill>
                  <a:srgbClr val="4B4B4F"/>
                </a:solidFill>
                <a:latin typeface="Microsoft YaHei"/>
                <a:ea typeface="Microsoft YaHei"/>
                <a:cs typeface="Microsoft YaHei"/>
              </a:rPr>
              <a:t>混合溶液生成 0.07 mol 沉淀，沉淀摩尔质量 150 g mol⁻¹。沉淀质量为：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DB1077CF-C845-4D7F-9148-A8FBE126DDC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276725" y="1809750"/>
            <a:ext cx="3333750" cy="35242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FF4B3E"/>
            </a:solidFill>
            <a:prstDash val="solid"/>
          </a:ln>
        </p:spPr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0EB5D1CA-028E-4A66-A576-CB35A7FE5E7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14850" y="2095500"/>
            <a:ext cx="276225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050" b="1">
                <a:solidFill>
                  <a:srgbClr val="FF4B3E"/>
                </a:solidFill>
                <a:latin typeface="Arial"/>
                <a:ea typeface="Arial"/>
                <a:cs typeface="Arial"/>
              </a:defRPr>
            </a:pPr>
            <a:r>
              <a:rPr sz="1050" b="1">
                <a:solidFill>
                  <a:srgbClr val="FF4B3E"/>
                </a:solidFill>
                <a:latin typeface="Arial"/>
                <a:ea typeface="Arial"/>
                <a:cs typeface="Arial"/>
              </a:rPr>
              <a:t>LEVEL 5–5*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BD3CBAAA-0B5A-4A89-BF37-AE8313C1ED3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14850" y="2571750"/>
            <a:ext cx="2762250" cy="666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575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75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完成多步推理并写出可复核依据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324F3C82-1E48-41BA-9CC7-BCF636FE27D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14850" y="3524250"/>
            <a:ext cx="2762250" cy="11906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20000"/>
              </a:lnSpc>
              <a:buNone/>
              <a:defRPr sz="1125" b="0">
                <a:solidFill>
                  <a:srgbClr val="4B4B4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125" b="0">
                <a:solidFill>
                  <a:srgbClr val="4B4B4F"/>
                </a:solidFill>
                <a:latin typeface="Microsoft YaHei"/>
                <a:ea typeface="Microsoft YaHei"/>
                <a:cs typeface="Microsoft YaHei"/>
              </a:rPr>
              <a:t>反应 M+2H⁺→M²⁺+H₂。混合 0.05 mol M 与 0.45 mol H⁺ 后，过量 H⁺ 为：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811B42F0-58B4-4446-86B8-B6B5739EFFA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924800" y="1809750"/>
            <a:ext cx="3333750" cy="35242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B0B0D"/>
          </a:solidFill>
          <a:ln xmlns:a="http://schemas.openxmlformats.org/drawingml/2006/main" w="9525">
            <a:solidFill>
              <a:srgbClr val="D6D3CC"/>
            </a:solidFill>
            <a:prstDash val="solid"/>
          </a:ln>
        </p:spPr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7FCD2677-4B4E-41D6-B076-8BEB4F5B1B1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62925" y="2095500"/>
            <a:ext cx="276225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050" b="1">
                <a:solidFill>
                  <a:srgbClr val="F4F1EA"/>
                </a:solidFill>
                <a:latin typeface="Arial"/>
                <a:ea typeface="Arial"/>
                <a:cs typeface="Arial"/>
              </a:defRPr>
            </a:pPr>
            <a:r>
              <a:rPr sz="1050" b="1">
                <a:solidFill>
                  <a:srgbClr val="F4F1EA"/>
                </a:solidFill>
                <a:latin typeface="Arial"/>
                <a:ea typeface="Arial"/>
                <a:cs typeface="Arial"/>
              </a:rPr>
              <a:t>LEVEL 5**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36B95939-F8DA-4DAC-8222-CB34D417C1A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62925" y="2571750"/>
            <a:ext cx="2762250" cy="666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5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处理陌生资料、综合迁移与反向核验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D693EC48-5167-413E-AB52-2F8483966E3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62925" y="3524250"/>
            <a:ext cx="2762250" cy="11906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20000"/>
              </a:lnSpc>
              <a:buNone/>
              <a:defRPr sz="1125" b="0">
                <a:solidFill>
                  <a:srgbClr val="E2E4E8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125" b="0">
                <a:solidFill>
                  <a:srgbClr val="E2E4E8"/>
                </a:solidFill>
                <a:latin typeface="Microsoft YaHei"/>
                <a:ea typeface="Microsoft YaHei"/>
                <a:cs typeface="Microsoft YaHei"/>
              </a:rPr>
              <a:t>把 11 g Zn 加入 CuSO₄ 溶液后，溶液蓝色变浅并有红棕色固体生成。最符合证据的净离子方程是：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0B420BD4-5856-4FAC-A974-5B48C6787F5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5676900"/>
            <a:ext cx="1057275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125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125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目标等级是训练档位，不等于公开考试等级预测；升级依据是证据链稳定性。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FB4E5167-79AD-47E2-B9F1-BF76B0212AD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6648450"/>
            <a:ext cx="12192000" cy="2095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B0B0D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66ED3AD1-CC89-4AAC-BD85-13B07F4265F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2900" y="6696075"/>
            <a:ext cx="647700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675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FFFFF"/>
                </a:solidFill>
                <a:latin typeface="Arial"/>
                <a:ea typeface="Arial"/>
                <a:cs typeface="Arial"/>
              </a:rPr>
              <a:t>HSKB · CHEM · 元素与无机物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74C91A70-79F7-43D6-A0C4-276957DF862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715625" y="6696075"/>
            <a:ext cx="104775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lnSpc>
                <a:spcPct val="110000"/>
              </a:lnSpc>
              <a:buNone/>
              <a:defRPr sz="675" b="1">
                <a:solidFill>
                  <a:srgbClr val="F4F1EA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4F1EA"/>
                </a:solidFill>
                <a:latin typeface="Arial"/>
                <a:ea typeface="Arial"/>
                <a:cs typeface="Arial"/>
              </a:rPr>
              <a:t>28 / 30</a:t>
            </a:r>
          </a:p>
        </p:txBody>
      </p:sp>
    </p:spTree>
    <p:extLst>
      <p:ext uri="{BB962C8B-B14F-4D97-AF65-F5344CB8AC3E}">
        <p14:creationId xmlns:p14="http://schemas.microsoft.com/office/powerpoint/2010/main" val="403368391"/>
      </p:ext>
    </p:extLst>
  </p:cSld>
</p:sld>
</file>

<file path=ppt/slides/slide29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D8364D0A-314A-4CAE-B455-31084A062E6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438150"/>
            <a:ext cx="72390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825" b="1">
                <a:solidFill>
                  <a:srgbClr val="FF4B3E"/>
                </a:solidFill>
                <a:latin typeface="Arial"/>
                <a:ea typeface="Arial"/>
                <a:cs typeface="Arial"/>
              </a:defRPr>
            </a:pPr>
            <a:r>
              <a:rPr sz="825" b="1">
                <a:solidFill>
                  <a:srgbClr val="FF4B3E"/>
                </a:solidFill>
                <a:latin typeface="Arial"/>
                <a:ea typeface="Arial"/>
                <a:cs typeface="Arial"/>
              </a:rPr>
              <a:t>LESSON 03 · ERROR LAB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9D9512B4-FA1C-4B27-BFE7-7F4919B277E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667875" y="285750"/>
            <a:ext cx="1952625" cy="6096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  <a:prstDash val="solid"/>
          </a:ln>
        </p:spPr>
      </p:sp>
      <p:pic>
        <p:nvPicPr>
          <p:cNvPr id="18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e6aacd939a1e41eb"/>
          <a:stretch xmlns:a="http://schemas.openxmlformats.org/drawingml/2006/main"/>
        </p:blipFill>
        <p:spPr>
          <a:xfrm xmlns:a="http://schemas.openxmlformats.org/drawingml/2006/main">
            <a:off x="9839325" y="402178"/>
            <a:ext cx="1609725" cy="367219"/>
          </a:xfrm>
          <a:prstGeom xmlns:a="http://schemas.openxmlformats.org/drawingml/2006/main" prst="rect">
            <a:avLst/>
          </a:prstGeom>
        </p:spPr>
      </p:pic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8CCAD8A7-CDFF-439D-810A-221E96C4E0D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876300"/>
            <a:ext cx="10001250" cy="552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27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7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高分来自定位第一失分点，而不是只抄正确答案。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4A0A7B1E-035C-4343-A187-721880F7535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1809750"/>
            <a:ext cx="5143500" cy="33337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D8D4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BB980FDF-F6F3-49AA-A863-12C683D7FC4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2095500"/>
            <a:ext cx="20955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050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050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rPr>
              <a:t>高频错误路径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149FA83F-C62A-4642-A738-844E11723E3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2628900"/>
            <a:ext cx="4191000" cy="1047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8000"/>
              </a:lnSpc>
              <a:buNone/>
              <a:defRPr sz="195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95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忽略过量与反应顺序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B86FAC0E-4E78-42B9-821F-1D12276946B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4000500"/>
            <a:ext cx="4238625" cy="723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275" b="1">
                <a:solidFill>
                  <a:srgbClr val="4B4B4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75" b="1">
                <a:solidFill>
                  <a:srgbClr val="4B4B4F"/>
                </a:solidFill>
                <a:latin typeface="Microsoft YaHei"/>
                <a:ea typeface="Microsoft YaHei"/>
                <a:cs typeface="Microsoft YaHei"/>
              </a:rPr>
              <a:t>错误通常从：对象误认／条件漏读／表示错误／方法跳步／结论未核验 中的一处开始。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138D6850-9DEE-48A7-B82C-5344ECD1EE4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38850" y="1809750"/>
            <a:ext cx="5524500" cy="33337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B0B0D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FA92A9A2-74E8-4C87-9357-6F8DFDF3990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43650" y="2095500"/>
            <a:ext cx="28575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050" b="1">
                <a:solidFill>
                  <a:srgbClr val="F4F1EA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050" b="1">
                <a:solidFill>
                  <a:srgbClr val="F4F1EA"/>
                </a:solidFill>
                <a:latin typeface="Microsoft YaHei"/>
                <a:ea typeface="Microsoft YaHei"/>
                <a:cs typeface="Microsoft YaHei"/>
              </a:rPr>
              <a:t>标准答案如何排除干扰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E5DEC42B-0ACA-4A21-8078-D0F51930C18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43650" y="2619375"/>
            <a:ext cx="4667250" cy="1905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22000"/>
              </a:lnSpc>
              <a:buNone/>
              <a:defRPr sz="13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正确结论：0.35 mol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pPr algn="l">
              <a:lnSpc>
                <a:spcPct val="122000"/>
              </a:lnSpc>
              <a:buNone/>
              <a:defRPr sz="13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解析链：消耗H⁺=2×0.05=0.1 mol，余0.45−0.1=0.35 mol。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76B6A3CA-ECBA-4EF4-81D4-FE461867C5C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5562600"/>
            <a:ext cx="10668000" cy="361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2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复盘句式：我在＿＿步把＿＿误当成＿＿；下次看到＿＿就先检查＿＿。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9A2BF690-8A0C-4BF5-A615-247961B69D8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6648450"/>
            <a:ext cx="12192000" cy="2095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B0B0D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9F61FAE0-3F58-4A13-BA32-9E1EFD03335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2900" y="6696075"/>
            <a:ext cx="647700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675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FFFFF"/>
                </a:solidFill>
                <a:latin typeface="Arial"/>
                <a:ea typeface="Arial"/>
                <a:cs typeface="Arial"/>
              </a:rPr>
              <a:t>HSKB · CHEM · 元素与无机物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A1FB3D79-52E0-40B9-9ACC-1B37923924F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715625" y="6696075"/>
            <a:ext cx="104775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lnSpc>
                <a:spcPct val="110000"/>
              </a:lnSpc>
              <a:buNone/>
              <a:defRPr sz="675" b="1">
                <a:solidFill>
                  <a:srgbClr val="F4F1EA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4F1EA"/>
                </a:solidFill>
                <a:latin typeface="Arial"/>
                <a:ea typeface="Arial"/>
                <a:cs typeface="Arial"/>
              </a:rPr>
              <a:t>29 / 30</a:t>
            </a:r>
          </a:p>
        </p:txBody>
      </p:sp>
    </p:spTree>
    <p:extLst>
      <p:ext uri="{BB962C8B-B14F-4D97-AF65-F5344CB8AC3E}">
        <p14:creationId xmlns:p14="http://schemas.microsoft.com/office/powerpoint/2010/main" val="574860015"/>
      </p:ext>
    </p:extLst>
  </p:cSld>
</p:sld>
</file>

<file path=ppt/slides/slide30.xml><?xml version="1.0" encoding="utf-8"?>
<p:sld xmlns:p="http://schemas.openxmlformats.org/presentationml/2006/main">
  <p:cSld>
    <p:bg>
      <p:bgPr>
        <a:solidFill xmlns:a="http://schemas.openxmlformats.org/drawingml/2006/main">
          <a:srgbClr val="F4F1EA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58CC9104-3AF1-4CA1-A77A-E43E1F1272C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438150"/>
            <a:ext cx="72390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825" b="1">
                <a:solidFill>
                  <a:srgbClr val="FF4B3E"/>
                </a:solidFill>
                <a:latin typeface="Arial"/>
                <a:ea typeface="Arial"/>
                <a:cs typeface="Arial"/>
              </a:defRPr>
            </a:pPr>
            <a:r>
              <a:rPr sz="825" b="1">
                <a:solidFill>
                  <a:srgbClr val="FF4B3E"/>
                </a:solidFill>
                <a:latin typeface="Arial"/>
                <a:ea typeface="Arial"/>
                <a:cs typeface="Arial"/>
              </a:rPr>
              <a:t>LESSON 03 · EXIT EVIDENCE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400BC080-F218-4C51-9220-435FC93A2AD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667875" y="285750"/>
            <a:ext cx="1952625" cy="6096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  <a:prstDash val="solid"/>
          </a:ln>
        </p:spPr>
      </p:sp>
      <p:pic>
        <p:nvPicPr>
          <p:cNvPr id="19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7f513b8791064676"/>
          <a:stretch xmlns:a="http://schemas.openxmlformats.org/drawingml/2006/main"/>
        </p:blipFill>
        <p:spPr>
          <a:xfrm xmlns:a="http://schemas.openxmlformats.org/drawingml/2006/main">
            <a:off x="9839325" y="402178"/>
            <a:ext cx="1609725" cy="367219"/>
          </a:xfrm>
          <a:prstGeom xmlns:a="http://schemas.openxmlformats.org/drawingml/2006/main" prst="rect">
            <a:avLst/>
          </a:prstGeom>
        </p:spPr>
      </p:pic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328AAF50-C693-4E4D-B406-7EDFC4BE7A8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876300"/>
            <a:ext cx="8858250" cy="552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27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7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最后 3 分钟：独立输出本节达标证据。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0D3FAC61-CED6-4717-8505-1D5C287FAFB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1762125"/>
            <a:ext cx="7143750" cy="35242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6D3CC"/>
            </a:solidFill>
            <a:prstDash val="solid"/>
          </a:ln>
        </p:spPr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C4DC6ACC-93B3-4DE0-AEBD-E6A4B7DEA1B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2057400"/>
            <a:ext cx="590550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rPr>
              <a:t>EXIT Q28 · DSE模考题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ACB21E75-DCDF-4147-81EF-BBCE636E3B5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2533650"/>
            <a:ext cx="6286500" cy="1809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23000"/>
              </a:lnSpc>
              <a:buNone/>
              <a:defRPr sz="1575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75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把 11 g Zn 加入 CuSO₄ 溶液后，溶液蓝色变浅并有红棕色固体生成。最符合证据的净离子方程是：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832E4666-4D59-44A2-B1CD-A3642863908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4724400"/>
            <a:ext cx="619125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125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125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提交：结论 + 关键依据／步骤 + 一项核验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6D800029-DE96-4257-98C0-2B4354B399D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077200" y="1762125"/>
            <a:ext cx="3486150" cy="35242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B0B0D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89D9E7D6-5B65-4165-8EE4-CCEB63D4B6C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382000" y="2076450"/>
            <a:ext cx="180975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050" b="1">
                <a:solidFill>
                  <a:srgbClr val="F4F1EA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050" b="1">
                <a:solidFill>
                  <a:srgbClr val="F4F1EA"/>
                </a:solidFill>
                <a:latin typeface="Microsoft YaHei"/>
                <a:ea typeface="Microsoft YaHei"/>
                <a:cs typeface="Microsoft YaHei"/>
              </a:rPr>
              <a:t>达标证据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B082A442-F166-4703-9C08-4BB51E38C45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382000" y="2609850"/>
            <a:ext cx="2628900" cy="1123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20000"/>
              </a:lnSpc>
              <a:buNone/>
              <a:defRPr sz="172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72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DSE 资料题证据链 + 陌生情境迁移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46C0E6AA-AA34-43E3-867E-B09F95F04F1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382000" y="4000500"/>
            <a:ext cx="2667000" cy="1000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35000"/>
              </a:lnSpc>
              <a:buNone/>
              <a:defRPr sz="1200" b="0">
                <a:solidFill>
                  <a:srgbClr val="E2E4E8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00" b="0">
                <a:solidFill>
                  <a:srgbClr val="E2E4E8"/>
                </a:solidFill>
                <a:latin typeface="Microsoft YaHei"/>
                <a:ea typeface="Microsoft YaHei"/>
                <a:cs typeface="Microsoft YaHei"/>
              </a:rPr>
              <a:t>□ 独立完成</a:t>
            </a:r>
          </a:p>
          <a:p xmlns:a="http://schemas.openxmlformats.org/drawingml/2006/main">
            <a:pPr algn="l">
              <a:lnSpc>
                <a:spcPct val="135000"/>
              </a:lnSpc>
              <a:buNone/>
              <a:defRPr sz="1200" b="0">
                <a:solidFill>
                  <a:srgbClr val="E2E4E8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00" b="0">
                <a:solidFill>
                  <a:srgbClr val="E2E4E8"/>
                </a:solidFill>
                <a:latin typeface="Microsoft YaHei"/>
                <a:ea typeface="Microsoft YaHei"/>
                <a:cs typeface="Microsoft YaHei"/>
              </a:rPr>
              <a:t>□ 依据可核验</a:t>
            </a:r>
          </a:p>
          <a:p xmlns:a="http://schemas.openxmlformats.org/drawingml/2006/main">
            <a:pPr algn="l">
              <a:lnSpc>
                <a:spcPct val="135000"/>
              </a:lnSpc>
              <a:buNone/>
              <a:defRPr sz="1200" b="0">
                <a:solidFill>
                  <a:srgbClr val="E2E4E8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00" b="0">
                <a:solidFill>
                  <a:srgbClr val="E2E4E8"/>
                </a:solidFill>
                <a:latin typeface="Microsoft YaHei"/>
                <a:ea typeface="Microsoft YaHei"/>
                <a:cs typeface="Microsoft YaHei"/>
              </a:rPr>
              <a:t>□ 术语与单位正确</a:t>
            </a:r>
          </a:p>
          <a:p xmlns:a="http://schemas.openxmlformats.org/drawingml/2006/main">
            <a:pPr algn="l">
              <a:lnSpc>
                <a:spcPct val="135000"/>
              </a:lnSpc>
              <a:buNone/>
              <a:defRPr sz="1200" b="0">
                <a:solidFill>
                  <a:srgbClr val="E2E4E8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00" b="0">
                <a:solidFill>
                  <a:srgbClr val="E2E4E8"/>
                </a:solidFill>
                <a:latin typeface="Microsoft YaHei"/>
                <a:ea typeface="Microsoft YaHei"/>
                <a:cs typeface="Microsoft YaHei"/>
              </a:rPr>
              <a:t>□ 能说明第一检查点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5219B1E0-1181-47C3-BE98-668CA758E34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5676900"/>
            <a:ext cx="1066800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12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12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rPr>
              <a:t>本节合计 30 分钟｜达到证据标准后再进入下一课，不以“看懂了”代替“做出来”。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E4AF71BD-B25B-41EF-8A60-38DA9D6237B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6648450"/>
            <a:ext cx="12192000" cy="2095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B0B0D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0B75F007-4AA3-4228-B855-F771474424A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2900" y="6696075"/>
            <a:ext cx="647700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675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FFFFF"/>
                </a:solidFill>
                <a:latin typeface="Arial"/>
                <a:ea typeface="Arial"/>
                <a:cs typeface="Arial"/>
              </a:rPr>
              <a:t>HSKB · CHEM · 元素与无机物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2D8CC98B-453C-47D6-9109-458194843EB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715625" y="6696075"/>
            <a:ext cx="104775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lnSpc>
                <a:spcPct val="110000"/>
              </a:lnSpc>
              <a:buNone/>
              <a:defRPr sz="675" b="1">
                <a:solidFill>
                  <a:srgbClr val="F4F1EA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4F1EA"/>
                </a:solidFill>
                <a:latin typeface="Arial"/>
                <a:ea typeface="Arial"/>
                <a:cs typeface="Arial"/>
              </a:rPr>
              <a:t>30 / 30</a:t>
            </a:r>
          </a:p>
        </p:txBody>
      </p:sp>
    </p:spTree>
    <p:extLst>
      <p:ext uri="{BB962C8B-B14F-4D97-AF65-F5344CB8AC3E}">
        <p14:creationId xmlns:p14="http://schemas.microsoft.com/office/powerpoint/2010/main" val="1317860328"/>
      </p:ext>
    </p:extLst>
  </p:cSld>
</p:sld>
</file>

<file path=ppt/theme/theme1.xml><?xml version="1.0" encoding="utf-8"?>
<a:theme xmlns:a="http://schemas.openxmlformats.org/drawingml/2006/main" name="ChatGPT">
  <a:themeElements>
    <a:clrScheme name="ChatGPT">
      <a:dk1>
        <a:srgbClr val="000000"/>
      </a:dk1>
      <a:lt1>
        <a:srgbClr val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Calibri Light"/>
        <a:ea typeface="Calibri Light"/>
        <a:cs typeface="Calibri Light"/>
      </a:majorFont>
      <a:minorFont>
        <a:latin typeface="Calibri"/>
        <a:ea typeface="Calibri"/>
        <a:cs typeface="Calibri"/>
      </a:minorFont>
    </a:fontScheme>
    <a:fmtScheme name="ChatGPT">
      <a:fillStyleLst>
        <a:solidFill>
          <a:schemeClr val="phClr"/>
        </a:solidFill>
        <a:gradFill>
          <a:gsLst>
            <a:gs pos="0">
              <a:schemeClr val="phClr">
                <a:tint val="67000"/>
                <a:lumMod val="110000"/>
                <a:satMod val="105000"/>
              </a:schemeClr>
            </a:gs>
            <a:gs pos="50000">
              <a:schemeClr val="phClr">
                <a:tint val="73000"/>
                <a:lumMod val="105000"/>
                <a:satMod val="103000"/>
              </a:schemeClr>
            </a:gs>
            <a:gs pos="100000">
              <a:schemeClr val="phClr">
                <a:tint val="81000"/>
                <a:lumMod val="105000"/>
                <a:satMod val="109000"/>
              </a:schemeClr>
            </a:gs>
          </a:gsLst>
          <a:lin ang="5400000" scaled="0"/>
        </a:gradFill>
        <a:gradFill>
          <a:gsLst>
            <a:gs pos="0">
              <a:schemeClr val="phClr">
                <a:tint val="94000"/>
                <a:lumMod val="102000"/>
                <a:satMod val="103000"/>
              </a:schemeClr>
            </a:gs>
            <a:gs pos="50000">
              <a:schemeClr val="phClr">
                <a:shade val="100000"/>
                <a:lumMod val="100000"/>
                <a:satMod val="110000"/>
              </a:schemeClr>
            </a:gs>
            <a:gs pos="100000">
              <a:schemeClr val="phClr">
                <a:shade val="78000"/>
                <a:lumMod val="99000"/>
                <a:satMod val="120000"/>
              </a:schemeClr>
            </a:gs>
          </a:gsLst>
          <a:lin ang="5400000" scaled="0"/>
        </a:gradFill>
      </a:fillStyleLst>
      <a:lnStyleLst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  <a:ln w="2540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19050" dist="9525" dir="5400000">
              <a:srgbClr val="000000">
                <a:alpha val="6000"/>
              </a:srgbClr>
            </a:outerShdw>
          </a:effectLst>
        </a:effectStyle>
        <a:effectStyle>
          <a:effectLst>
            <a:outerShdw blurRad="28575" dist="9525" dir="5400000">
              <a:srgbClr val="000000">
                <a:alpha val="8000"/>
              </a:srgbClr>
            </a:outerShdw>
          </a:effectLst>
        </a:effectStyle>
        <a:effectStyle>
          <a:effectLst>
            <a:outerShdw blurRad="57150" dist="19050" dir="5400000">
              <a:srgbClr val="000000">
                <a:alpha val="10000"/>
              </a:srgbClr>
            </a:outerShdw>
          </a:effectLst>
        </a:effectStyle>
        <a:effectStyle>
          <a:effectLst>
            <a:outerShdw blurRad="114300" dist="38100" dir="5400000">
              <a:srgbClr val="000000">
                <a:alpha val="12000"/>
              </a:srgbClr>
            </a:outerShdw>
          </a:effectLst>
        </a:effectStyle>
        <a:effectStyle>
          <a:effectLst>
            <a:outerShdw blurRad="171450" dist="571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266700" dist="95250" dir="5400000">
              <a:srgbClr val="000000">
                <a:alpha val="24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  <a:satMod val="150000"/>
              </a:schemeClr>
            </a:gs>
            <a:gs pos="50000">
              <a:schemeClr val="phClr">
                <a:tint val="98000"/>
                <a:shade val="90000"/>
                <a:lumMod val="103000"/>
                <a:satMod val="130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docProps/app.xml><?xml version="1.0" encoding="utf-8"?>
<ap:Properties xmlns:ap="http://schemas.openxmlformats.org/officeDocument/2006/extended-properties">
  <ap:Application>Walnut Exporter</ap:Application>
  <ap:PresentationFormat>Converted Presentation</ap:PresentationFormat>
  <ap:Slides>0</ap:Slides>
  <ap:Notes>0</ap:Notes>
  <ap:HiddenSlides>0</ap:HiddenSlides>
  <ap:SharedDoc>false</ap:SharedDoc>
  <ap:DocSecurity>0</ap:DocSecurity>
</ap:Properties>
</file>

<file path=docProps/core.xml><?xml version="1.0" encoding="utf-8"?>
<coreProperties xmlns:dc="http://purl.org/dc/elements/1.1/" xmlns:dcterms="http://purl.org/dc/terms/" xmlns:xsi="http://www.w3.org/2001/XMLSchema-instance" xmlns="http://schemas.openxmlformats.org/package/2006/metadata/core-properties">
  <dc:creator>Walnut Exporter</dc:creator>
  <lastModifiedBy>Walnut Exporter</lastModifiedBy>
  <dc:title>Presentation</dc:title>
  <dcterms:created xsi:type="dcterms:W3CDTF">2026-08-19T09:02:06.5740000Z</dcterms:created>
  <dcterms:modified xsi:type="dcterms:W3CDTF">2026-08-19T09:02:06.5740000Z</dcterms:modified>
</coreProperties>
</file>