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bd5babfd034077" /><Relationship Type="http://schemas.openxmlformats.org/officeDocument/2006/relationships/extended-properties" Target="/docProps/app.xml" Id="R253d935a083e4cd2" /><Relationship Type="http://schemas.openxmlformats.org/officeDocument/2006/relationships/officeDocument" Target="/ppt/presentation.xml" Id="R3a7a230cffd843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a530656b1f4231"/>
  </p:sldMasterIdLst>
  <p:notesMasterIdLst>
    <p:notesMasterId xmlns:r="http://schemas.openxmlformats.org/officeDocument/2006/relationships" r:id="Re737e466e3624125"/>
  </p:notesMasterIdLst>
  <p:sldIdLst>
    <p:sldId xmlns:r="http://schemas.openxmlformats.org/officeDocument/2006/relationships" id="256" r:id="R43456eef5ade4ca3"/>
    <p:sldId xmlns:r="http://schemas.openxmlformats.org/officeDocument/2006/relationships" id="257" r:id="Rd7e598630830428e"/>
    <p:sldId xmlns:r="http://schemas.openxmlformats.org/officeDocument/2006/relationships" id="258" r:id="R8c03a2a50ff84046"/>
    <p:sldId xmlns:r="http://schemas.openxmlformats.org/officeDocument/2006/relationships" id="259" r:id="R94b4adc2dfbe4d01"/>
    <p:sldId xmlns:r="http://schemas.openxmlformats.org/officeDocument/2006/relationships" id="260" r:id="R0dc4ea7fb32d4c64"/>
    <p:sldId xmlns:r="http://schemas.openxmlformats.org/officeDocument/2006/relationships" id="261" r:id="R4ad5186cec294c9c"/>
    <p:sldId xmlns:r="http://schemas.openxmlformats.org/officeDocument/2006/relationships" id="262" r:id="Re65a84b9f4e24cfe"/>
    <p:sldId xmlns:r="http://schemas.openxmlformats.org/officeDocument/2006/relationships" id="263" r:id="Red051931d01d4167"/>
    <p:sldId xmlns:r="http://schemas.openxmlformats.org/officeDocument/2006/relationships" id="264" r:id="R70b86f7e486f48bc"/>
    <p:sldId xmlns:r="http://schemas.openxmlformats.org/officeDocument/2006/relationships" id="265" r:id="Rfc72a0093bbd400c"/>
    <p:sldId xmlns:r="http://schemas.openxmlformats.org/officeDocument/2006/relationships" id="266" r:id="R097a705303034e12"/>
    <p:sldId xmlns:r="http://schemas.openxmlformats.org/officeDocument/2006/relationships" id="267" r:id="Rff070ddfa44642fb"/>
    <p:sldId xmlns:r="http://schemas.openxmlformats.org/officeDocument/2006/relationships" id="268" r:id="R50fa1c78c3314da7"/>
    <p:sldId xmlns:r="http://schemas.openxmlformats.org/officeDocument/2006/relationships" id="269" r:id="R151f21f489cc4847"/>
    <p:sldId xmlns:r="http://schemas.openxmlformats.org/officeDocument/2006/relationships" id="270" r:id="Ra15979f7c68d4654"/>
    <p:sldId xmlns:r="http://schemas.openxmlformats.org/officeDocument/2006/relationships" id="271" r:id="R84df6ce3d6a9467f"/>
    <p:sldId xmlns:r="http://schemas.openxmlformats.org/officeDocument/2006/relationships" id="272" r:id="Ra651e09d3cc2445f"/>
    <p:sldId xmlns:r="http://schemas.openxmlformats.org/officeDocument/2006/relationships" id="273" r:id="R3febe01ddd7643c8"/>
    <p:sldId xmlns:r="http://schemas.openxmlformats.org/officeDocument/2006/relationships" id="274" r:id="Ra367ca90003d4710"/>
    <p:sldId xmlns:r="http://schemas.openxmlformats.org/officeDocument/2006/relationships" id="275" r:id="Rb43f989d67f24a23"/>
    <p:sldId xmlns:r="http://schemas.openxmlformats.org/officeDocument/2006/relationships" id="276" r:id="R5322b446077247b0"/>
    <p:sldId xmlns:r="http://schemas.openxmlformats.org/officeDocument/2006/relationships" id="277" r:id="R2b9835deb37c4d98"/>
    <p:sldId xmlns:r="http://schemas.openxmlformats.org/officeDocument/2006/relationships" id="278" r:id="R561f25a0f4124e93"/>
    <p:sldId xmlns:r="http://schemas.openxmlformats.org/officeDocument/2006/relationships" id="279" r:id="R151bace7eb504ff1"/>
    <p:sldId xmlns:r="http://schemas.openxmlformats.org/officeDocument/2006/relationships" id="280" r:id="Rfee95ef29a7a4c02"/>
    <p:sldId xmlns:r="http://schemas.openxmlformats.org/officeDocument/2006/relationships" id="281" r:id="R7273be590bb241aa"/>
    <p:sldId xmlns:r="http://schemas.openxmlformats.org/officeDocument/2006/relationships" id="282" r:id="R11e5842617db4da9"/>
    <p:sldId xmlns:r="http://schemas.openxmlformats.org/officeDocument/2006/relationships" id="283" r:id="Rf11d4fac7ad34347"/>
    <p:sldId xmlns:r="http://schemas.openxmlformats.org/officeDocument/2006/relationships" id="284" r:id="R50881eaecfe74230"/>
    <p:sldId xmlns:r="http://schemas.openxmlformats.org/officeDocument/2006/relationships" id="285" r:id="R3c89a3a7210b4e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460d87d90c4256" /><Relationship Type="http://schemas.openxmlformats.org/officeDocument/2006/relationships/slideMaster" Target="/ppt/slideMasters/slideMaster1.xml" Id="Rd7a530656b1f4231" /><Relationship Type="http://schemas.openxmlformats.org/officeDocument/2006/relationships/notesMaster" Target="/ppt/notesMasters/notesMaster1.xml" Id="Re737e466e3624125" /><Relationship Type="http://schemas.openxmlformats.org/officeDocument/2006/relationships/presProps" Target="/ppt/presProps.xml" Id="R03ae046a0a864d18" /><Relationship Type="http://schemas.openxmlformats.org/officeDocument/2006/relationships/tableStyles" Target="/ppt/tableStyles.xml" Id="R88a07631730a4223" /><Relationship Type="http://schemas.openxmlformats.org/officeDocument/2006/relationships/slide" Target="/ppt/slides/slide1.xml" Id="R43456eef5ade4ca3" /><Relationship Type="http://schemas.openxmlformats.org/officeDocument/2006/relationships/slide" Target="/ppt/slides/slide2.xml" Id="Rd7e598630830428e" /><Relationship Type="http://schemas.openxmlformats.org/officeDocument/2006/relationships/slide" Target="/ppt/slides/slide3.xml" Id="R8c03a2a50ff84046" /><Relationship Type="http://schemas.openxmlformats.org/officeDocument/2006/relationships/slide" Target="/ppt/slides/slide4.xml" Id="R94b4adc2dfbe4d01" /><Relationship Type="http://schemas.openxmlformats.org/officeDocument/2006/relationships/slide" Target="/ppt/slides/slide5.xml" Id="R0dc4ea7fb32d4c64" /><Relationship Type="http://schemas.openxmlformats.org/officeDocument/2006/relationships/slide" Target="/ppt/slides/slide6.xml" Id="R4ad5186cec294c9c" /><Relationship Type="http://schemas.openxmlformats.org/officeDocument/2006/relationships/slide" Target="/ppt/slides/slide7.xml" Id="Re65a84b9f4e24cfe" /><Relationship Type="http://schemas.openxmlformats.org/officeDocument/2006/relationships/slide" Target="/ppt/slides/slide8.xml" Id="Red051931d01d4167" /><Relationship Type="http://schemas.openxmlformats.org/officeDocument/2006/relationships/slide" Target="/ppt/slides/slide9.xml" Id="R70b86f7e486f48bc" /><Relationship Type="http://schemas.openxmlformats.org/officeDocument/2006/relationships/slide" Target="/ppt/slides/slide10.xml" Id="Rfc72a0093bbd400c" /><Relationship Type="http://schemas.openxmlformats.org/officeDocument/2006/relationships/slide" Target="/ppt/slides/slide11.xml" Id="R097a705303034e12" /><Relationship Type="http://schemas.openxmlformats.org/officeDocument/2006/relationships/slide" Target="/ppt/slides/slide12.xml" Id="Rff070ddfa44642fb" /><Relationship Type="http://schemas.openxmlformats.org/officeDocument/2006/relationships/slide" Target="/ppt/slides/slide13.xml" Id="R50fa1c78c3314da7" /><Relationship Type="http://schemas.openxmlformats.org/officeDocument/2006/relationships/slide" Target="/ppt/slides/slide14.xml" Id="R151f21f489cc4847" /><Relationship Type="http://schemas.openxmlformats.org/officeDocument/2006/relationships/slide" Target="/ppt/slides/slide15.xml" Id="Ra15979f7c68d4654" /><Relationship Type="http://schemas.openxmlformats.org/officeDocument/2006/relationships/slide" Target="/ppt/slides/slide16.xml" Id="R84df6ce3d6a9467f" /><Relationship Type="http://schemas.openxmlformats.org/officeDocument/2006/relationships/slide" Target="/ppt/slides/slide17.xml" Id="Ra651e09d3cc2445f" /><Relationship Type="http://schemas.openxmlformats.org/officeDocument/2006/relationships/slide" Target="/ppt/slides/slide18.xml" Id="R3febe01ddd7643c8" /><Relationship Type="http://schemas.openxmlformats.org/officeDocument/2006/relationships/slide" Target="/ppt/slides/slide19.xml" Id="Ra367ca90003d4710" /><Relationship Type="http://schemas.openxmlformats.org/officeDocument/2006/relationships/slide" Target="/ppt/slides/slide20.xml" Id="Rb43f989d67f24a23" /><Relationship Type="http://schemas.openxmlformats.org/officeDocument/2006/relationships/slide" Target="/ppt/slides/slide21.xml" Id="R5322b446077247b0" /><Relationship Type="http://schemas.openxmlformats.org/officeDocument/2006/relationships/slide" Target="/ppt/slides/slide22.xml" Id="R2b9835deb37c4d98" /><Relationship Type="http://schemas.openxmlformats.org/officeDocument/2006/relationships/slide" Target="/ppt/slides/slide23.xml" Id="R561f25a0f4124e93" /><Relationship Type="http://schemas.openxmlformats.org/officeDocument/2006/relationships/slide" Target="/ppt/slides/slide24.xml" Id="R151bace7eb504ff1" /><Relationship Type="http://schemas.openxmlformats.org/officeDocument/2006/relationships/slide" Target="/ppt/slides/slide25.xml" Id="Rfee95ef29a7a4c02" /><Relationship Type="http://schemas.openxmlformats.org/officeDocument/2006/relationships/slide" Target="/ppt/slides/slide26.xml" Id="R7273be590bb241aa" /><Relationship Type="http://schemas.openxmlformats.org/officeDocument/2006/relationships/slide" Target="/ppt/slides/slide27.xml" Id="R11e5842617db4da9" /><Relationship Type="http://schemas.openxmlformats.org/officeDocument/2006/relationships/slide" Target="/ppt/slides/slide28.xml" Id="Rf11d4fac7ad34347" /><Relationship Type="http://schemas.openxmlformats.org/officeDocument/2006/relationships/slide" Target="/ppt/slides/slide29.xml" Id="R50881eaecfe74230" /><Relationship Type="http://schemas.openxmlformats.org/officeDocument/2006/relationships/slide" Target="/ppt/slides/slide30.xml" Id="R3c89a3a7210b4e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f52d7507594f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ec4b641f024f34" /><Relationship Type="http://schemas.openxmlformats.org/officeDocument/2006/relationships/notesMaster" Target="/ppt/notesMasters/notesMaster1.xml" Id="R4ecb540027f74f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4ae24ba35448a4" /><Relationship Type="http://schemas.openxmlformats.org/officeDocument/2006/relationships/notesMaster" Target="/ppt/notesMasters/notesMaster1.xml" Id="R461441e112174c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c572237e0742df" /><Relationship Type="http://schemas.openxmlformats.org/officeDocument/2006/relationships/notesMaster" Target="/ppt/notesMasters/notesMaster1.xml" Id="R6c1377d6ffa94b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4fcfe71805412a" /><Relationship Type="http://schemas.openxmlformats.org/officeDocument/2006/relationships/notesMaster" Target="/ppt/notesMasters/notesMaster1.xml" Id="R240dca8b885847b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566150ac614239" /><Relationship Type="http://schemas.openxmlformats.org/officeDocument/2006/relationships/notesMaster" Target="/ppt/notesMasters/notesMaster1.xml" Id="Raebc3dc49ba54aa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30ae25f2d44b47" /><Relationship Type="http://schemas.openxmlformats.org/officeDocument/2006/relationships/notesMaster" Target="/ppt/notesMasters/notesMaster1.xml" Id="R883df96138da414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d7d1d4591f45b9" /><Relationship Type="http://schemas.openxmlformats.org/officeDocument/2006/relationships/notesMaster" Target="/ppt/notesMasters/notesMaster1.xml" Id="R820f049d7fe946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c65d89e8144934" /><Relationship Type="http://schemas.openxmlformats.org/officeDocument/2006/relationships/notesMaster" Target="/ppt/notesMasters/notesMaster1.xml" Id="R702afe74add445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8c7cd33781f4b13" /><Relationship Type="http://schemas.openxmlformats.org/officeDocument/2006/relationships/notesMaster" Target="/ppt/notesMasters/notesMaster1.xml" Id="Rb292af65c8f447f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7b564d3706149e9" /><Relationship Type="http://schemas.openxmlformats.org/officeDocument/2006/relationships/notesMaster" Target="/ppt/notesMasters/notesMaster1.xml" Id="Re47cc1bb19a6441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bf6c0689fda49ab" /><Relationship Type="http://schemas.openxmlformats.org/officeDocument/2006/relationships/notesMaster" Target="/ppt/notesMasters/notesMaster1.xml" Id="R11805364beca43e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94c1dab77c9446c" /><Relationship Type="http://schemas.openxmlformats.org/officeDocument/2006/relationships/notesMaster" Target="/ppt/notesMasters/notesMaster1.xml" Id="R5267121fdddf41d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6bcb0685d6e450d" /><Relationship Type="http://schemas.openxmlformats.org/officeDocument/2006/relationships/notesMaster" Target="/ppt/notesMasters/notesMaster1.xml" Id="Rd20b1c3e96a2491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e1dc3be11ed4045" /><Relationship Type="http://schemas.openxmlformats.org/officeDocument/2006/relationships/notesMaster" Target="/ppt/notesMasters/notesMaster1.xml" Id="R44862cc1f33a4c1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55db2ddcced4985" /><Relationship Type="http://schemas.openxmlformats.org/officeDocument/2006/relationships/notesMaster" Target="/ppt/notesMasters/notesMaster1.xml" Id="R6fe4e2bfa51f4a7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44c4ad2c1aa48a8" /><Relationship Type="http://schemas.openxmlformats.org/officeDocument/2006/relationships/notesMaster" Target="/ppt/notesMasters/notesMaster1.xml" Id="R6a5af21aa94f4a4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756fbd4d2a04d24" /><Relationship Type="http://schemas.openxmlformats.org/officeDocument/2006/relationships/notesMaster" Target="/ppt/notesMasters/notesMaster1.xml" Id="Rdd81b470cbb748f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f6dc801e30d4fd6" /><Relationship Type="http://schemas.openxmlformats.org/officeDocument/2006/relationships/notesMaster" Target="/ppt/notesMasters/notesMaster1.xml" Id="Rb0411a84566b45f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3a64e5a3801408e" /><Relationship Type="http://schemas.openxmlformats.org/officeDocument/2006/relationships/notesMaster" Target="/ppt/notesMasters/notesMaster1.xml" Id="R59a16c13594a46b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d88fcc8afcd436a" /><Relationship Type="http://schemas.openxmlformats.org/officeDocument/2006/relationships/notesMaster" Target="/ppt/notesMasters/notesMaster1.xml" Id="R9aff620810c043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c19dd056b524b36" /><Relationship Type="http://schemas.openxmlformats.org/officeDocument/2006/relationships/notesMaster" Target="/ppt/notesMasters/notesMaster1.xml" Id="Rb6e2c4a3c7a741a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0c10163558b436d" /><Relationship Type="http://schemas.openxmlformats.org/officeDocument/2006/relationships/notesMaster" Target="/ppt/notesMasters/notesMaster1.xml" Id="R7a28e134b5bf499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516572762de40be" /><Relationship Type="http://schemas.openxmlformats.org/officeDocument/2006/relationships/notesMaster" Target="/ppt/notesMasters/notesMaster1.xml" Id="R51535eb7ca5f48a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680681bfb5041ab" /><Relationship Type="http://schemas.openxmlformats.org/officeDocument/2006/relationships/notesMaster" Target="/ppt/notesMasters/notesMaster1.xml" Id="Rf85eb065e4a1440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39fadbb58b84b6d" /><Relationship Type="http://schemas.openxmlformats.org/officeDocument/2006/relationships/notesMaster" Target="/ppt/notesMasters/notesMaster1.xml" Id="Rf728221851a9489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24d6d30a6f24bdb" /><Relationship Type="http://schemas.openxmlformats.org/officeDocument/2006/relationships/notesMaster" Target="/ppt/notesMasters/notesMaster1.xml" Id="R5c68215ada034a7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a51b5788e7c4c8b" /><Relationship Type="http://schemas.openxmlformats.org/officeDocument/2006/relationships/notesMaster" Target="/ppt/notesMasters/notesMaster1.xml" Id="R145fc25fafbe484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9f0558d2458440c" /><Relationship Type="http://schemas.openxmlformats.org/officeDocument/2006/relationships/notesMaster" Target="/ppt/notesMasters/notesMaster1.xml" Id="R81f781e40de14fa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b500d009fa545ac" /><Relationship Type="http://schemas.openxmlformats.org/officeDocument/2006/relationships/notesMaster" Target="/ppt/notesMasters/notesMaster1.xml" Id="R015c1cf4c216462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5b2664c539148a7" /><Relationship Type="http://schemas.openxmlformats.org/officeDocument/2006/relationships/notesMaster" Target="/ppt/notesMasters/notesMaster1.xml" Id="R21c09531993848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的“增长与发展”学习单元。本套课件共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讲稿】明确告诉学生：本单元只训练“增长与发展”。先解释知识范围，再用一句话建立核心判断，最后示范标准方法。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【互动提问】请用自己的话复述“经济增长不自动等同全面发展”，并举一个会触发“只用 GDP 判断福祉”的错误例子。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Q1：第 1 年资本存量、劳动力质量和技术进步使充分就业产出上升。这表示： 选项为 A.生产能力提高，长期总供给或PPF向外扩展；B.只发生物价上升而生产能力不变；C.总需求必下降；D.名义GDP上升已足以证明实际增长。讲解时强调：经济增长不自动等同全面发展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【预期回答】学生能说出“比较指标—找机制—评价分配”中的起始动作，并避开“只用 GDP 判断福祉”。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比较指标—找机制—评价分配”，最后给出正确结论“生产能力提高，长期总供给或PPF向外扩展”。完整解析：资本、劳动质量与技术提高潜在产出，属于生产能力扩张；名义量仍须剔除价格影响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1·潜在经济增长。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【预期回答】学生能把失分归入“只用 GDP 判断福祉”或更精确的个人错因，并写出可执行检查动作。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讲稿】逐项解释“增长与发展”中的专有名词、符号、对象和单位。特别强调：只用 GDP 判断福祉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讲稿】用“条件—表示—方法—核验”重建本知识点。示范时逐步引用：比较指标—找机制—评价分配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1·潜在经济增长；用于知识范围与设问结构校准，题目身份为DSE原创模考题，不冒充历届真题（访问日期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讲稿】带学生逐句读取任务，不先求答案。要求指出材料中的有效条件，再按“比较指标—找机制—评价分配”作答。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2·增长与分配；用于知识范围与设问结构校准，题目身份为DSE原创模考题，不冒充历届真题（访问日期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2·增长与发展；用于知识范围与设问结构校准，题目身份为DSE原创模考题，不冒充历届真题（访问日期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讲稿】先展示错误路径，再用解析链复原第一失分点。禁止只说“粗心”；必须落到“只用 GDP 判断福祉”或更精确的动作。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2·增长与分配；用于知识范围与设问结构校准，题目身份为DSE原创模考题，不冒充历届真题（访问日期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2·增长与发展；用于知识范围与设问结构校准，题目身份为DSE原创模考题，不冒充历届真题（访问日期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Q11：某项目提高本期GDP，却令第 2 处生态资源不可逆受损。合理的可持续发展评价是： 选项为 A.比较本期收益、长期环境成本、代际影响和替代方案；B.只要GDP上升便一定可持续；C.环境成本不属于资源配置问题；D.只看项目会计利润。讲解时强调：经济增长不自动等同全面发展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【预期回答】学生能说出“比较指标—找机制—评价分配”中的起始动作，并避开“只用 GDP 判断福祉”。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比较指标—找机制—评价分配”，最后给出正确结论“比较本期收益、长期环境成本、代际影响和替代方案”。完整解析：可持续评价须把跨期资源、外部成本与后代福祉纳入，而不能以单期GDP替代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2·可持续发展评价。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【预期回答】学生能把失分归入“只用 GDP 判断福祉”或更精确的个人错因，并写出可执行检查动作。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讲稿】逐项解释“增长与发展”中的专有名词、符号、对象和单位。特别强调：只用 GDP 判断福祉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讲稿】用“条件—表示—方法—核验”重建本知识点。示范时逐步引用：比较指标—找机制—评价分配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2·可持续发展评价；用于知识范围与设问结构校准，题目身份为DSE原创模考题，不冒充历届真题（访问日期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讲稿】带学生逐句读取任务，不先求答案。要求指出材料中的有效条件，再按“比较指标—找机制—评价分配”作答。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2·增长与发展；用于知识范围与设问结构校准，题目身份为DSE原创模考题，不冒充历届真题（访问日期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2·人均实际产出与发展边界；用于知识范围与设问结构校准，题目身份为DSE原创模考题，不冒充历届真题（访问日期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讲稿】先展示错误路径，再用解析链复原第一失分点。禁止只说“粗心”；必须落到“只用 GDP 判断福祉”或更精确的动作。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2·增长与发展；用于知识范围与设问结构校准，题目身份为DSE原创模考题，不冒充历届真题（访问日期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2·人均实际产出与发展边界；用于知识范围与设问结构校准，题目身份为DSE原创模考题，不冒充历届真题（访问日期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Q21：实际产出由 580 增至 640，就业人数由 104 增至 106。每名工人的平均生产力： 选项为 A.由 5.58 降至 5.47；B.无法计算，因为必须使用名义产出；C.等于产出增量 60；D.由 5.58 增至 6.04，有所上升。讲解时强调：经济增长不自动等同全面发展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【预期回答】学生能说出“比较指标—找机制—评价分配”中的起始动作，并避开“只用 GDP 判断福祉”。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分步讲评：先重述题目条件，再逐步示范“比较指标—找机制—评价分配”，最后给出正确结论“由 5.58 增至 6.04，有所上升”。完整解析：平均劳动生产力=实际产出/就业人数；两期分别为 5.58 与 6.04。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1·劳动生产力。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【预期回答】学生能把失分归入“只用 GDP 判断福祉”或更精确的个人错因，并写出可执行检查动作。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讲稿】逐项解释“增长与发展”中的专有名词、符号、对象和单位。特别强调：只用 GDP 判断福祉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讲稿】用“条件—表示—方法—核验”重建本知识点。示范时逐步引用：比较指标—找机制—评价分配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1·劳动生产力；用于知识范围与设问结构校准，题目身份为DSE原创模考题，不冒充历届真题（访问日期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讲稿】带学生逐句读取任务，不先求答案。要求指出材料中的有效条件，再按“比较指标—找机制—评价分配”作答。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2·人均实际产出与发展边界；用于知识范围与设问结构校准，题目身份为DSE原创模考题，不冒充历届真题（访问日期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2·增长与分配；用于知识范围与设问结构校准，题目身份为DSE原创模考题，不冒充历届真题（访问日期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讲稿】先展示错误路径，再用解析链复原第一失分点。禁止只说“粗心”；必须落到“只用 GDP 判断福祉”或更精确的动作。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2·人均实际产出与发展边界；用于知识范围与设问结构校准，题目身份为DSE原创模考题，不冒充历届真题（访问日期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2·增长与分配；用于知识范围与设问结构校准，题目身份为DSE原创模考题，不冒充历届真题（访问日期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3ccdcd7dad4e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86424b0d9c47ad" /><Relationship Type="http://schemas.openxmlformats.org/officeDocument/2006/relationships/slideLayout" Target="/ppt/slideLayouts/slideLayout1.xml" Id="R7ef1708956164c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f1708956164c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5f5058ac444d9" /><Relationship Type="http://schemas.openxmlformats.org/officeDocument/2006/relationships/image" Target="/ppt/media/image.png" Id="R636ea7f81d554b70" /><Relationship Type="http://schemas.openxmlformats.org/officeDocument/2006/relationships/notesSlide" Target="/ppt/notesSlides/notesSlide1.xml" Id="Re40a6aec117d46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574472ddea4f96" /><Relationship Type="http://schemas.openxmlformats.org/officeDocument/2006/relationships/image" Target="/ppt/media/image2.png" Id="R0df14d2cb60f473d" /><Relationship Type="http://schemas.openxmlformats.org/officeDocument/2006/relationships/notesSlide" Target="/ppt/notesSlides/notesSlide2.xml" Id="R3b4e8d84c86f48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6de5875c246c9" /><Relationship Type="http://schemas.openxmlformats.org/officeDocument/2006/relationships/image" Target="/ppt/media/image3.png" Id="R35c305fbc4704998" /><Relationship Type="http://schemas.openxmlformats.org/officeDocument/2006/relationships/notesSlide" Target="/ppt/notesSlides/notesSlide3.xml" Id="R0ada3e469dee42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3bfcc148e48f6" /><Relationship Type="http://schemas.openxmlformats.org/officeDocument/2006/relationships/image" Target="/ppt/media/image4.png" Id="Rdbc7ede5bc164919" /><Relationship Type="http://schemas.openxmlformats.org/officeDocument/2006/relationships/notesSlide" Target="/ppt/notesSlides/notesSlide4.xml" Id="R9b3f8dca48044b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677b879cb410f" /><Relationship Type="http://schemas.openxmlformats.org/officeDocument/2006/relationships/image" Target="/ppt/media/image5.png" Id="Rd617465a8aa84e3c" /><Relationship Type="http://schemas.openxmlformats.org/officeDocument/2006/relationships/notesSlide" Target="/ppt/notesSlides/notesSlide5.xml" Id="Ra65be071621745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be2f2865c44436" /><Relationship Type="http://schemas.openxmlformats.org/officeDocument/2006/relationships/image" Target="/ppt/media/image6.png" Id="R960f67c964ec4076" /><Relationship Type="http://schemas.openxmlformats.org/officeDocument/2006/relationships/notesSlide" Target="/ppt/notesSlides/notesSlide6.xml" Id="Rf57732021fd947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8e18679b3946a8" /><Relationship Type="http://schemas.openxmlformats.org/officeDocument/2006/relationships/image" Target="/ppt/media/image7.png" Id="R5f54742012d74756" /><Relationship Type="http://schemas.openxmlformats.org/officeDocument/2006/relationships/notesSlide" Target="/ppt/notesSlides/notesSlide7.xml" Id="Rc34740dbf34b4a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778bf28174ab2" /><Relationship Type="http://schemas.openxmlformats.org/officeDocument/2006/relationships/image" Target="/ppt/media/image8.png" Id="Rcf14d73e4e394ecc" /><Relationship Type="http://schemas.openxmlformats.org/officeDocument/2006/relationships/notesSlide" Target="/ppt/notesSlides/notesSlide8.xml" Id="R8fb3cf891e7e4c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3dd007f684e29" /><Relationship Type="http://schemas.openxmlformats.org/officeDocument/2006/relationships/image" Target="/ppt/media/image9.png" Id="Ra865702ff4fd4c1a" /><Relationship Type="http://schemas.openxmlformats.org/officeDocument/2006/relationships/notesSlide" Target="/ppt/notesSlides/notesSlide9.xml" Id="R8bb2d67b08e140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6e942bd1b94e4b" /><Relationship Type="http://schemas.openxmlformats.org/officeDocument/2006/relationships/image" Target="/ppt/media/image10.png" Id="R6f6d1d904a5b4105" /><Relationship Type="http://schemas.openxmlformats.org/officeDocument/2006/relationships/notesSlide" Target="/ppt/notesSlides/notesSlide10.xml" Id="Rac460ddeb65e495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0a2c964244510" /><Relationship Type="http://schemas.openxmlformats.org/officeDocument/2006/relationships/image" Target="/ppt/media/image11.png" Id="R1f8cf2e0adf1471e" /><Relationship Type="http://schemas.openxmlformats.org/officeDocument/2006/relationships/notesSlide" Target="/ppt/notesSlides/notesSlide11.xml" Id="Re6acd200507341a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4184cc0b944e8" /><Relationship Type="http://schemas.openxmlformats.org/officeDocument/2006/relationships/image" Target="/ppt/media/image12.png" Id="R268b33326c904d99" /><Relationship Type="http://schemas.openxmlformats.org/officeDocument/2006/relationships/notesSlide" Target="/ppt/notesSlides/notesSlide12.xml" Id="R4021cfe5d71c44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f494dea8844d9a" /><Relationship Type="http://schemas.openxmlformats.org/officeDocument/2006/relationships/image" Target="/ppt/media/image13.png" Id="R324e279d252240c6" /><Relationship Type="http://schemas.openxmlformats.org/officeDocument/2006/relationships/notesSlide" Target="/ppt/notesSlides/notesSlide13.xml" Id="Rcd871cf2a51743b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41745258be437d" /><Relationship Type="http://schemas.openxmlformats.org/officeDocument/2006/relationships/image" Target="/ppt/media/image14.png" Id="R9d86ee5f8ee843c0" /><Relationship Type="http://schemas.openxmlformats.org/officeDocument/2006/relationships/notesSlide" Target="/ppt/notesSlides/notesSlide14.xml" Id="Rb9835fc60e8c485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c134a6ba814ade" /><Relationship Type="http://schemas.openxmlformats.org/officeDocument/2006/relationships/image" Target="/ppt/media/image15.png" Id="R32813fcddbe848e5" /><Relationship Type="http://schemas.openxmlformats.org/officeDocument/2006/relationships/notesSlide" Target="/ppt/notesSlides/notesSlide15.xml" Id="R8e8bafabca12438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c6c090f7bb4760" /><Relationship Type="http://schemas.openxmlformats.org/officeDocument/2006/relationships/image" Target="/ppt/media/image16.png" Id="Rd1fca2fff18d4ce0" /><Relationship Type="http://schemas.openxmlformats.org/officeDocument/2006/relationships/notesSlide" Target="/ppt/notesSlides/notesSlide16.xml" Id="R3260e3ae03bb4d5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a59882c9e24d1d" /><Relationship Type="http://schemas.openxmlformats.org/officeDocument/2006/relationships/image" Target="/ppt/media/image17.png" Id="R1ccfc3f71d5e4a04" /><Relationship Type="http://schemas.openxmlformats.org/officeDocument/2006/relationships/notesSlide" Target="/ppt/notesSlides/notesSlide17.xml" Id="Rac0dbcb08b354f2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9783f604d846e9" /><Relationship Type="http://schemas.openxmlformats.org/officeDocument/2006/relationships/image" Target="/ppt/media/image18.png" Id="R474242364b5b4eb9" /><Relationship Type="http://schemas.openxmlformats.org/officeDocument/2006/relationships/notesSlide" Target="/ppt/notesSlides/notesSlide18.xml" Id="R916f6e69928a4fb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a2ddb122c4d67" /><Relationship Type="http://schemas.openxmlformats.org/officeDocument/2006/relationships/image" Target="/ppt/media/image19.png" Id="R1b9ce4b4a4944401" /><Relationship Type="http://schemas.openxmlformats.org/officeDocument/2006/relationships/notesSlide" Target="/ppt/notesSlides/notesSlide19.xml" Id="R6706f306863c424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6866f796346bd" /><Relationship Type="http://schemas.openxmlformats.org/officeDocument/2006/relationships/image" Target="/ppt/media/image20.png" Id="R58c20767cfb54cc9" /><Relationship Type="http://schemas.openxmlformats.org/officeDocument/2006/relationships/notesSlide" Target="/ppt/notesSlides/notesSlide20.xml" Id="Rd1a66b682d8a4f6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a9e1fd324b4a9b" /><Relationship Type="http://schemas.openxmlformats.org/officeDocument/2006/relationships/image" Target="/ppt/media/image21.png" Id="R05e20ae59cf84599" /><Relationship Type="http://schemas.openxmlformats.org/officeDocument/2006/relationships/notesSlide" Target="/ppt/notesSlides/notesSlide21.xml" Id="R28d4a2d6476841e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77773233f84a06" /><Relationship Type="http://schemas.openxmlformats.org/officeDocument/2006/relationships/image" Target="/ppt/media/image22.png" Id="Ra407fc2645714df8" /><Relationship Type="http://schemas.openxmlformats.org/officeDocument/2006/relationships/notesSlide" Target="/ppt/notesSlides/notesSlide22.xml" Id="R6c8f9a25f438428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eef2906584992" /><Relationship Type="http://schemas.openxmlformats.org/officeDocument/2006/relationships/image" Target="/ppt/media/image23.png" Id="R003b59301eac4ca3" /><Relationship Type="http://schemas.openxmlformats.org/officeDocument/2006/relationships/notesSlide" Target="/ppt/notesSlides/notesSlide23.xml" Id="R1aa6b4f55ad447a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e5ba3e49c14223" /><Relationship Type="http://schemas.openxmlformats.org/officeDocument/2006/relationships/image" Target="/ppt/media/image24.png" Id="Rbeaa3d0cb9d74ad0" /><Relationship Type="http://schemas.openxmlformats.org/officeDocument/2006/relationships/notesSlide" Target="/ppt/notesSlides/notesSlide24.xml" Id="R13b38c6567614c4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01cb31304483c" /><Relationship Type="http://schemas.openxmlformats.org/officeDocument/2006/relationships/image" Target="/ppt/media/image25.png" Id="Rb574a823357d47c4" /><Relationship Type="http://schemas.openxmlformats.org/officeDocument/2006/relationships/notesSlide" Target="/ppt/notesSlides/notesSlide25.xml" Id="R982ccd0000f5459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2ebc3b841c432c" /><Relationship Type="http://schemas.openxmlformats.org/officeDocument/2006/relationships/image" Target="/ppt/media/image26.png" Id="R513018b9b92e4817" /><Relationship Type="http://schemas.openxmlformats.org/officeDocument/2006/relationships/notesSlide" Target="/ppt/notesSlides/notesSlide26.xml" Id="R9597879ad71142c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d689b0da641bf" /><Relationship Type="http://schemas.openxmlformats.org/officeDocument/2006/relationships/image" Target="/ppt/media/image27.png" Id="R74bc845cd7d94ea1" /><Relationship Type="http://schemas.openxmlformats.org/officeDocument/2006/relationships/notesSlide" Target="/ppt/notesSlides/notesSlide27.xml" Id="Rd324506b63a8481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b6188699e4721" /><Relationship Type="http://schemas.openxmlformats.org/officeDocument/2006/relationships/image" Target="/ppt/media/image28.png" Id="R845dffcad0e44089" /><Relationship Type="http://schemas.openxmlformats.org/officeDocument/2006/relationships/notesSlide" Target="/ppt/notesSlides/notesSlide28.xml" Id="R07f46b81036d4fe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c32b2a761d4dba" /><Relationship Type="http://schemas.openxmlformats.org/officeDocument/2006/relationships/image" Target="/ppt/media/image29.png" Id="Rb8a0e9413d7949d9" /><Relationship Type="http://schemas.openxmlformats.org/officeDocument/2006/relationships/notesSlide" Target="/ppt/notesSlides/notesSlide29.xml" Id="R9380f907b4594d7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15d069d6244b0f" /><Relationship Type="http://schemas.openxmlformats.org/officeDocument/2006/relationships/image" Target="/ppt/media/image30.png" Id="Rb790735105dd4c52" /><Relationship Type="http://schemas.openxmlformats.org/officeDocument/2006/relationships/notesSlide" Target="/ppt/notesSlides/notesSlide30.xml" Id="R593b296ee5f447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8F471D-DBDE-4B9B-9816-E92185D7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6EFFE-59BE-4E74-BF77-DAD22F68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0176DC-9A0F-4022-93A6-B8B1BA8AC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54093F-F5C5-40A4-B499-B14F389E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BC8DF1-8F43-4923-886D-6D060899E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生产力、制度、贫富、可持续与发展指标。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59F429-AAE3-4051-89A8-0750AD75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72F2B-D5DA-44AF-9779-DA8338239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BF924-2C1E-46C5-BC01-E27A7347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DE31EA-0E26-4676-A480-C9CB3755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ea7f81d554b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9A3B65-7E9C-4F73-B97F-EFCA92B3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0F002E-A09E-4A19-8599-7D96D7E5D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BCEFF1-28EB-4695-8FFA-A72CC6E4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D5B97F-1233-4499-B75C-1D5D5EE77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D26DF-E9DF-4D4B-9441-02CF83EB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DCA759-8664-4699-A8C4-51EAAF27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5993ED-2598-4085-8088-9E4B8E44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5EC440-1074-416C-9E0A-7D410F81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338E63-D1B0-4B85-9305-C4006204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273993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B4EFA1-B2A8-46D8-816D-E37C53D7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32F817-B5E9-4689-879C-0299C30F7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f14d2cb60f47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DE85CC-2BCD-4656-AD65-B6DBF219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84ABC0-8F79-4296-925D-4973E76C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B2280-2CBA-41DF-A325-4CD6401D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AE423-7351-4EB7-BF2F-2313619C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85FD35-B034-476A-ACD6-5BD1F3E0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6CAA8E-A575-4B0D-8FD7-3C7DF254B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FDF67F-937B-4C96-9A23-564C78362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450BFC-95DA-4646-BED1-EC1FFB0F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793FEB-CC12-410D-8B8B-C6FCE7D89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28ACE4-1D6A-4AF9-A9A2-8FA8F36E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D66628-C073-409D-9F31-C2CBD158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1BB33D-98BE-44C7-9846-6E64F13B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5F7B7F-D2CC-46CB-AAF2-CB206DCD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5EC7B7-5786-4140-BE67-BB6D0E32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775C52-9553-46F7-B6DB-6E3B1C53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C8761F-2A2A-40BC-AB95-611838DF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E016C8-43A0-4970-8940-0AD2168F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成功标准｜经济增长不自动等同全面发展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15F862-39EC-413B-94CB-FB6D0D60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261F7B-505C-43D2-8E09-89C3F496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B6206C-0D83-4A1A-AA53-A3B6B0A81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241074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9923F9-F556-4A27-950F-453ECD3C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71494-665B-46E1-A999-4D96AF80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c305fbc47049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F6353-C022-4395-A9FC-6C5C7F78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BC4BB-7719-42AC-8BCF-6AE928DA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E74293-3359-4FC3-B06F-BEF78FE31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B2231-C534-4834-8E6C-23620C1B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651F61-E2D0-4B87-BC0E-5E87568E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215CE-07C6-4F04-AFFD-2F255A53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边界提醒｜只用 GDP 判断福祉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88B60-6E27-4CE8-A980-6CD7CD07F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AF3CE-A029-4C9A-B1E3-1D011DC1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78178-4174-43C9-827B-7976396E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生产力、制度、贫富、可持续与发展指标。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268605-E0FC-4B43-8208-1487DD02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F03FB6-A2AD-4839-9EE9-388BFE69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D38B8E-2704-4E85-9486-BFEB8634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7DD490-945D-487F-8ECE-4FDAFBD89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1·潜在经济增长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A8A0E2-6BCC-4A4B-A641-7CCBEB1F3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F0F276-13C4-4957-9F43-50627AD8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C662EE-C96B-4FDE-A252-B4CB0A21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B9AFA1-7708-4B17-A36F-054B1B5CD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648012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141B65-FC88-4CBA-A743-FCAD54C8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1329EE-6693-45D3-8F9F-76BEB85E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c7ede5bc1649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B8EBE2-8DDC-4DB9-B107-1E3E2364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654169-8BF3-4165-9F7A-B738D3C8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F77495-D555-4577-83A4-007FC6E3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能解释“经济增长不自动等同全面发展”，并识别一个反例或边界。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E1D7D0-FEA9-41C3-9A40-7C538E3D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475421-6D94-4396-B483-66ED1F7B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3CE6DB-F46F-4567-87B2-90699774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年资本存量、劳动力质量和技术进步使充分就业产出上升。这表示：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5CF307-65DF-48EA-9EAC-9882F60B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高频错因：只用 GDP 判断福祉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91A332-A010-481A-B078-226CBB93C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4BEA6B-E766-44F2-A58E-0F5FB1E8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142705-A4C7-4C53-ABAF-6B104B22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B80ABB-B775-412A-BA18-E562D3A1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0FA15B-2A91-4128-BD7B-76A251228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C22091-0106-40F0-9E09-8F897F82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1C1FB0-4C4B-4E3E-8AD6-E55C84751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077698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73751A-9B09-4F82-88C8-5AFEB2CCA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653C3E-94E6-411F-96AE-F8752873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17465a8aa84e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CCC98D-D533-4F79-BB33-DFD26D97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26D8B7-4E28-43BD-B620-7E34D8F2B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15F92B-BB3A-4476-B9EF-6CCDEE96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BE4B2C-7F37-43E1-969F-22F15E12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E2022-49DC-477A-BCDB-7322A9BA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E28F67-9BC0-4A4A-ACEB-F9CB8F788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576D5-A87E-4926-A524-2D0159CF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BB0375-66AB-421A-8BB9-18899C50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FBE6A1-0F0F-4D60-AD78-DC0876F4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评价分配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ED564D-AACA-40AD-AD6F-8A590C78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17B41F-6914-4903-8B79-E5D624B7C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856129-6763-4201-8CBF-26F9399E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年资本存量、劳动力质量和技术进步使充分就业产出上升。这表示：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DCE0E2-A9F7-4E95-B7F6-2C379295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113371-4027-4236-A836-460B0D263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6E39EF-4EB1-439A-80F8-B08D1A22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正确结论：生产能力提高，长期总供给或PPF向外扩展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解析：资本、劳动质量与技术提高潜在产出，属于生产能力扩张；名义量仍须剔除价格影响。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9B9A84-FD39-46C5-A23F-5A7F4D4E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556B99-041A-4BD6-BDA1-5B68E41E6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37FA8E-1605-4BA6-B76F-82C3D57B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F9ED25-CFEC-4340-BB84-519E60396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001081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9BE772-30AB-43CC-A7FA-0C53A8951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94222-46AF-46EE-B98B-80DD5A829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0f67c964ec40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1141D-DF13-49D2-B7D9-12B85CC4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CC842-AB8E-41FA-844D-537EE27D7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C83951-D7D7-4A90-9AE5-CEB0E30A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778B39-3FEA-4B00-9FC1-076FD7D59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C40569-5176-4C4B-9A2C-84A353A5F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3B2346-9E16-43A8-A512-1B76BAB0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06D36F-6413-475D-A0E6-D64B81EA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4B09BF-1229-447A-99FF-FB717E94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A8C1ED-D744-4866-9CD0-EAE18CAE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E961EB-95CA-42C7-B325-D4323EE1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EA09E2-E430-4A52-A8A7-7BD07A83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037B5D-2958-4D7F-A30E-C4F2581D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E5FC8A-4D73-4091-BD17-35D7FC05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052E27-75FF-4143-9A21-EBBC28FA4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4838C0-D096-4677-A865-1D88158E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9A26A4-3C8C-41D3-A9EB-30F4065B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BB3CDF-F2A5-4985-BE23-31476DB6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DCEF7B-B9A5-4C3F-B938-37B02161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28CF65-DA9E-4DF8-8473-7049E2B8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017304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A6C5FC-F392-4B93-BC1A-A9E12C80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5A8715-1A29-41DD-8DF9-B60EB3DE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54742012d747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79E7EC-9EE5-46A6-B632-686273AF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A495E3-2E18-4A9C-9EF5-C6841C67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20496-2528-4341-887F-14467F92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E8DEDC-B1B1-4472-B7CC-8ED52F000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2D9A7-5CE4-4B11-8C22-B232534C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C45EEA-180B-42A6-84D0-88F449B60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780F6E-3D37-4D3A-8A6B-67FB5161B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CB9A74-A325-4FFB-803E-5324B3E3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5E6062-0451-4CF8-84CE-5102E27E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DAF843-D321-4901-AC4D-53DABE3E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9BCA25-3296-4080-AD3E-06FEA20DB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A5EB85-7814-4860-B1D3-B0BFF20D9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DBE7B2-3879-4306-BBDA-D84464264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98292B-24F3-49B7-B7E9-30AE5B2FA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58F7DC-9253-464F-A3B9-1620ECFF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4B9910-1A95-4127-95BC-3164CD2EF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5E8AEC-73D5-4E8E-A819-2BAA9FF0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740385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0DBA4F-5C5F-4E9F-804B-A22269FB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29A78C-B57D-4096-B8AA-23992B0C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14d73e4e394e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D7ECD-1C27-432D-8686-8553A3EB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3A7E6-EB09-4EF2-8C95-E72F3711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C569A9-3FFE-4AD2-A9BA-AB86BE46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95656-DCAB-41D7-A412-3746DB60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年资本存量、劳动力质量和技术进步使充分就业产出上升。这表示：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D13261-70C4-463A-8B72-CF123A39E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B34182-C4B3-4543-A030-7C17B0EB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A8FE5F-CC78-493D-92B2-EDA9B3E8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6C5F18-F832-455C-83A8-0E89CA7E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0A734A-F563-4554-B520-1453DA25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97D9CB-24EA-4A59-BF75-30056E69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A83F8F-8125-4EFE-A3F2-B0FB33FC7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6E70E-4876-4DDC-AC84-17A1667D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C7B1DB-292D-40FC-A36D-208E944A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1A8E13-7A7B-4105-9597-D9E921AB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EC12E0-07B6-4A6F-A459-24CE894E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766635-7EE3-49B4-948E-EEF66B18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FDBC41-D623-4621-8772-D19F30BB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492760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3EB727-4BCD-49BA-B3EC-41FCF19F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440CB-CDA6-4534-A769-C15D5B85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65702ff4fd4c1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6B239-3D1A-4762-9562-CC7B846FB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C0046-C79A-4A8F-B171-0C82BD91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3F0B61-D632-46F1-9A7E-797060D31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67F45-4AE0-4F3A-B3F0-9E4E2F484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某增长政策令平均收入增加 1%，但收益主要集中于最高收入组。评价该政策时应补充：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E6966-E95D-4CD4-95B2-63C73321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2·增长与分配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FEA673-1795-4504-94F5-29063F84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E1E0DB-4DE9-4F7D-88AD-6924B7DAB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AA9D52-8A2F-4558-B0EF-85A9116E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AEAB1C-79A3-4AFF-9BC5-A743352A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317D72-3BA6-40AB-8FFC-5F0E16169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9AE3C2-4C41-4CAA-AA9A-B553D978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B185F6-D33F-4E7B-9FA9-67490755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EA91E4-48E7-48F4-822B-02350B05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855E4A-9BDF-450B-812A-6B14B815A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E4AAE4-D549-495B-BF4E-C21A3C41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1C55F9-E98C-4B98-BBCF-9DEE0A8C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97E9FD-E5BE-4AC9-9360-5E6B6696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7C804C-232E-428B-9FA2-5BD376F6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780F5F-7B60-47F7-A929-704F86EDD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809106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B1A54E-F8F5-48F2-9F02-44F1BACB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FB86DD-9D40-4629-B4D8-DA6CAC1A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d1d904a5b41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238D7-5DCA-4EDE-8F9D-16026F7F7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A9305-6AE9-4E2F-98FC-5554C0181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2E773D-81E3-41F7-ABFA-CCC957EF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E8A486-6C7E-4C90-97AD-A5BFD144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4234E-5AA5-480C-99A6-271CF5A6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1 年资本存量、劳动力质量和技术进步使充分就业产出上升。这表示：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626721-A526-4560-9E8F-33A149CC8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19A849-BAF2-4C34-9174-2C3B57B17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C906C4-7D29-4C55-8055-52D016E5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64CB32-E3F8-4521-888C-F571BF0C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某增长政策令平均收入增加 1%，但收益主要集中于最高收入组。评价该政策时应补充：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AF1778-48AB-4586-86CF-16B7B304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ED028D-B537-4927-BEB7-C3CDA6AD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8661C-FFD3-4499-A620-DA11AD4A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132F73-9CE7-4942-B9F1-4D882A4E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某地第 2 年人均实际GDP上升，但预期寿命下降、收入差距扩大。最稳妥的结论是：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EAC1FC-1496-4D46-A11D-1526C80EB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259177-98F1-4F24-9D22-06F8BD27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D02047-427B-4E1E-9D8E-16D02984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99D9C0-B1C0-4520-9144-2A6E21EE7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6071216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E1066A-15B8-4B75-AB44-E7AC9A8B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0F816F-00A0-41C4-8D72-E5B80276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8cf2e0adf147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C2F0DC-774A-43BA-94C6-63EF6946C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92BEC1-EABA-4DE0-9F19-9A2F02FA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858CDB-FE9C-4F67-AE07-CB60A82A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F6E72D-00CB-41B0-BB87-1F2120DF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16319-2D92-4341-96E0-63763D57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4C57E7-C92C-40FD-9A36-A9B90BB6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8AB50-D3C1-484D-8CA2-C8B99F44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28F08A-7097-472B-983D-41280AC3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正确结论：收入分配、贫困状况及不同群体实际所得的变化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解析链：平均数可能掩盖分配差异；公平与发展评价要检查不同群体和实际购买力。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0B9F05-8688-4084-830E-9EB7981C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78A2CB-C008-4409-A782-68461AF2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8CBA82-AB7A-41D3-9768-255EA61A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9ABFD0-B188-4329-9D8D-001F45C4B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0832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511E5-0750-4329-9994-304D0EC5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58A61-48CA-4B64-ACE0-46B750D4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8b33326c904d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CAE923-55D2-4170-A9AF-BF03044E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3EB64-533F-458C-BCC3-D219EE1F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144944-74D7-4F81-BB89-375FAC80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65A9A-0C34-41BE-A96F-B3B778E7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某地第 2 年人均实际GDP上升，但预期寿命下降、收入差距扩大。最稳妥的结论是：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BDA0D-9FA6-4921-A069-D08E82F3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75A5E0-CDF0-44E4-9642-06905CFB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3BB0EF-4080-4214-8699-849440FBF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03DCF5-30A8-4D2D-ADE9-E75BA8DF1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64F9C8-A263-4EF3-8064-7F9FBE8D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B7A93B-1AAA-47DA-875B-10BD8D0D1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D937D-972C-42FD-A463-725ADB37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4C9FA6-C9A1-47B0-B26E-4D5D60545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95E1B-906B-49D3-BE23-43264BADD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759129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231E32-198E-4153-8CD2-64368F510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18ACAE-E91B-40CB-A247-D64D726A4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e279d252240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C5D859-33F3-4A47-B945-B6D944B5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937A42-8A7B-4EE7-8984-9F35E15F3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7FFBF3-5A10-48DE-8013-4FCEBF09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能独立执行“比较指标—找机制—评价分配”，并说明每一步理由。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EFEF86-822C-4BF8-935C-F808AA83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D071E4-D3FD-4BF5-A2A5-1DA57A3D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35FA1E-6F0B-4F79-9F0C-E3C96B59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某项目提高本期GDP，却令第 2 处生态资源不可逆受损。合理的可持续发展评价是：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9DEDFC-2DF0-446E-9111-F52684BF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高频错因：只用 GDP 判断福祉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E29683-983C-417D-8350-F58E125F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92ECA-C825-4B98-BC24-FFB271DC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AE224-66FD-461B-A1F5-089CFD25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6B82FD-A42A-486D-9063-48D1B96A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4FE31F-35F3-48A8-8C84-3B32E170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254FA8-5BEA-4084-9CC0-8A45C5A8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9F309D-40AA-46A0-9720-CA3CE31A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643123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4C532C-8A8C-452C-8CE5-8820769DF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5E9C6B-2FF6-4C37-9349-A0E5F0900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86ee5f8ee843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D5463-E131-40FA-88F8-2A4BCAD6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FC0646-479B-42FA-AB11-38E246E3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1371BA-F78D-4A96-A713-F6164956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21DAE-8247-429D-A853-E7780C80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B83AE-C259-4F92-B347-FFB3CE18D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149FC1-7681-4C0D-B022-3D101D2A7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08DDCD-44E4-4236-8CAB-4D59006A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A86B8A-F726-403F-B9E1-45ABB8FA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6E8758-2DBE-437B-AD4D-33C993D86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评价分配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F0111A-FADD-4D24-9507-B1F3ECDDF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B8C44D-C3D7-4257-9E91-4C73F808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1D0B88-16C6-479E-A90C-F1DC94D0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某项目提高本期GDP，却令第 2 处生态资源不可逆受损。合理的可持续发展评价是：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3EC570-74C7-4BC8-85AA-6486DE4A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65577D-BD30-4EA6-9D8C-2942B04B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410F1C-0F9E-42F7-940B-2FA3F298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正确结论：比较本期收益、长期环境成本、代际影响和替代方案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解析：可持续评价须把跨期资源、外部成本与后代福祉纳入，而不能以单期GDP替代。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1E319C-32AF-4C09-B092-3F3E7B08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108AF-9091-4094-8868-A402B2CB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723255-BEB2-479A-8896-C73FEE0A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F00438-DA31-4D84-9990-D1ACE374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0337943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55B8F6-741F-493D-B35A-01EBF5D1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525151-62FF-4737-8D14-9139E55EA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813fcddbe848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5501E-49FA-4117-8329-407CF957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762B7C-6F0A-4653-B869-AE6A335B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3EEA5-5E47-483B-A142-E014E67B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C6E817-A8A2-4713-AE41-A8C0E25C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2E42D-B1AA-42DD-A38C-42115681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D2F953-59B3-444F-8E8F-22192D48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70B002-9A19-4907-BEB4-5F95560B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5E0949-425A-4068-884F-70474548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7561D1-D12D-4587-944E-D2D7A554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8D882E-EA8E-472F-AECB-20999922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21210D-198F-4544-98D8-03B1F9DC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569FAA-EE11-4752-A7DD-88B4F663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8CBFEC-804D-48FD-AE7A-A4F5BA53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C946A3-2D91-4166-B62C-163959A6B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7F6897-30C7-4AEC-A5CE-1EBA0279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31F074-ECDA-44FF-AB1F-31037A99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031FBD-3287-47DC-8228-1B8B08C2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2614FB-C3C6-4C86-BEDF-F8724385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9223A9-DDC5-4796-80DC-21292972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083433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5BB01E-A28A-4226-A1ED-6CAE9F98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00F009-EBC2-41C9-9248-BE1BA716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fca2fff18d4c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A3080-FE47-419A-80BF-6CE549827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F52DCA-F50A-4F23-8DE2-53275A6C6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486E7-64EB-48B6-9718-6D002A86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452B9-F43C-42F6-A708-2F6B974C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501BC-4C51-4DA9-B3CD-A0CF3316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C46611-8C4C-4E52-9B02-89B91756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BB94A5-9B9C-4308-BD98-91188EE47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BD007-A287-4428-B553-0449894E7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4BC239-B419-45A4-B167-A4175B3F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641743-D668-40AE-A793-29144DF0C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177D8E-7773-4A2D-8B63-5D1F8277F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4BA5A0-4554-4549-A693-BE399E04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62FCE-0AF5-4228-BE85-270A5B84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5B7A5A-039A-456B-BA85-E3DEBAC9F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2DA4FF-E096-477B-B4D2-0DE3C709D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74A208-584D-4882-8C60-92283340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71EF7D-779D-4C26-A945-0796E623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620289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A2EF87-304F-4D33-8C4C-8DDEB054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F8A912-A3C1-4704-9D07-F9241946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fc3f71d5e4a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273EB-8301-4497-ADCF-45EEE82A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8C355D-0E65-42B0-A46D-8F6E15A99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81E772-630B-4429-8F94-DB924369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C78FE4-73D0-4E9F-82F4-D273F46F7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某项目提高本期GDP，却令第 2 处生态资源不可逆受损。合理的可持续发展评价是：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C88F7-8877-49DF-B3BE-7E957E6C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8D84DB-FDDD-4DD1-A2DC-0747257FA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FE6B7D-4424-452B-8557-B1688BA8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9B8CB7-85C0-4289-BB0C-CCDC5AAB3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AACAA4-A904-416F-8E31-22436B091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4A8BF2-784F-4326-9DDF-3B4F05F1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49E2C2-AC17-49B0-B8FC-9CD1D4A2B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5B4C4F-0FCC-4035-9C8F-6145482A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98D258-3416-4757-B85B-6497F988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6EF784-C86C-4835-B33D-1C6408FC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3923DB-215A-4920-BF55-6F5448949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A6600E-63C7-478A-B8B5-841FE836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112417-D0E8-433F-9305-30D94ED0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5222992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1D8B68-B871-42A0-9A76-925105AC5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CAB8D2-E395-4947-8A97-F93410DB4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4242364b5b4e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412DF-3256-408A-9266-46FCEBCA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088F61-0BA5-410D-B64F-B5042032A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D36430-DB2C-4F27-A6E5-8E224CC6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51CD11-6E73-4BD8-917E-2FF93300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某地第 3 年人均实际GDP上升，但预期寿命下降、收入差距扩大。最稳妥的结论是：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26D89C-E34F-4C8B-8F81-36C7A475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2·增长与发展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95B10A-21AC-45CA-9F28-82C86443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60BDF0-BD62-41CD-8C0F-0B00E609F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DF7084-9816-4BB8-A25E-126A51604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7EBA7D-089F-4797-A264-B534CE88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2E49F7-21DF-4895-B291-CDF026A15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4AD08F-0440-4A68-8ACC-8091F0B5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6C2B2E-078B-45C0-A98B-12E8AE10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C9FE5C-EF45-443C-A276-03D40EAD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593CB1-8569-42A4-A211-EC41E9890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6E40ED-4FAC-440E-8D58-F322502B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B0FA31-FE8D-4B88-898F-9F5C2457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815A76-1CDE-4D6E-BDB9-52352C9C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7D9F6A-7074-4C17-8DA3-345FC6B7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DE4BD8-08C9-45B0-895F-BB6341AA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078460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101DEE-60EB-4717-9A7E-DCCFC38A2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7DD5B2-479B-4872-ABC5-C6714EFEE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ce4b4a49444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F3855A-A2FA-412C-A2A8-38A5E2CA4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B4F8D5-1573-4ABA-A3EA-3558A2B68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2AC487-7B3B-4C64-AE76-BC5D3BDE8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2C17D6-AF25-4AC5-A32E-27F079D8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56F269-52BA-4A25-867A-F09B75EC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某项目提高本期GDP，却令第 2 处生态资源不可逆受损。合理的可持续发展评价是：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1EC8BB-D973-420B-B7C4-0C3B0CC1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97E058-E5E8-4685-847F-94258752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260D85-BD61-4F06-9636-1CE5B83B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466F07-9F35-4B73-9E08-55AE7ABD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某地第 3 年人均实际GDP上升，但预期寿命下降、收入差距扩大。最稳妥的结论是：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48B493-CD28-4AEF-B24F-DD88D341A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F05835-77F8-4A36-997A-0FDE5E7D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CF3C14-1B5F-4E2C-854E-EEF901A1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DDC201-E24B-4291-B8E4-9A92141B3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某地实际 GDP 增长 4.3%，人口增长 1.15%。若只根据这些资料，人均实际 GDP 的准确增长率约为：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E6685A-ADBF-4332-A9E8-1EB1552A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3DFD6E-841B-4B71-8065-DCEF2E37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54D611-6222-4CA6-898D-DEDCCF7C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A58D8D-E692-4565-B177-BFA321B4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69622711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4FC765-59C1-4A48-9C09-099932F2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42A7E1-9F2D-483A-89E8-6028E973C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c20767cfb54c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0E023C-5F5C-469D-B81A-760870EA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B672C1-7E9E-4A53-B45E-B4EE37EA9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7F4F9-1C77-441A-9B80-8C15E268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0ADE93-FB05-4667-B8E3-C4E460303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BA6BF-68DE-4084-A38B-F0A30867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FC5411-8172-4197-9459-AF98C6210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EFF842-C0CF-46F6-8852-1D86BF61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B54651-C108-4622-9072-76309BE61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正确结论：产出指标改善，但不能仅凭GDP断定整体发展或福祉改善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解析链：发展是多维概念；GDP提供物质产出信息，但健康、分配、环境和非市场活动等仍须另行评估。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A64695-6A44-41D8-8B27-5F0EDE5C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74F0BD-32FC-4733-AA6A-90AC0AE9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D84EC-0323-4ADF-BDFE-DCC5E6FF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D31D5C-59C2-49EF-BB2D-AB73DA57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110930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488B4-2019-4F59-AE2D-F07FBB7E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0B4D8-0550-4F0D-9667-625860DD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20ae59cf845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D32BD1-1384-4710-B4C0-61D84B16F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016335-2960-4EB6-8BBD-19BEE383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9DF97E-39C6-4067-A00E-B87B4AA84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9F557F-75C8-46C0-B57F-83407E68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某地实际 GDP 增长 4.3%，人口增长 1.15%。若只根据这些资料，人均实际 GDP 的准确增长率约为：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D5AE1-0D5B-43F7-8B04-E8637DB3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0CC42-4272-4A5B-BC18-B5EFF29F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2F0A4-37EB-47E2-9D8F-ABB213EA0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BD0F6-D341-49DD-8524-5254A22A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B647D2-89E0-45A9-AB2E-51A4AA75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695F79-5709-4E4D-8494-F84F794D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8A453D-3AA9-4B31-8487-2DF772A5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ABBDA6-74FB-432A-BE29-0F4977C6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F03267-7B75-4E6C-B01E-CCD4F17F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5619001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4C5847-098A-4AB6-B056-6DFF71A7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1D0684-0282-47B5-836C-E9035923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7fc2645714d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EC073-B80C-461B-B386-C7521FA1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F58C66-D9CD-48AF-A274-20E7C09F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28F3A9-4626-43AA-9E2E-30FFED48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0FF032-2E38-4B39-9B84-07FDB3F0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6F6440-1019-4512-A2BA-0EE217D9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53D078-0514-47E8-952F-89178C66C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实际产出由 580 增至 640，就业人数由 104 增至 106。每名工人的平均生产力：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F48F3-2ACC-4D84-9A0A-339B759A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高频错因：只用 GDP 判断福祉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E4C49E-69F1-447F-90BC-25FE68BF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8019E0-6330-4DD4-87B9-24AFA258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0DAECF-A805-421F-AF84-D10CA27F9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36C4DB-98B0-4A1D-8DBF-033A6A92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6BA99B-E270-4BA7-825C-92B2A47A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77BB14-A731-4231-AB9E-E67A654A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B1D16B-3FE6-4A40-A424-FC90A1B18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5951573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CC098B-0BC5-4AA8-AE5F-EA0B6CB4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280B4-C324-40F6-BEFF-D603BE64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b59301eac4c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8FC05-032B-4799-9D65-847E5E4F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7837C0-7E10-4899-8D22-791E79F7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4862B1-8A47-4DD9-AF53-A1045FB9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9057DD-E884-4D08-A2BA-1A0B5E6B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2929F9-CC11-4E5E-8944-2E8189CB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1325B4-D621-4347-AC11-E9332A8A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4EC97A-BD2E-4B2E-9A6A-07CAA3B40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CD39EC-6DB7-4BC7-993C-031915321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1BB3A6-EF31-4030-B725-61ECE3E6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评价分配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3868D3-04DF-4307-A840-1AE7030B3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450494-5891-4DA7-8A9F-35C7DFB8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D911B0-1D99-42AA-B9A0-056EFCA6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实际产出由 580 增至 640，就业人数由 104 增至 106。每名工人的平均生产力：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330F4C-8A93-4201-82BB-F7BB831F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1D1E9A-9108-4430-9E5F-07741FE5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71844F-7519-4446-8D94-F826ABC9A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正确结论：由 5.58 增至 6.04，有所上升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解析：平均劳动生产力=实际产出/就业人数；两期分别为 5.58 与 6.04。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780A83-F751-4A71-88C5-2D471C8E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B18346-31F2-48D6-940E-AE0D2DCD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9DC2C3-D5B0-4424-8DF0-39F19F86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A0B60F-731F-40EE-AD4C-4186E840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6371381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6BA590-65B5-4833-A16C-8830E133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C1957-4DF3-4F8A-901C-AEA23C68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a3d0cb9d74a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4C8FF-79A4-472E-AEB5-55B54FFC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F5766B-9887-4662-B3CC-7218EA34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29AEED-6D81-421C-AD51-7635536C2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0217AE-3AE6-4B72-A4EE-22494A6C7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3F2D2E-4907-43A7-BCCB-E9DD102A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9577C3-B7CE-4406-814D-6568BCD9A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5DC9AB-8CAF-4492-B49E-2BF6EE11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FF2507-DC5C-4E30-9DC5-68C0DC01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FCDC9B-1BE7-47D1-9CEC-EDD5E08F6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BA6EC5-BEE3-4F9C-84B4-59C91896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244D6-BE11-4EAB-9D55-95C25142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271A95-B174-4091-9157-219C36228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FF7B8-F7C9-40F2-9D61-8131F116A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AAC0B-43E5-46F3-903B-50FE2A7B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13EC5-7631-45AA-B871-206D8E0AB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C1B041-066F-4880-9A2F-AB4947311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4D6146-10C8-4C61-A8D5-BDF74B9E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3151D8-7432-4B51-8ECC-CA6A915E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E1B051-B7B1-4B0D-8747-03623624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4381638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0AF461-4FE5-4838-A483-A73E91CC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E731D2-A257-44C7-8880-259D0E89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74a823357d47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986DCB-68D7-4F43-A65A-1F27DAFF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148E92-D0C1-46F1-84ED-92D2972C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3D8FA7-EDDE-4A6A-B9D0-E146B352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838A57-B6D8-4AAF-BFEC-9CD963777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增长与发展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EFE35C-F895-4ACD-9275-011E55C4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489D11-04AD-432E-A91A-9CA25CA6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4F3259-0A50-4BDB-82E7-E48493DF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FEEA74-946E-4E65-B82F-1CCF59AA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B1BCBA-4C04-441B-B3FF-9EBA6C6A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425416-58D0-4B03-8619-0A88B198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B0958-D869-4F4B-88F7-790A1AC14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E5825-BC86-4618-AD6F-A1FA5632F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BA0027-2FF2-4CB6-80E8-1B3EC58EA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E0198D-5B2F-4E01-B28F-6F2119F9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358219-F6CB-4C8D-9EC7-00F9FEE7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1D60FE-2358-439F-9550-43EC5A56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BDCEFF-2812-4982-B4EB-DD80DF53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425917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AA0284-81B1-4FB3-97FB-5E3C529F0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7F9638-5B9B-4A36-9EE5-DA33D004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018b9b92e48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121F1-8374-40C9-92DA-A1947FF1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810537-3D59-406C-B558-C22CA7B1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03DE87-3C50-4ABB-BAC6-8C3D297B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68EEA9-BC58-4E2F-9077-6C10CD244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实际产出由 580 增至 640，就业人数由 104 增至 106。每名工人的平均生产力：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F69AB5-277C-490D-980F-972711319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C66261-E618-4577-BABC-E5D325697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F9C9FA-F8A2-499E-96DB-AE490B0C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经济增长不自动等同全面发展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A04947-6FD8-4562-8B03-E20BD166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6C6633-7244-493E-8A73-52FE492A6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3C609B-6462-4EFA-89F9-864AEFEC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比较指标—找机制—评价分配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0805F1-75C9-45C4-8AC8-06FFA4B9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32E05C-08EE-4C45-BBB6-0FDAB0D88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5DCF27-825E-40C9-B6B9-B19807EF1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检查：只用 GDP 判断福祉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0091EA-1528-42B8-AA95-C87FF925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AAA1C4-CD2B-4CAC-B46E-EC480565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D0F830-C978-40CA-BE1A-102E3026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F34436-FDC8-46AA-9D18-E735EA67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6113104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5E7CC9-F2C8-4989-A4E9-62C06D9F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165BCC-DAB0-4952-B3E2-378EEFF5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bc845cd7d94e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C58DEC-DF96-4AB0-A6DC-58EB3329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63D56C-F44D-465D-9B9C-7FAD8152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D988D9-CFE0-461A-BE54-792AE325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703B3E-B8F0-4F65-86E8-64DFC3B5D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某地实际 GDP 增长 4.4%，人口增长 1.2%。若只根据这些资料，人均实际 GDP 的准确增长率约为：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13ECEE-823F-450D-A989-79F7FE60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2·人均实际产出与发展边界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1E94C-FBB2-461C-AE73-E9A21265A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12374B-DC77-48CE-A370-B1559B5C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E05BBD-F58B-41A4-BF02-1496645A5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66A1F7-3156-4DDD-9CD3-6C1F2FF4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6FF66C-0D91-446C-9BC8-BF1CFBBE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86A800-C974-4C22-A4ED-7D7EA0FA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D0D515-588F-4448-97FE-A79E30B5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421B2A-88CE-4C7D-97D9-BF9276E40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8CAB48-AFC4-4CFD-B191-E0DE55E1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D134E1-DC3D-4F50-9B3D-2E37FC740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36F510-1DED-4309-8862-0B4AF338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5B40C2-1BC9-4C01-A29F-50B72ACF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A98F63-D763-4A5A-80AC-6FD551CE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5ED705-16F2-46EF-89F3-57E6D8612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3405150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0103E0-7A19-4A3E-9DDB-18E9D6CF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908A5-A68D-496C-9B37-63946E3BE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5dffcad0e440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8F023F-59B6-4E29-827C-65953C93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2440D0-183F-4510-8DD0-137977FD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5AE42B-E044-412D-ADF7-5DD885D94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D55D68-D03D-4670-ACEC-9E784B9B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BE290-6884-4002-9525-844F3AC8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实际产出由 580 增至 640，就业人数由 104 增至 106。每名工人的平均生产力：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09F16-6FB1-4F78-8FAF-9E90FFBA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C63F2F-1C51-4644-87D1-8945C267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F240CE-F1BF-4513-9CED-C21D8ABC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AB60FA-345D-46B4-BB7A-F71B1DE41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某地实际 GDP 增长 4.4%，人口增长 1.2%。若只根据这些资料，人均实际 GDP 的准确增长率约为：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765EF7-AF30-43BA-8A60-CB8CEAB1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4C6C1B-2B62-4869-B197-090C886F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A7D27F-ADD7-4199-83C8-D55E05DA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93DC81-2AAB-4B84-A238-83673A8F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某增长政策令平均收入增加 5%，但收益主要集中于最高收入组。评价该政策时应补充：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A63355-3773-4E25-BD65-573BB9BD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04C872-8509-468F-8C86-37AEA09D8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04ADF6-3D8C-4B12-A88E-883699A1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AA1305-1F70-45CB-AAEF-2699A28A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413432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BF2BD-7B2D-4199-ACAF-8E38202E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100DD3-E74A-430D-A1DE-1E5143597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0e9413d7949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5A727-EE2C-4F96-871E-CD9747C35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A95CB4-8AFD-474E-8D68-268A3F953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A6CDC-2B3F-48B6-95C2-68EA6056D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E4A9CE-5CAF-4E3F-9A2F-8128698C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只用 GDP 判断福祉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8E441-51E4-4BA6-83A5-76C38FA0D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B399DF-2744-4145-B94F-AD2ED3BFB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72322F-DFF6-42D7-AC12-D41D911E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03EB1-AC6E-4B9D-8EDC-64406A6D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正确结论：3.16%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解析链：准确口径为 (1+实际GDP增长率)/(1+人口增长率)−1=3.16%。相减只是近似；结果显示平均物质产出改善，但不能单凭此数断定分配、健康或环境均改善。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477C54-ABA2-4225-B1EB-8888380C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F6078C-47F9-4B42-8D50-5C259914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A00ADD-2648-4AA7-A19C-5CBF8D2E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663508-D651-4B5A-88CC-A092CAB2D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8069330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3BC365-CC71-4D9B-AB80-55DC551E2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DC2F70-D6C6-464E-B454-277DB9D8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0735105dd4c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D5800-69DD-44F5-B7B9-5D70AEA57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F5234-BD96-4089-9D67-B14451407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0703FD-B93B-4532-84E3-0DAA5C48C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227F9-A7F2-4C45-917F-8685AEAB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某增长政策令平均收入增加 5%，但收益主要集中于最高收入组。评价该政策时应补充：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BC712E-D580-44F7-AB99-F3883C0E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E918B3-1B43-4F5E-BE7A-B15D81F1D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F58DA1-51F9-47B1-A470-09834594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7EE6D-F385-4979-AD3F-59D7042C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279FD4-8BC7-432B-8A9C-1CA060FE4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F3DFD8-E047-4F57-A9F8-1A18E2EE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67B6AA-21EF-4E88-92E7-EF3BF008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DF125A-F4B4-4E22-97A4-0D456DC1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增长与发展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C6BBD5-2EA2-45A9-B7BD-4A46A336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976081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2026-08-19T09:03:28.0990000Z</dcterms:created>
  <dcterms:modified xsi:type="dcterms:W3CDTF">2026-08-19T09:03:28.0990000Z</dcterms:modified>
</coreProperties>
</file>