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3380b04e1744c8" /><Relationship Type="http://schemas.openxmlformats.org/officeDocument/2006/relationships/extended-properties" Target="/docProps/app.xml" Id="R4809e976e7e44a3f" /><Relationship Type="http://schemas.openxmlformats.org/officeDocument/2006/relationships/officeDocument" Target="/ppt/presentation.xml" Id="R927f62782b44421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9b394e7ff146f5"/>
  </p:sldMasterIdLst>
  <p:notesMasterIdLst>
    <p:notesMasterId xmlns:r="http://schemas.openxmlformats.org/officeDocument/2006/relationships" r:id="R4736ded673b74dbd"/>
  </p:notesMasterIdLst>
  <p:sldIdLst>
    <p:sldId xmlns:r="http://schemas.openxmlformats.org/officeDocument/2006/relationships" id="256" r:id="R62a7c6a415154739"/>
    <p:sldId xmlns:r="http://schemas.openxmlformats.org/officeDocument/2006/relationships" id="257" r:id="R0db63e82ff944b9a"/>
    <p:sldId xmlns:r="http://schemas.openxmlformats.org/officeDocument/2006/relationships" id="258" r:id="Rb8a3a41e368f4892"/>
    <p:sldId xmlns:r="http://schemas.openxmlformats.org/officeDocument/2006/relationships" id="259" r:id="Rfc26b90e0a324b45"/>
    <p:sldId xmlns:r="http://schemas.openxmlformats.org/officeDocument/2006/relationships" id="260" r:id="R0f3a87cf483e4734"/>
    <p:sldId xmlns:r="http://schemas.openxmlformats.org/officeDocument/2006/relationships" id="261" r:id="Re5286b156af84157"/>
    <p:sldId xmlns:r="http://schemas.openxmlformats.org/officeDocument/2006/relationships" id="262" r:id="R5b5e263f29ee4f30"/>
    <p:sldId xmlns:r="http://schemas.openxmlformats.org/officeDocument/2006/relationships" id="263" r:id="Rbda289d46379425a"/>
    <p:sldId xmlns:r="http://schemas.openxmlformats.org/officeDocument/2006/relationships" id="264" r:id="Rc8d1ed4d9d414559"/>
    <p:sldId xmlns:r="http://schemas.openxmlformats.org/officeDocument/2006/relationships" id="265" r:id="R35148b6b0baa46e3"/>
    <p:sldId xmlns:r="http://schemas.openxmlformats.org/officeDocument/2006/relationships" id="266" r:id="Rf16ff3c9371545ed"/>
    <p:sldId xmlns:r="http://schemas.openxmlformats.org/officeDocument/2006/relationships" id="267" r:id="Rdb3261e692c2477f"/>
    <p:sldId xmlns:r="http://schemas.openxmlformats.org/officeDocument/2006/relationships" id="268" r:id="R0b9e659e1e294119"/>
    <p:sldId xmlns:r="http://schemas.openxmlformats.org/officeDocument/2006/relationships" id="269" r:id="R4743aa166eb44df1"/>
    <p:sldId xmlns:r="http://schemas.openxmlformats.org/officeDocument/2006/relationships" id="270" r:id="R04d20dff78d64cc0"/>
    <p:sldId xmlns:r="http://schemas.openxmlformats.org/officeDocument/2006/relationships" id="271" r:id="Rf77de9da6d5c4f22"/>
    <p:sldId xmlns:r="http://schemas.openxmlformats.org/officeDocument/2006/relationships" id="272" r:id="Rcfe76b664aaa4d5e"/>
    <p:sldId xmlns:r="http://schemas.openxmlformats.org/officeDocument/2006/relationships" id="273" r:id="R34567a816fb441a8"/>
    <p:sldId xmlns:r="http://schemas.openxmlformats.org/officeDocument/2006/relationships" id="274" r:id="Rb043ede55f114425"/>
    <p:sldId xmlns:r="http://schemas.openxmlformats.org/officeDocument/2006/relationships" id="275" r:id="Rb093257339d84e25"/>
    <p:sldId xmlns:r="http://schemas.openxmlformats.org/officeDocument/2006/relationships" id="276" r:id="R9409ce4e2ba74e33"/>
    <p:sldId xmlns:r="http://schemas.openxmlformats.org/officeDocument/2006/relationships" id="277" r:id="Rc2069b9b3bf74b9c"/>
    <p:sldId xmlns:r="http://schemas.openxmlformats.org/officeDocument/2006/relationships" id="278" r:id="Rc57985949b8941e2"/>
    <p:sldId xmlns:r="http://schemas.openxmlformats.org/officeDocument/2006/relationships" id="279" r:id="Racdca13b6bdc4b23"/>
    <p:sldId xmlns:r="http://schemas.openxmlformats.org/officeDocument/2006/relationships" id="280" r:id="R6fddbcc3b1a447db"/>
    <p:sldId xmlns:r="http://schemas.openxmlformats.org/officeDocument/2006/relationships" id="281" r:id="R9a3d108b3bbb4c55"/>
    <p:sldId xmlns:r="http://schemas.openxmlformats.org/officeDocument/2006/relationships" id="282" r:id="R5fb60fd0aa4e447d"/>
    <p:sldId xmlns:r="http://schemas.openxmlformats.org/officeDocument/2006/relationships" id="283" r:id="R676d40a5736546c4"/>
    <p:sldId xmlns:r="http://schemas.openxmlformats.org/officeDocument/2006/relationships" id="284" r:id="R3f9d09810feb4cb0"/>
    <p:sldId xmlns:r="http://schemas.openxmlformats.org/officeDocument/2006/relationships" id="285" r:id="Rc0bd36a53c974c1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a015fd32e714b17" /><Relationship Type="http://schemas.openxmlformats.org/officeDocument/2006/relationships/slideMaster" Target="/ppt/slideMasters/slideMaster1.xml" Id="R469b394e7ff146f5" /><Relationship Type="http://schemas.openxmlformats.org/officeDocument/2006/relationships/notesMaster" Target="/ppt/notesMasters/notesMaster1.xml" Id="R4736ded673b74dbd" /><Relationship Type="http://schemas.openxmlformats.org/officeDocument/2006/relationships/presProps" Target="/ppt/presProps.xml" Id="R011aa894e98f44e6" /><Relationship Type="http://schemas.openxmlformats.org/officeDocument/2006/relationships/tableStyles" Target="/ppt/tableStyles.xml" Id="Rc9b9d39b059c43a4" /><Relationship Type="http://schemas.openxmlformats.org/officeDocument/2006/relationships/slide" Target="/ppt/slides/slide1.xml" Id="R62a7c6a415154739" /><Relationship Type="http://schemas.openxmlformats.org/officeDocument/2006/relationships/slide" Target="/ppt/slides/slide2.xml" Id="R0db63e82ff944b9a" /><Relationship Type="http://schemas.openxmlformats.org/officeDocument/2006/relationships/slide" Target="/ppt/slides/slide3.xml" Id="Rb8a3a41e368f4892" /><Relationship Type="http://schemas.openxmlformats.org/officeDocument/2006/relationships/slide" Target="/ppt/slides/slide4.xml" Id="Rfc26b90e0a324b45" /><Relationship Type="http://schemas.openxmlformats.org/officeDocument/2006/relationships/slide" Target="/ppt/slides/slide5.xml" Id="R0f3a87cf483e4734" /><Relationship Type="http://schemas.openxmlformats.org/officeDocument/2006/relationships/slide" Target="/ppt/slides/slide6.xml" Id="Re5286b156af84157" /><Relationship Type="http://schemas.openxmlformats.org/officeDocument/2006/relationships/slide" Target="/ppt/slides/slide7.xml" Id="R5b5e263f29ee4f30" /><Relationship Type="http://schemas.openxmlformats.org/officeDocument/2006/relationships/slide" Target="/ppt/slides/slide8.xml" Id="Rbda289d46379425a" /><Relationship Type="http://schemas.openxmlformats.org/officeDocument/2006/relationships/slide" Target="/ppt/slides/slide9.xml" Id="Rc8d1ed4d9d414559" /><Relationship Type="http://schemas.openxmlformats.org/officeDocument/2006/relationships/slide" Target="/ppt/slides/slide10.xml" Id="R35148b6b0baa46e3" /><Relationship Type="http://schemas.openxmlformats.org/officeDocument/2006/relationships/slide" Target="/ppt/slides/slide11.xml" Id="Rf16ff3c9371545ed" /><Relationship Type="http://schemas.openxmlformats.org/officeDocument/2006/relationships/slide" Target="/ppt/slides/slide12.xml" Id="Rdb3261e692c2477f" /><Relationship Type="http://schemas.openxmlformats.org/officeDocument/2006/relationships/slide" Target="/ppt/slides/slide13.xml" Id="R0b9e659e1e294119" /><Relationship Type="http://schemas.openxmlformats.org/officeDocument/2006/relationships/slide" Target="/ppt/slides/slide14.xml" Id="R4743aa166eb44df1" /><Relationship Type="http://schemas.openxmlformats.org/officeDocument/2006/relationships/slide" Target="/ppt/slides/slide15.xml" Id="R04d20dff78d64cc0" /><Relationship Type="http://schemas.openxmlformats.org/officeDocument/2006/relationships/slide" Target="/ppt/slides/slide16.xml" Id="Rf77de9da6d5c4f22" /><Relationship Type="http://schemas.openxmlformats.org/officeDocument/2006/relationships/slide" Target="/ppt/slides/slide17.xml" Id="Rcfe76b664aaa4d5e" /><Relationship Type="http://schemas.openxmlformats.org/officeDocument/2006/relationships/slide" Target="/ppt/slides/slide18.xml" Id="R34567a816fb441a8" /><Relationship Type="http://schemas.openxmlformats.org/officeDocument/2006/relationships/slide" Target="/ppt/slides/slide19.xml" Id="Rb043ede55f114425" /><Relationship Type="http://schemas.openxmlformats.org/officeDocument/2006/relationships/slide" Target="/ppt/slides/slide20.xml" Id="Rb093257339d84e25" /><Relationship Type="http://schemas.openxmlformats.org/officeDocument/2006/relationships/slide" Target="/ppt/slides/slide21.xml" Id="R9409ce4e2ba74e33" /><Relationship Type="http://schemas.openxmlformats.org/officeDocument/2006/relationships/slide" Target="/ppt/slides/slide22.xml" Id="Rc2069b9b3bf74b9c" /><Relationship Type="http://schemas.openxmlformats.org/officeDocument/2006/relationships/slide" Target="/ppt/slides/slide23.xml" Id="Rc57985949b8941e2" /><Relationship Type="http://schemas.openxmlformats.org/officeDocument/2006/relationships/slide" Target="/ppt/slides/slide24.xml" Id="Racdca13b6bdc4b23" /><Relationship Type="http://schemas.openxmlformats.org/officeDocument/2006/relationships/slide" Target="/ppt/slides/slide25.xml" Id="R6fddbcc3b1a447db" /><Relationship Type="http://schemas.openxmlformats.org/officeDocument/2006/relationships/slide" Target="/ppt/slides/slide26.xml" Id="R9a3d108b3bbb4c55" /><Relationship Type="http://schemas.openxmlformats.org/officeDocument/2006/relationships/slide" Target="/ppt/slides/slide27.xml" Id="R5fb60fd0aa4e447d" /><Relationship Type="http://schemas.openxmlformats.org/officeDocument/2006/relationships/slide" Target="/ppt/slides/slide28.xml" Id="R676d40a5736546c4" /><Relationship Type="http://schemas.openxmlformats.org/officeDocument/2006/relationships/slide" Target="/ppt/slides/slide29.xml" Id="R3f9d09810feb4cb0" /><Relationship Type="http://schemas.openxmlformats.org/officeDocument/2006/relationships/slide" Target="/ppt/slides/slide30.xml" Id="Rc0bd36a53c974c1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617ee4cdee4e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381ece9ee048a7" /><Relationship Type="http://schemas.openxmlformats.org/officeDocument/2006/relationships/notesMaster" Target="/ppt/notesMasters/notesMaster1.xml" Id="Rddd891b5b89844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0c20499659f4ca4" /><Relationship Type="http://schemas.openxmlformats.org/officeDocument/2006/relationships/notesMaster" Target="/ppt/notesMasters/notesMaster1.xml" Id="R93f00d00a31740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2c3cf8bfb3426d" /><Relationship Type="http://schemas.openxmlformats.org/officeDocument/2006/relationships/notesMaster" Target="/ppt/notesMasters/notesMaster1.xml" Id="R0dcc75d4a505425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db72f8c20d4042" /><Relationship Type="http://schemas.openxmlformats.org/officeDocument/2006/relationships/notesMaster" Target="/ppt/notesMasters/notesMaster1.xml" Id="Rdbe14b89515d4e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cb30b4ecb4b4395" /><Relationship Type="http://schemas.openxmlformats.org/officeDocument/2006/relationships/notesMaster" Target="/ppt/notesMasters/notesMaster1.xml" Id="Rf170621c3fd848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fc406ea83a49db" /><Relationship Type="http://schemas.openxmlformats.org/officeDocument/2006/relationships/notesMaster" Target="/ppt/notesMasters/notesMaster1.xml" Id="R8d4d5db09221400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53de7fe7c4430e" /><Relationship Type="http://schemas.openxmlformats.org/officeDocument/2006/relationships/notesMaster" Target="/ppt/notesMasters/notesMaster1.xml" Id="Raf85694f64024e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e5b0b6aa604094" /><Relationship Type="http://schemas.openxmlformats.org/officeDocument/2006/relationships/notesMaster" Target="/ppt/notesMasters/notesMaster1.xml" Id="R863b60c94b3b4b1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0c1bc9be79a4884" /><Relationship Type="http://schemas.openxmlformats.org/officeDocument/2006/relationships/notesMaster" Target="/ppt/notesMasters/notesMaster1.xml" Id="R8c396de4234a4e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8c69f2ad53d4b30" /><Relationship Type="http://schemas.openxmlformats.org/officeDocument/2006/relationships/notesMaster" Target="/ppt/notesMasters/notesMaster1.xml" Id="R4cdf9fe344cd40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6f5c273cd394288" /><Relationship Type="http://schemas.openxmlformats.org/officeDocument/2006/relationships/notesMaster" Target="/ppt/notesMasters/notesMaster1.xml" Id="R0e9666e4c0614ed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61b30702da4806" /><Relationship Type="http://schemas.openxmlformats.org/officeDocument/2006/relationships/notesMaster" Target="/ppt/notesMasters/notesMaster1.xml" Id="R866ecba58de444c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8ae11931f9945fd" /><Relationship Type="http://schemas.openxmlformats.org/officeDocument/2006/relationships/notesMaster" Target="/ppt/notesMasters/notesMaster1.xml" Id="R254b47d77be3478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b3e1c209758409f" /><Relationship Type="http://schemas.openxmlformats.org/officeDocument/2006/relationships/notesMaster" Target="/ppt/notesMasters/notesMaster1.xml" Id="R21d82bcdbb534aa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563b936e2fd49a7" /><Relationship Type="http://schemas.openxmlformats.org/officeDocument/2006/relationships/notesMaster" Target="/ppt/notesMasters/notesMaster1.xml" Id="R8c6f602a9b4d47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6c0cc57658e4b5e" /><Relationship Type="http://schemas.openxmlformats.org/officeDocument/2006/relationships/notesMaster" Target="/ppt/notesMasters/notesMaster1.xml" Id="R614be11405bd433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705f4a4dad647ad" /><Relationship Type="http://schemas.openxmlformats.org/officeDocument/2006/relationships/notesMaster" Target="/ppt/notesMasters/notesMaster1.xml" Id="R0e114fd7e2be47b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c580602d93c4385" /><Relationship Type="http://schemas.openxmlformats.org/officeDocument/2006/relationships/notesMaster" Target="/ppt/notesMasters/notesMaster1.xml" Id="Rf3fcd308f9e241f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83b3281952b4601" /><Relationship Type="http://schemas.openxmlformats.org/officeDocument/2006/relationships/notesMaster" Target="/ppt/notesMasters/notesMaster1.xml" Id="R491d0201c1bf495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e0784d7f8674789" /><Relationship Type="http://schemas.openxmlformats.org/officeDocument/2006/relationships/notesMaster" Target="/ppt/notesMasters/notesMaster1.xml" Id="R6bc31de6db17441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4c3bc6848c14dc0" /><Relationship Type="http://schemas.openxmlformats.org/officeDocument/2006/relationships/notesMaster" Target="/ppt/notesMasters/notesMaster1.xml" Id="R5049a5e859a74d7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a51ad202c2d44d3" /><Relationship Type="http://schemas.openxmlformats.org/officeDocument/2006/relationships/notesMaster" Target="/ppt/notesMasters/notesMaster1.xml" Id="R47efb00adec5478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dbb862956694733" /><Relationship Type="http://schemas.openxmlformats.org/officeDocument/2006/relationships/notesMaster" Target="/ppt/notesMasters/notesMaster1.xml" Id="Raa364ed3ab8842b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576851012ad4bcd" /><Relationship Type="http://schemas.openxmlformats.org/officeDocument/2006/relationships/notesMaster" Target="/ppt/notesMasters/notesMaster1.xml" Id="R54dc5bfe5c954a9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4c9cb7fd9ddf45f6" /><Relationship Type="http://schemas.openxmlformats.org/officeDocument/2006/relationships/notesMaster" Target="/ppt/notesMasters/notesMaster1.xml" Id="R9b1dbb2fdd6741c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d5c88760a2e4beb" /><Relationship Type="http://schemas.openxmlformats.org/officeDocument/2006/relationships/notesMaster" Target="/ppt/notesMasters/notesMaster1.xml" Id="R34136e1c2202480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340287f4a044db1" /><Relationship Type="http://schemas.openxmlformats.org/officeDocument/2006/relationships/notesMaster" Target="/ppt/notesMasters/notesMaster1.xml" Id="R8572a6b163764a0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c0ab05d64b74aa1" /><Relationship Type="http://schemas.openxmlformats.org/officeDocument/2006/relationships/notesMaster" Target="/ppt/notesMasters/notesMaster1.xml" Id="R7acb1c980137490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e278466bf064429" /><Relationship Type="http://schemas.openxmlformats.org/officeDocument/2006/relationships/notesMaster" Target="/ppt/notesMasters/notesMaster1.xml" Id="R5484998d54ad425c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9d6001d32f74c7e" /><Relationship Type="http://schemas.openxmlformats.org/officeDocument/2006/relationships/notesMaster" Target="/ppt/notesMasters/notesMaster1.xml" Id="Re4893f9f78ab4c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的“宏观问题与政策”学习单元。本套课件共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讲稿】明确告诉学生：本单元只训练“宏观问题与政策”。先解释知识范围，再用一句话建立核心判断，最后示范标准方法。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【互动提问】请用自己的话复述“政策要分析目标、传导、时滞和取舍”，并举一个会触发“只写扩张政策不写副作用”的错误例子。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Q1：第 1 季总需求减少，实际产出低于充分就业产出。其他因素不变，最直接的产出—就业链是： 选项为 A.总需求减少→企业产出增加→就业上升；B.总需求减少只改变物价，不可能影响实际产出；C.企业销售和产出减少→所需劳动减少→就业下降，经济放弃了本可生产的产出；D.就业下降必令生产可能边界即时向外移动。讲解时强调：政策要分析目标、传导、时滞和取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【预期回答】学生能说出“识别缺口—选工具—写传导链”中的起始动作，并避开“只写扩张政策不写副作用”。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缺口—选工具—写传导链”，最后给出正确结论“企业销售和产出减少→所需劳动减少→就业下降，经济放弃了本可生产的产出”。完整解析：总需求不足令企业削减实际产出及用工；失业的社会机会成本包括未实现的商品和服务产出。本题不要求把失业再分为课程外的类型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1·产出、就业与失业成本。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【预期回答】学生能把失分归入“只写扩张政策不写副作用”或更精确的个人错因，并写出可执行检查动作。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讲稿】逐项解释“宏观问题与政策”中的专有名词、符号、对象和单位。特别强调：只写扩张政策不写副作用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讲稿】用“条件—表示—方法—核验”重建本知识点。示范时逐步引用：识别缺口—选工具—写传导链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1·产出、就业与失业成本；用于知识范围与设问结构校准，题目身份为DSE原创模考题，不冒充历届真题（访问日期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讲稿】带学生逐句读取任务，不先求答案。要求指出材料中的有效条件，再按“识别缺口—选工具—写传导链”作答。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1·成本推动通胀；用于知识范围与设问结构校准，题目身份为DSE原创模考题，不冒充历届真题（访问日期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1·扩张性财政政策；用于知识范围与设问结构校准，题目身份为DSE原创模考题，不冒充历届真题（访问日期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讲稿】先展示错误路径，再用解析链复原第一失分点。禁止只说“粗心”；必须落到“只写扩张政策不写副作用”或更精确的动作。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1·成本推动通胀；用于知识范围与设问结构校准，题目身份为DSE原创模考题，不冒充历届真题（访问日期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1·扩张性财政政策；用于知识范围与设问结构校准，题目身份为DSE原创模考题，不冒充历届真题（访问日期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Q11：经济接近充分就业时再增加总需求 2%。相比严重衰退期，以下评价较合理： 选项为 A.产出必按相同比例增加且物价不变；B.物价必下降，因为需求增加；C.产出增加空间较小，物价上升压力较大；D.充分就业意味着任何政策都无效。讲解时强调：政策要分析目标、传导、时滞和取舍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【预期回答】学生能说出“识别缺口—选工具—写传导链”中的起始动作，并避开“只写扩张政策不写副作用”。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缺口—选工具—写传导链”，最后给出正确结论“产出增加空间较小，物价上升压力较大”。完整解析：接近潜在产出时资源约束较强，AD扩张更可能转化为物价压力；结论取决于AS形状和冲击规模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2·政策条件评价。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【预期回答】学生能把失分归入“只写扩张政策不写副作用”或更精确的个人错因，并写出可执行检查动作。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讲稿】逐项解释“宏观问题与政策”中的专有名词、符号、对象和单位。特别强调：只写扩张政策不写副作用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讲稿】用“条件—表示—方法—核验”重建本知识点。示范时逐步引用：识别缺口—选工具—写传导链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2·政策条件评价；用于知识范围与设问结构校准，题目身份为DSE原创模考题，不冒充历届真题（访问日期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讲稿】带学生逐句读取任务，不先求答案。要求指出材料中的有效条件，再按“识别缺口—选工具—写传导链”作答。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1·扩张性财政政策；用于知识范围与设问结构校准，题目身份为DSE原创模考题，不冒充历届真题（访问日期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2·双重冲击与条件化政策判断；用于知识范围与设问结构校准，题目身份为DSE原创模考题，不冒充历届真题（访问日期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讲稿】先展示错误路径，再用解析链复原第一失分点。禁止只说“粗心”；必须落到“只写扩张政策不写副作用”或更精确的动作。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1·扩张性财政政策；用于知识范围与设问结构校准，题目身份为DSE原创模考题，不冒充历届真题（访问日期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2·双重冲击与条件化政策判断；用于知识范围与设问结构校准，题目身份为DSE原创模考题，不冒充历届真题（访问日期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Q21：经济过热且通胀高企，政策利率上调 1 个百分点。其他因素不变，短期内最可能： 选项为 A.消费和投资增加，总需求右移；B.利率敏感的消费和投资减少，总需求左移；C.短期总供给因利率上升必右移；D.潜在产出立即上升。讲解时强调：政策要分析目标、传导、时滞和取舍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【预期回答】学生能说出“识别缺口—选工具—写传导链”中的起始动作，并避开“只写扩张政策不写副作用”。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缺口—选工具—写传导链”，最后给出正确结论“利率敏感的消费和投资减少，总需求左移”。完整解析：加息提高借贷成本和支出的机会成本，典型地减少C和I，从而压低AD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1·紧缩货币政策。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【预期回答】学生能把失分归入“只写扩张政策不写副作用”或更精确的个人错因，并写出可执行检查动作。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讲稿】逐项解释“宏观问题与政策”中的专有名词、符号、对象和单位。特别强调：只写扩张政策不写副作用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讲稿】用“条件—表示—方法—核验”重建本知识点。示范时逐步引用：识别缺口—选工具—写传导链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1·紧缩货币政策；用于知识范围与设问结构校准，题目身份为DSE原创模考题，不冒充历届真题（访问日期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讲稿】带学生逐句读取任务，不先求答案。要求指出材料中的有效条件，再按“识别缺口—选工具—写传导链”作答。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2·双重冲击与条件化政策判断；用于知识范围与设问结构校准，题目身份为DSE原创模考题，不冒充历届真题（访问日期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1·成本推动通胀；用于知识范围与设问结构校准，题目身份为DSE原创模考题，不冒充历届真题（访问日期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讲稿】先展示错误路径，再用解析链复原第一失分点。禁止只说“粗心”；必须落到“只写扩张政策不写副作用”或更精确的动作。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2·双重冲击与条件化政策判断；用于知识范围与设问结构校准，题目身份为DSE原创模考题，不冒充历届真题（访问日期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1·成本推动通胀；用于知识范围与设问结构校准，题目身份为DSE原创模考题，不冒充历届真题（访问日期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f53b0dfe7444e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b892b969b2e4df5" /><Relationship Type="http://schemas.openxmlformats.org/officeDocument/2006/relationships/slideLayout" Target="/ppt/slideLayouts/slideLayout1.xml" Id="R4d076880685c42c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d076880685c42c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d5f4c79834f0d" /><Relationship Type="http://schemas.openxmlformats.org/officeDocument/2006/relationships/image" Target="/ppt/media/image.png" Id="Re507536cbf7f4c2b" /><Relationship Type="http://schemas.openxmlformats.org/officeDocument/2006/relationships/notesSlide" Target="/ppt/notesSlides/notesSlide1.xml" Id="R5a545d7a0229419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42749c5f834651" /><Relationship Type="http://schemas.openxmlformats.org/officeDocument/2006/relationships/image" Target="/ppt/media/image2.png" Id="Re00e346a4e4c47b8" /><Relationship Type="http://schemas.openxmlformats.org/officeDocument/2006/relationships/notesSlide" Target="/ppt/notesSlides/notesSlide2.xml" Id="R6eca5f90366f4b4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377cf4313546fc" /><Relationship Type="http://schemas.openxmlformats.org/officeDocument/2006/relationships/image" Target="/ppt/media/image3.png" Id="R465acad7a96b411d" /><Relationship Type="http://schemas.openxmlformats.org/officeDocument/2006/relationships/notesSlide" Target="/ppt/notesSlides/notesSlide3.xml" Id="R2d8f59769e8e48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a88ccc0d5d4b5e" /><Relationship Type="http://schemas.openxmlformats.org/officeDocument/2006/relationships/image" Target="/ppt/media/image4.png" Id="R89fd842504d44c2a" /><Relationship Type="http://schemas.openxmlformats.org/officeDocument/2006/relationships/notesSlide" Target="/ppt/notesSlides/notesSlide4.xml" Id="R300625cd15504d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1129ce95db4e13" /><Relationship Type="http://schemas.openxmlformats.org/officeDocument/2006/relationships/image" Target="/ppt/media/image5.png" Id="Rfb9da4be0f064532" /><Relationship Type="http://schemas.openxmlformats.org/officeDocument/2006/relationships/notesSlide" Target="/ppt/notesSlides/notesSlide5.xml" Id="R4ab115fb933b41c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ac2cef65ad4228" /><Relationship Type="http://schemas.openxmlformats.org/officeDocument/2006/relationships/image" Target="/ppt/media/image6.png" Id="Rbaf600cb65ba44e1" /><Relationship Type="http://schemas.openxmlformats.org/officeDocument/2006/relationships/notesSlide" Target="/ppt/notesSlides/notesSlide6.xml" Id="Ra5ac326196f440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6fa34fe0f14f0d" /><Relationship Type="http://schemas.openxmlformats.org/officeDocument/2006/relationships/image" Target="/ppt/media/image7.png" Id="R93e55cc505b4401d" /><Relationship Type="http://schemas.openxmlformats.org/officeDocument/2006/relationships/notesSlide" Target="/ppt/notesSlides/notesSlide7.xml" Id="Rb50d83f1512f42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2ebe24c2374948" /><Relationship Type="http://schemas.openxmlformats.org/officeDocument/2006/relationships/image" Target="/ppt/media/image8.png" Id="R291777e2cba94f77" /><Relationship Type="http://schemas.openxmlformats.org/officeDocument/2006/relationships/notesSlide" Target="/ppt/notesSlides/notesSlide8.xml" Id="Re0db2bbc2aae48a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e2e4b05ab84384" /><Relationship Type="http://schemas.openxmlformats.org/officeDocument/2006/relationships/image" Target="/ppt/media/image9.png" Id="R5e424d7f644942b0" /><Relationship Type="http://schemas.openxmlformats.org/officeDocument/2006/relationships/notesSlide" Target="/ppt/notesSlides/notesSlide9.xml" Id="R4e6d3881160742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a46841821a4d3a" /><Relationship Type="http://schemas.openxmlformats.org/officeDocument/2006/relationships/image" Target="/ppt/media/image10.png" Id="Ra516815175a14f9d" /><Relationship Type="http://schemas.openxmlformats.org/officeDocument/2006/relationships/notesSlide" Target="/ppt/notesSlides/notesSlide10.xml" Id="Ra93a8d349bb840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a45a064fec42c9" /><Relationship Type="http://schemas.openxmlformats.org/officeDocument/2006/relationships/image" Target="/ppt/media/image11.png" Id="R90434247fdfb4f8b" /><Relationship Type="http://schemas.openxmlformats.org/officeDocument/2006/relationships/notesSlide" Target="/ppt/notesSlides/notesSlide11.xml" Id="Re4acb4bb20c8422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dbf139390b4c1d" /><Relationship Type="http://schemas.openxmlformats.org/officeDocument/2006/relationships/image" Target="/ppt/media/image12.png" Id="R3454396019d64fde" /><Relationship Type="http://schemas.openxmlformats.org/officeDocument/2006/relationships/notesSlide" Target="/ppt/notesSlides/notesSlide12.xml" Id="Rdee57cd9456c44a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96f9ed38064280" /><Relationship Type="http://schemas.openxmlformats.org/officeDocument/2006/relationships/image" Target="/ppt/media/image13.png" Id="Refd8fddf51bf4556" /><Relationship Type="http://schemas.openxmlformats.org/officeDocument/2006/relationships/notesSlide" Target="/ppt/notesSlides/notesSlide13.xml" Id="Re7bf45f36fae48e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7e0235444246bf" /><Relationship Type="http://schemas.openxmlformats.org/officeDocument/2006/relationships/image" Target="/ppt/media/image14.png" Id="R234e5c84b72044e0" /><Relationship Type="http://schemas.openxmlformats.org/officeDocument/2006/relationships/notesSlide" Target="/ppt/notesSlides/notesSlide14.xml" Id="R2cad645015a742f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16af6343b745fc" /><Relationship Type="http://schemas.openxmlformats.org/officeDocument/2006/relationships/image" Target="/ppt/media/image15.png" Id="Rf6326d5cc48642a2" /><Relationship Type="http://schemas.openxmlformats.org/officeDocument/2006/relationships/notesSlide" Target="/ppt/notesSlides/notesSlide15.xml" Id="R90da4ed94f094d5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9c45971b574f3d" /><Relationship Type="http://schemas.openxmlformats.org/officeDocument/2006/relationships/image" Target="/ppt/media/image16.png" Id="R09eda5b1173d418c" /><Relationship Type="http://schemas.openxmlformats.org/officeDocument/2006/relationships/notesSlide" Target="/ppt/notesSlides/notesSlide16.xml" Id="Rf77188948e3f464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5f4599d9646ff" /><Relationship Type="http://schemas.openxmlformats.org/officeDocument/2006/relationships/image" Target="/ppt/media/image17.png" Id="R7fceb3fb61534af6" /><Relationship Type="http://schemas.openxmlformats.org/officeDocument/2006/relationships/notesSlide" Target="/ppt/notesSlides/notesSlide17.xml" Id="Rbc300da60e0a4e9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d7594ff974551" /><Relationship Type="http://schemas.openxmlformats.org/officeDocument/2006/relationships/image" Target="/ppt/media/image18.png" Id="R8eeb4e4ed76b4f59" /><Relationship Type="http://schemas.openxmlformats.org/officeDocument/2006/relationships/notesSlide" Target="/ppt/notesSlides/notesSlide18.xml" Id="Re90de015f3e7460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bbfaeb72ba4964" /><Relationship Type="http://schemas.openxmlformats.org/officeDocument/2006/relationships/image" Target="/ppt/media/image19.png" Id="R3c9dae38001749d6" /><Relationship Type="http://schemas.openxmlformats.org/officeDocument/2006/relationships/notesSlide" Target="/ppt/notesSlides/notesSlide19.xml" Id="R088997f856ef40e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9cd7b2e6f494f" /><Relationship Type="http://schemas.openxmlformats.org/officeDocument/2006/relationships/image" Target="/ppt/media/image20.png" Id="R1b8b2dbb2a6b43e7" /><Relationship Type="http://schemas.openxmlformats.org/officeDocument/2006/relationships/notesSlide" Target="/ppt/notesSlides/notesSlide20.xml" Id="Rf4b740bc6eea444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153491e14d4689" /><Relationship Type="http://schemas.openxmlformats.org/officeDocument/2006/relationships/image" Target="/ppt/media/image21.png" Id="R5d4714abbbeb4a37" /><Relationship Type="http://schemas.openxmlformats.org/officeDocument/2006/relationships/notesSlide" Target="/ppt/notesSlides/notesSlide21.xml" Id="R40fa5f8f2e4843c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8a259a8245461e" /><Relationship Type="http://schemas.openxmlformats.org/officeDocument/2006/relationships/image" Target="/ppt/media/image22.png" Id="Rc46acff3778b4beb" /><Relationship Type="http://schemas.openxmlformats.org/officeDocument/2006/relationships/notesSlide" Target="/ppt/notesSlides/notesSlide22.xml" Id="Rb0116b3be85d458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4bf330ba7d4f8a" /><Relationship Type="http://schemas.openxmlformats.org/officeDocument/2006/relationships/image" Target="/ppt/media/image23.png" Id="Ra452a4898a7f468b" /><Relationship Type="http://schemas.openxmlformats.org/officeDocument/2006/relationships/notesSlide" Target="/ppt/notesSlides/notesSlide23.xml" Id="R9f165c61206949a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e4fd082bf482d" /><Relationship Type="http://schemas.openxmlformats.org/officeDocument/2006/relationships/image" Target="/ppt/media/image24.png" Id="R07e58ed51c3541ad" /><Relationship Type="http://schemas.openxmlformats.org/officeDocument/2006/relationships/notesSlide" Target="/ppt/notesSlides/notesSlide24.xml" Id="R39c399613e5f4fd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20a09d82f54de8" /><Relationship Type="http://schemas.openxmlformats.org/officeDocument/2006/relationships/image" Target="/ppt/media/image25.png" Id="Rd50a465bf1db4ab4" /><Relationship Type="http://schemas.openxmlformats.org/officeDocument/2006/relationships/notesSlide" Target="/ppt/notesSlides/notesSlide25.xml" Id="R151f48f0d01a48e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a965c1ff314482" /><Relationship Type="http://schemas.openxmlformats.org/officeDocument/2006/relationships/image" Target="/ppt/media/image26.png" Id="Rdce08dd32def47d8" /><Relationship Type="http://schemas.openxmlformats.org/officeDocument/2006/relationships/notesSlide" Target="/ppt/notesSlides/notesSlide26.xml" Id="R6be4b385e0e54dd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09842f2014470b" /><Relationship Type="http://schemas.openxmlformats.org/officeDocument/2006/relationships/image" Target="/ppt/media/image27.png" Id="Re2e9d360bb0249ae" /><Relationship Type="http://schemas.openxmlformats.org/officeDocument/2006/relationships/notesSlide" Target="/ppt/notesSlides/notesSlide27.xml" Id="R7a9519a0bf5f433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1f16c80cbc48d6" /><Relationship Type="http://schemas.openxmlformats.org/officeDocument/2006/relationships/image" Target="/ppt/media/image28.png" Id="Rb7033d553dba4e52" /><Relationship Type="http://schemas.openxmlformats.org/officeDocument/2006/relationships/notesSlide" Target="/ppt/notesSlides/notesSlide28.xml" Id="Rccf7ad1a453243f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7950e839aa481c" /><Relationship Type="http://schemas.openxmlformats.org/officeDocument/2006/relationships/image" Target="/ppt/media/image29.png" Id="Rd31c36e1938542ac" /><Relationship Type="http://schemas.openxmlformats.org/officeDocument/2006/relationships/notesSlide" Target="/ppt/notesSlides/notesSlide29.xml" Id="R926c5c26b63b4a0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34c3cea41e4dd9" /><Relationship Type="http://schemas.openxmlformats.org/officeDocument/2006/relationships/image" Target="/ppt/media/image30.png" Id="Rd360f0feed9e40a9" /><Relationship Type="http://schemas.openxmlformats.org/officeDocument/2006/relationships/notesSlide" Target="/ppt/notesSlides/notesSlide30.xml" Id="R27a5808af9d44a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AB4A55-57C0-4FCC-A33C-4B76C89CF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9448E1-C502-4F54-A1DF-4CF4655C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8107BE-9858-4FDB-88C4-67AD7F4C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B71C8C-73D1-4D8C-87BA-0CFAAA1AD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A2F705-7011-431B-B860-4BC7CB049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通胀、失业、周期、财政和货币政策。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D4EE4C-20C2-4AA9-86FE-977AAAE8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01D3FC-A4E7-4B6B-A751-E4F56016D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464CF4-0115-4A90-9B48-88073DE0A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34A39A-5B6C-4641-8DA5-6B9ECAC29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7536cbf7f4c2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998632-19B3-42BE-AD28-CC29A206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767D4A-2D25-4C78-8942-D6990C03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5C99FE-9223-4B18-A106-35097B8B5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748CE2-0579-47D5-A7C4-E4042540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DEBC0D-75F8-41E0-89B6-DE36CAFA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CD7700-1739-480A-869B-495EDED2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A9FB14-B348-44B1-B8BC-78EBE10D0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3BF43E-50E5-462E-8B45-B4037C87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D39008-06AD-47D9-AAE5-8A4D2011C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881294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87C043-048B-405E-9975-FD90B87C5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A3C0C-C1D4-44BB-8075-63ACB7064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0e346a4e4c47b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B610C-A2F4-4FAC-81F0-AB056A710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F90CE-9CB9-44C7-8A99-02E1E4002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23B6DD-65FA-40C8-895C-2EAA3DD0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4CA5E9-D266-4FA7-A40D-98D8D2826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B4EBE-1902-47E3-9AC3-C23828F8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7C0F73-05B0-43EC-BB4F-0B1864C01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149C1B-B294-407E-A93B-12CFAF80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9CF070-7C6E-42B6-9550-214ECCDB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40FCFD-D512-4CBA-A91A-ABE721AE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7B8A6E-1FDB-4C53-BE8A-C5AD8982A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9E7D7C-A3B7-467D-9336-DA71CBFEE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A29A42-5935-46EC-A198-D770837CB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A774B0-0AFC-4696-9E38-4C4D4A7B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55A17B-E903-4F56-BEBF-995B4200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0422B-F3B8-4686-8C62-87B5F070E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3D9957-43EF-4CED-95A7-39CD8C26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4E594A-E53F-49C9-BE4E-68ED18C8F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成功标准｜政策要分析目标、传导、时滞和取舍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7D3414-BF8A-4B0F-A0A4-1C8B9EE37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6861D2-AC4F-4A14-B313-A9FA93331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441954E-205A-4BCB-A0A3-BE942E2A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760071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E3373B-CE70-4A34-A083-F46C9FE5B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729C71-9033-40B6-A442-4B9635655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5acad7a96b41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692EB1-D6B5-479D-9EB7-51F35297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F9485D-623B-4565-BC18-263BAF309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4F4423-7A48-4F48-B5B3-F2227730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E91F3D-9930-42D3-A340-7C44E2C0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741BCE-0993-4703-A341-486BF09D6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217D46-E186-4128-87EC-E73A3A114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边界提醒｜只写扩张政策不写副作用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270002-7A30-4602-8981-4D7DAB2B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568503-99BC-452E-86F5-6E0103144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CF24B-559E-468B-8564-632D614B7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通胀、失业、周期、财政和货币政策。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9F77E4-720A-4105-A629-E86FED1A1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72BE99-28E3-4E28-86ED-FD364D01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2BCA88-68E7-4934-ABAA-0EC0246DD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81CBCA-E81C-4252-9203-94C95877B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1·产出、就业与失业成本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53A75C-406C-4C5D-BD46-987CC8E4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567C46-3260-4516-8097-F470BD1D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73F022-E7C7-4E3F-904C-54BCF04C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3FA791-B4DC-4686-83F6-178D8790E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371752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36EF53-0702-4F93-BD95-0BF56292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D6C5BB-F206-4BEA-A5EE-67DD703CE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fd842504d44c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7912B-4C46-4A1C-BC06-064555A8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5DF98F-7C47-4C5F-9408-0E93E6761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48F992-FBEE-4C64-8B9E-B67244A44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能解释“政策要分析目标、传导、时滞和取舍”，并识别一个反例或边界。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FD132C-93F5-45E6-9038-2D9EECC2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BCF66E-D754-469C-BAF6-EBB7D90FA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4AF962-7721-4272-8945-96769CAF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季总需求减少，实际产出低于充分就业产出。其他因素不变，最直接的产出—就业链是：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3DC609-55C4-47D9-AA4D-BD2F04BA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高频错因：只写扩张政策不写副作用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A51CF0-E5F2-451D-ABAE-55FF33F58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A3120F-B13A-473A-88E1-AEDA2BE4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B4E0AB-F2BC-4B32-A5EA-689661856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F86DAC-1D15-4239-88AD-8D33F6200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882696-65EF-4057-BF35-17582690C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D02D5-3C41-415E-A986-1E37456C4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BAE591-BEB0-4313-9272-9E337575F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506366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C6E18D-6CAB-47B6-9F70-C581C3A0F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461C46-2801-4C8C-B6DD-5711525BC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da4be0f0645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DB974F-83C2-43B6-8A7E-47342BAF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88D159-6812-4338-B8B0-91F779CB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E9544-8ABC-4057-8F57-F47F9E222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15ABE5-C66C-4EC5-9A4D-D79A650B9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E08E47-65E0-4902-9AE3-153A9387A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AB3758-6891-42DF-811F-0EFA30E09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5C6456-0E21-429C-8191-E62BED18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选工具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77699-79C5-4204-9C36-1E4F2154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D5D927-156C-44E7-B8E4-D6278ADDD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写传导链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6B61EC-C05F-4080-850E-8EDE3C61A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815AD3-0C97-4FFC-8DCE-2DB93A39A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415AF2-3723-4182-9718-B1705ED1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季总需求减少，实际产出低于充分就业产出。其他因素不变，最直接的产出—就业链是：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7AE60A-29D0-4B2A-81C5-5AAFAE17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916A63-46DD-416A-8CF4-2AEA76FA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C9C77A-844D-49B0-A94E-02E02053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正确结论：企业销售和产出减少→所需劳动减少→就业下降，经济放弃了本可生产的产出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解析：总需求不足令企业削减实际产出及用工；失业的社会机会成本包括未实现的商品和服务产出。本题不要求把失业再分为课程外的类型。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7782E8-E057-4A3A-8852-48BF16953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E6D40C-1A12-468A-81C3-6093376D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B3457E-D201-4CC0-A97A-6B65B0F9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0C0ED9-EB2E-4243-9FF5-BCE4A87C3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107569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DA41A8-178E-4345-B00D-929A06637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8848F-F188-4171-8D82-F9203B6D4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f600cb65ba44e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A1662C-F660-4E6D-989B-1829380B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033B0-A77A-4F43-94F8-FC642FCC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9E00DB-7609-4A4D-B8A1-4B52B22A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9A7389-DE63-4626-B21F-ABC69B81C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85411C-0124-4BFF-BE9A-AD7E570C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FBD412-5235-4343-A634-D2EE7D1EF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6FD30-CDE3-4F4D-A068-9E6BD3AC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3F9A4C-E9AD-40A1-A59A-EC47961F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8CEF13-75E7-4C7E-97A7-5E0D150B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157218-905D-4ECA-8175-1CD7C271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49007E-89CF-4751-8191-04D1CD97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B0C864-F62F-4C48-8DE1-EFDB7A20F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DDBD27-1E6E-4EC9-8A23-286EA178B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2A62DC-9D2F-4354-80C0-914924C47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E24072-749A-499B-9AE6-B551FE05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B36FFA-CABC-4273-8004-B9389DB1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2EC3DA-46F8-4655-B6BD-2C135FAA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5A330C-B92B-4E69-AABF-905034C4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9C8BE2-CB64-409F-B5B4-8D12919B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9844480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25ABCB-74C8-40E2-AE5D-389DD2A3F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69915E-E0E6-468D-9365-58CDDE8E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e55cc505b440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7DD996-0EC2-42AC-AF61-B613A879E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012FFC-53DD-4156-ABF8-1E6F1C00A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73D7A-8E34-4599-8314-B534F7BC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ABF50-C237-4410-A241-1490D5D6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C1A11D-262A-49E9-A653-19E37669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051525-8A3F-4D95-9022-07C21237E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982822-89B9-46ED-8D2F-75CF625F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CB0E9B-E812-4524-9648-09670D350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6D4C60-802D-4DD7-99F0-E0C3ECBC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37F9A9-51A1-4FFD-86DE-E491665B4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9D3E6A-29FF-45F1-A73B-4216486D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CBDD9B-DC36-4624-844D-6CC86277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B3E4B-FE49-4D87-ACF0-926BDA80C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8F1294-775A-4927-90E6-DB2EE05C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EC767F-0A0F-492B-9D2F-EDC68D30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05599A-FC63-4A71-B308-D2DC96325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465E27-E939-473E-9F92-223A6E92F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986587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BDC6CB-98B6-454C-8B42-5908A7F9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2D08E8-C146-46F0-A1D3-4EB3F7A55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1777e2cba94f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B98057-FCE5-424D-B8D1-DD2D2050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E08FF5-78C3-4A48-8E76-1871CA0A5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50E35C-34AA-4EC7-80DA-5C6711D8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5624C7-95DB-40A3-9261-5A125BCD7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 1 季总需求减少，实际产出低于充分就业产出。其他因素不变，最直接的产出—就业链是：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4EFCCA-8BF0-4AB1-8CC8-9E0418069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AD9D45-FA8A-4989-9156-F220CB4C3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9BD447-B5E7-4FF6-BE6B-C1DF7AFD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BE246B-348B-41C6-8BD0-F51580B6F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30FBA-B604-4F1E-A3A1-26CA9E6E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F9A3EA-5383-4B4B-B2C9-B30B0BDD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3B6AEE-F66C-4921-8C48-8524F82D2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FC1B8C-46B4-4538-8493-5BFACF0D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DF94EC-4664-4820-9C20-957A76D6B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86E941-F63A-4348-9404-C3E56DF5A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8498E-5F20-45A5-B2A2-CE81C9C7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39127A-C0F6-465F-9222-270EA032A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E10527-2A57-4321-B6C0-324B7D737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509935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1A3ED1-7BC4-431C-BA49-7B4E7601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498F9A-28C8-4070-9DC5-82D86B61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424d7f644942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B2994-A0A8-4E2B-8F63-E03F1518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46356E-9999-4E62-B0C9-B07E37522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4A8E3D-3B09-474E-B5D1-566CA82E6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2C821D-3B12-4FD5-B9FF-BBF920A5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进口能源价格在第 1 次冲击中大幅上升。短期其他因素不变，AD–AS模型最可能显示：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8BCF97-52BE-4E36-B6F8-76E53009A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1·成本推动通胀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845F87-C89F-4337-862E-0D015A71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A94AC1-A7C4-4990-A546-656BBB2E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9F349A-7634-4B8F-859B-F01F1FFC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50F6E4-4B0C-4F05-891D-86B0B09A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1C0702-6383-4719-9F0E-503BDD1A1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80AA02-0C97-44A3-BC48-7E4AA7AA3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7249F5-AD7A-4B35-92C4-892A72EC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8E5DAB-3441-4BBD-9A39-B0856E341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3EBBF7-9398-4F14-AB56-D45C4EF9F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613408-C004-42EA-8720-93D83829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3809F8-5CE9-4660-8FB6-1133A5D71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54B658-EC92-4CEE-8853-A12F1ED17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64AD3E-7C56-4646-9754-3BE67E62F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947663-51CC-48D4-A2B9-8AAA9C978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175546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3195B8-23B3-44C3-AEA1-8E5895C7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FDD4E4-14DE-45AA-8F71-FE60722D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16815175a14f9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AAF46C-C74A-4C23-A704-31A50AA5E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B498A6-BAA8-4E8B-9A5C-1D46A90D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67BB10-5C22-483A-A731-D0F8F4E45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53130-3408-4A05-BA63-8B8195D5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B9640-AAAA-4ED1-9143-4312A16F7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第 1 季总需求减少，实际产出低于充分就业产出。其他因素不变，最直接的产出—就业链是：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781FD0-4983-4053-B090-B7262D33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74DDCF-CD2F-4212-B89B-F9118EF2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6B9B12-A5E8-42EA-9A3B-FFBEBC78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89E68-430E-4775-87D1-17F2CED31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进口能源价格在第 1 次冲击中大幅上升。短期其他因素不变，AD–AS模型最可能显示：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9D4E88-E1E2-48CE-B272-F4021B13D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36B221-842E-43FB-BB86-D4427E484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48E2F-7643-4076-8B6F-2593706EF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284936-6576-4988-B6AF-D4BB7B8B8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经济处于衰退缺口时，政府增加基建开支 2 亿元且税率不变。最直接的扩张性财政政策链是：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5034C9-7BE9-4D60-AC8D-FC74FAEC7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F36D83-1044-4F04-86A9-CA7BCD411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54AC1E-9DE3-4724-A882-86B00528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07906E-C311-48F9-8C04-B1B991187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667467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CB5263-1802-4417-A9ED-E2F31DF02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2E82F2-77E7-4C69-8700-46BDB856B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434247fdfb4f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35A9B-59A8-49E9-BB15-80061CA8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6F4F6A-FF89-417B-B671-B8839B3F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68570-D4B8-49C9-9FDF-B59300791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583ACF-DF28-44EF-BFD1-30ED18772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820FB-131E-44C8-8FCB-49331F01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42696B-1DF7-4CEF-B962-1FAE70E3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AE29C0-B455-482C-BEAA-15C77E3EB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5FB64A-1C55-44B9-8A1E-48351F12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正确结论：短期总供给左移，物价水平上升而实际产出下降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解析链：能源成本上升提高整体生产成本，SRAS左移，形成成本推动通胀并压低实际产出。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B3C50C-A777-4AC8-9401-B2AF89DEF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AE1060-3ADE-49BB-85AE-0E88D1E9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FA06A0-309A-4C41-8C33-F19A0289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D88A91-2A7B-4B89-8AD2-600458ACA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150462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A537D1-AA56-469F-A79F-2F2EF8724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05576A-0C31-42D1-AE3C-46B040B5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54396019d64fd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537B4B-C750-43AD-A791-84A1898B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8372FC-F761-477F-80D9-4B9B9CB1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7322FE-5BA7-40C0-BEBF-0AB888D43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036333-814A-42A4-B46D-DE2FEFB9E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经济处于衰退缺口时，政府增加基建开支 2 亿元且税率不变。最直接的扩张性财政政策链是：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3613FF-0C9F-42DE-ABBF-B1EDF2EFE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2E28F5-7306-475C-A586-A3739B003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7BC7BB-D8F5-485C-902C-E985B3EF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933648-6898-4462-90E5-D8FD346CE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F64962-4D2E-442C-A390-E1F46E49F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7DA7BA-E0B6-4C9C-9642-1ABFC1E5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D238ED-D71B-42F5-9306-78276B39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3417FB-ED2C-4BEA-982A-1D5B14BA7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1801CB-5AAC-47A8-ADF3-416DB843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2157139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65E709-7D4B-4105-8FC4-F0681659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AA55C4-BA13-4C29-B1D8-8D5EC5040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d8fddf51bf45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EE469A-BE59-4A01-9864-D922F6EC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1D1CCC-79EE-4545-905C-5D04C71B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32EFC7-2B4A-41BB-A907-60ED2CC0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能独立执行“识别缺口—选工具—写传导链”，并说明每一步理由。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79F132-501F-41A7-AFAA-BC8EB9D2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2C62AE-0B44-4F52-9113-DAFFD1A38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00957-67F8-4998-8200-0E0940935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经济接近充分就业时再增加总需求 2%。相比严重衰退期，以下评价较合理：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01B8FA-9AFA-4224-8E17-5A1ED919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高频错因：只写扩张政策不写副作用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534DBF-8BB6-4246-BF7A-878CEF99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B58F74-2F0B-41B8-898F-79A40FA5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5C5362-6A11-4092-9E86-2880A3D5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2D5305-E3B9-4641-8E17-1D3D696D4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199E1F-5CCB-44A1-850D-4D669FA4F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D33F7C-A2CC-49D4-BBA0-7C280CB4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298E1-7AA4-4C43-BC82-67A5000C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76149067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415ED5-3D8D-415F-8BDD-C1547322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619CF3-54BC-4E44-8E5C-82AA89318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e5c84b72044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9B6678-4FD3-4688-AF1E-998E8AD23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6E265E-F0DE-4933-A5E3-2A6188028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9B0033-602C-4DC3-89B9-EEB69496E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157020-E44C-4E6C-8503-15D56177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CD64A3-8B7E-4D85-82A8-175A6E62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3739D-0245-4F4E-80F5-3774F35B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02F4A2-A7EB-4332-8055-5035E971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选工具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1C847-D606-48C2-9040-C80E8D53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0CD478-FC9E-421D-9FE6-BBBE5D902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写传导链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A5DEDF-F093-44A6-8942-F71496FA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984048-CAEA-4BDB-851D-4C21284FC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56C93C-012E-4611-AD21-47FA5AF3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经济接近充分就业时再增加总需求 2%。相比严重衰退期，以下评价较合理：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AE061B-78CC-4157-9F1A-8291F674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3CE728-E025-4DC2-936C-744331CDD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740107-2306-48A5-9AA4-2EBE95021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正确结论：产出增加空间较小，物价上升压力较大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解析：接近潜在产出时资源约束较强，AD扩张更可能转化为物价压力；结论取决于AS形状和冲击规模。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0FAD32-5453-44C0-B753-071CE815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FE5241-F628-447F-81CA-ABEA82C04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AF2F5E-ADF4-422F-BFA4-902C9E84B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0E6FD0-67DE-45C6-8B0E-7FA379DB1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9234645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D89778-FFB8-4E3C-94C9-130E0F3F4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C52B5-E0EF-423C-81A6-DAC388DE8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326d5cc48642a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9E7A52-00C5-422D-B4D6-2A0ADE71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5D80DF-3E92-494B-B26B-845FE0CA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B57EA9-A001-48B9-AF0A-38BC21380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DFF480-551B-4900-BCCD-49CB087EF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89BF1-D919-47D3-AE72-55527BB06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384525-66B8-40B4-992C-0871BAD5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85C10C-B894-4CC7-A40B-F7EA1486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494E09-C98F-4E30-A512-CBD6BD299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B3F314-4E7B-47FD-B92D-20101D2D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F873E1-A045-4B27-ABF1-22EB058A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9BABB5-8A5F-413A-A35A-17738E977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DF99F7-4911-4B54-856A-19FDD18D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1F96E0-42A8-4A4A-84E5-0CA8F7560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1A23E2-9DF6-421B-A67B-CB2C8371F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3ADEC6-AC1F-4BF4-AEF1-664174F40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B2D6A0-7D69-4C09-9EC2-434A3B8A5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EAEAFE-3DE0-4E6E-B613-F4D7F8EF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2924D1-8008-4530-8BEB-8080291E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1F633F-B9CC-41E0-B02F-2BA14C8C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5114040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53B9D6-CD8F-4A5B-83D7-8CD294425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79F77B-DA6A-44B0-B427-DE664A769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eda5b1173d41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0EDD75-4B84-43E1-89FC-F5A96FAA8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CDDD9F-BC43-403D-89B4-36152308E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55F66-C2AA-4474-90CF-D1654CA83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0D49EF-456C-4F45-BA9D-A76AC485A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094F9F-1CCA-4A3A-9342-E12D4C3AE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7F2C86-A655-432B-AE27-3DE10ECB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CC04A1-2B6B-4CB9-A444-3004B2BDB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A7FEBA-3D91-4E0D-8A57-CD7241C1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7A5BFD-C4D7-49C0-BE1D-45697BA9E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C07C40-69E1-4565-93C5-210794485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402508-E269-400B-883B-5B6DC6B7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243B08-2763-46E6-9452-DDBBEE9E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60C09C-1E55-4F3F-9DD8-30979999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B1892A-32A4-48B7-87F2-62039964F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A15839-DF38-423C-B9B1-3433ABF6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7995A4-B931-429D-8B14-33565EBA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FA90F7-A514-4D2E-ADDB-CBB9A620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3832250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22B938-3F18-47C5-A2B1-2F6911B5D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E8A6E6-6F79-4CCB-99F1-54B1834F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ceb3fb61534a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E44DB3-CD9C-41CD-8BE0-C0743D5B8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6E345-C6DD-4A93-89E1-8A0B746BA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535629-C5DA-4FB4-AAC1-2C817C81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3EADD1-A84A-45C3-AE45-CD16B78B7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经济接近充分就业时再增加总需求 2%。相比严重衰退期，以下评价较合理：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9F8D2E-BA85-442F-939F-C6705651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762B88-5352-49E6-9698-D3B74427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241AC-DF65-459D-9A6D-DA0BAAF91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C3755-8313-4F5A-8512-347760CC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C3ECB7-FA3B-499B-9A46-EF5C70A59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EAB206-D8F5-4F57-83C9-DA0C2003C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875824-3E2D-449B-BD6F-B60C72AC0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ADDEAF-0ED0-49DF-9D49-2CBBBE6E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700229-56C7-456E-A7FB-56836C543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0C7A9C-0023-4FA9-911F-1A28FC2D0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682681-E2B8-4881-90A0-5188E371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DE737A-F93F-494C-B090-655E2C10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1A2C8C-B271-47E1-AD16-C1339514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8706867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A17A15-C081-4F56-BA67-AFB5349B1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8AFE0B-5D2A-41B9-A2B6-E9F0525DD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eb4e4ed76b4f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D15113-8442-42BC-AFF1-32022739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225F6A-8D45-4450-95F2-CFF0D93C2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D96DED-B2C3-4C0E-B94D-42A0F7A3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7050D-2B4E-4D38-9718-5B4AB270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经济处于衰退缺口时，政府增加基建开支 3 亿元且税率不变。最直接的扩张性财政政策链是：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51F955-EA7A-4432-BE83-7835861DD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1·扩张性财政政策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B68E92-3222-46EF-A190-D00BCD820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F2E5C7-AEC2-423E-BE89-6E1912578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AAB2FD-DDA4-4C9D-9882-917597F10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8781F7-0916-4FA5-9676-C4E940F2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1F069F-5033-4B00-99C0-EBB478E8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99462B-0FCE-4FC9-AE06-53B4DD1F8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36A9F-5711-4044-A95B-9F39C21A7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2BC427-392F-4FBE-AA52-A0EB0BD9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16E355-A9FD-4511-A778-B95C00CF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FB1854-FFAD-4811-84FB-4E442461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93CFB7-8289-4BB5-BE20-BC928DD88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8C432D-36A6-4777-B2BA-747EE429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0A2F91-761B-45C0-A1A0-3E26A452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687F00-A161-4CD9-AF7D-A48FAF5D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2745247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920670-1562-4D01-A4F5-4611A637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C7DDAB-5904-4489-92CB-D00ED6DF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9dae38001749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5B71D3-3956-41C3-AD52-8D3F3E83F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2CBBE0-F851-4B23-8738-A509702E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307DC4-522A-45AA-B257-08C8239AA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F3A47B-8048-4E65-BFC0-D25E7CEB1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70B61E-11E5-4B9D-A63A-55EC3FAEB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经济接近充分就业时再增加总需求 2%。相比严重衰退期，以下评价较合理：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DF4AA5-5C80-41B7-B95C-405AE5334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6D8153-D2F8-46F6-9935-6BC368511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CA7D62-F435-4F2A-A6FD-1AFCC8E10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C8E861-F7FC-4A5A-A7AD-ABEAFFE7F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经济处于衰退缺口时，政府增加基建开支 3 亿元且税率不变。最直接的扩张性财政政策链是：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A85C66-1F05-4255-9BF0-679F2B14C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5B99F0-F00B-4225-8BCD-AD3FF9BEF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1C41C5-BD19-4128-9ED9-DE83282E9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CA1059-25DE-4D62-8BEE-ABAD102D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香港经济同时面对私人消费转弱和进口能源成本上升。政府在第 3 季增加一次性公共工程开支。AD–AS 模型下，最完整的短期判断是：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6674AD-A3A4-434A-A6A9-359C71D8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D34425-F927-472A-A85A-5DD29B7CB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478031-3D4D-4529-AFFD-93E6C273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EA39FB-AFB0-4D4A-865F-C51839F6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0196277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090CA1-EAC8-47AB-8F76-6F5753A15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761B5C-C0F5-4DB9-9622-434640A88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8b2dbb2a6b43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522C37-66FF-4D19-91FC-ADF3764B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EEA128-30B2-4843-A4F4-590E4D81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0A536A-8B4D-4E03-B48A-01E640BED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7B5EB4-32DE-4085-B42E-572496D3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22B678-ED82-418C-B425-A4BD9FB4B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B5511E-7B6C-44AF-B93E-9B5E75816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A7C5E6-A8FD-4D95-8BF6-1EA6D638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7D5C82-B609-4775-8E8A-C823B7FD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正确结论：政府开支增加→总需求增加→实际产出及就业上升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解析链：政府购买是AD组成部分，增加会直接提高AD；实际效果取决于乘数、挤出及经济所处产能位置。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292B4E-30BC-4E20-9BDA-CB0E6CC3A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8AAA20-25BF-4A8C-9323-3ED8D7C3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8B1B1F-B695-44CA-9734-EBD6354C8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3C183B-DE81-4021-BEEA-E17FA3D9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2265639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E4FB94-705D-4834-A715-93FD57AF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7B5896-7B9A-45F8-964D-50AFADDC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714abbbeb4a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C3E8A-305E-446E-87A3-53CBBC94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B8D8DB-49B4-4350-AE84-FAA1F37AD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7F3FB4-E2A8-4AA2-AE05-5B2D2DE7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C9E6F-9F41-4CAF-875D-F4E028F37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香港经济同时面对私人消费转弱和进口能源成本上升。政府在第 3 季增加一次性公共工程开支。AD–AS 模型下，最完整的短期判断是：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075552-A317-49E5-9C52-03B1B430B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D5266F-1CB8-4356-B58A-FA201A23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E46E89-E01F-4CDD-819B-7465DD08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693C60-E408-4458-B938-F01B956A5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E527CF-593F-4914-9B59-1900851A5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D9C23C-8A78-4256-AB88-6CFB56DA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8A8CEE-94C7-4EF4-9212-E1DA794D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8A6A5C-9D36-4D35-9657-C692C3E3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D2ACEC-7836-479E-A4C5-FDFF31D88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01073510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438036-7C55-4A24-B000-01D113FF3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42B5A3-DE45-4FE4-9552-D2C904E2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6acff3778b4b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1AB468-89B9-4C1A-9454-55DD4B5C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2CB43A-EA84-486A-A721-05D32D2C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F7D2E7-9948-4B1B-87ED-4346CE6F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E99B55-6D7E-4F50-9FC4-041C7DC7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B1CBE3-5341-45DD-83C9-7CB4EB52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EE8573-4712-4839-AB13-7CCF5FBAE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经济过热且通胀高企，政策利率上调 1 个百分点。其他因素不变，短期内最可能：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F11554-989C-437A-A03C-0F7BA5D8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高频错因：只写扩张政策不写副作用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C24441-A594-484E-9704-5D4BF9EDA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2DB1B-D05B-4F76-AD8C-4A52F1FA9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EC7432-EAE2-4F07-A125-3E6EB298E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56525E-EEF2-4C7F-AA32-1049C5D2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CBA693-9A57-4699-921B-2AA759B0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65B32C-D537-4AAA-BA55-F62258651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DE93B6-C5FF-4AC3-9E48-0E222AB7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00271539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BCE916-38D0-4E00-A038-ACB100647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39729-C86A-4186-8BB6-DD96C08F7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52a4898a7f46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466606-FF69-4ECA-BDBB-FDB83C56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45ACD5-A790-4B2F-84CF-C5FBB20C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E5F67D-F5E7-42B3-A8CA-9B2E0A7CE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3BD7B2-EE2D-4FEA-9477-FB1E1447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1318DB-3648-4FB5-AEA5-AF56E632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7C401D-F50A-4AF3-BECB-BEC53B059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C801C6-22FF-4C82-9EA3-B5CB80A1D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选工具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E50AFD-585A-4F2A-8650-39C58DC6A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C1F752-4BBA-49A8-9225-68CF00304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写传导链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4F2FE7-EF86-459B-9EB3-869EAF81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2CCF7B-BFAA-4847-9D8B-B5B3D71BE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DF9CFE-55C3-4F06-9085-15198439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经济过热且通胀高企，政策利率上调 1 个百分点。其他因素不变，短期内最可能：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B8C556-BFD9-4262-8C71-619413AC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E75DA3-E7B2-4E80-9BCE-CF05353A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5A9C44-6CA9-45FF-B17A-AAEC352BE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正确结论：利率敏感的消费和投资减少，总需求左移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解析：加息提高借贷成本和支出的机会成本，典型地减少C和I，从而压低AD。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625FAE-FF3A-47CF-AFEB-6807EE2B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BA47E5-C736-4450-A331-43AE0078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22CF65-E38B-4A95-B0AB-03206832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65A38-1190-4111-9012-B1AE1937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5392482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FBFDD6-ECAA-43F5-AC0F-75F64140D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77D5D6-7E85-426B-A5E8-CE285E59E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e58ed51c3541a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43F95-62AC-414C-9719-434720795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B496E6-5EB4-496C-9D0F-924CE18E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1AC77B-A586-45B2-B761-9A1262E4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6AC5DE-E91F-405C-895C-21A2B04D9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631C75-3F3C-4535-ACBA-2188197EE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0C0D86-7D7B-4C3E-A5ED-1050C5AF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CD8B02-39A6-42BD-8C82-8DE548BA0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C59511-8A8B-4CAB-A0BB-D2D712970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14015-BDAE-45F6-B499-7C47A2ED3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B38B1B-C5AD-4870-AA8D-80E931935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B2927F-437D-4E87-97E0-D1DCF7DD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C53C21-B02D-4098-9402-0A3FBA19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73A3BA-0C0C-46B8-A666-C18C3C54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EBBBAC-1BAC-4806-8CB3-0662B8B0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051AD8-AD0A-4CA6-80B2-9E4737524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2713C5-BB54-4185-986A-A14A7BBE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0B487A-3A39-4EF5-8DCB-1399576F5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8C16DA-A30F-4649-9A21-1D8142283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B78F2A-F428-457F-80BF-1C984E479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8125465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14FEEC-CF9B-4E8C-928E-5D6047B04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59AF8-F471-4BBC-A14A-3C3343711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0a465bf1db4ab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94B24D-23ED-4238-89E8-606077E6B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DA3B1C-03CE-4E4F-A5E1-C4C64AEB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EEB504-55E5-4796-B830-5F4033D7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798C39-1C49-44A5-A520-194BA6ED0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宏观问题与政策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78629C-CABD-4329-9522-BED5D4CE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D022A6-BB23-4102-8B04-4D71762A8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C12DF2-7B41-49A1-B418-FC64C68E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1B1735-8B4E-4154-BB5E-337B4EC7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5621C4-4D01-486C-AE29-F29ED0DC1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39701-C4BF-4107-994C-715EC24A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5A9167-8DDA-4B88-B3C3-FC9AEF60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53B78F-B3A5-44EE-B302-6CDA45F1F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64F5F3-93EE-4878-B204-F11DC06EE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F28F1C-E473-48BF-AF60-21ADF392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A18CC4-FD3B-4C6A-9D21-55B7AD461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2101FC-27B1-4CD3-8687-4F1E6DA1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8C55ED-92F9-4D23-9888-3027CABB9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09935598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3DD12D-766F-4E1D-AE7E-6FE3E0AE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8719D2-4C1B-4B41-92F2-FE7071B5F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e08dd32def47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F1F50-7A87-4EE7-9A86-0A41791B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19817B-AA06-4D12-81AD-AFCF0C0F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DE8CF-1170-43E6-8B66-57F94E36B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4371E-1E5F-452D-B602-56CF20364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经济过热且通胀高企，政策利率上调 1 个百分点。其他因素不变，短期内最可能：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6FA303-C556-4B73-B2F9-90F5B5D5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3EF525-CE33-4328-B40E-9734353DA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EF08A9-D651-4562-B2C7-105610B8C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政策要分析目标、传导、时滞和取舍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83A8E6-0746-48CD-B7AE-3A189CA2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A76F2-FA74-4AF2-BF86-BA8F796A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55C326-B4FA-4BBF-A694-DC378BF96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识别缺口—选工具—写传导链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12A641-9779-4B8A-B0BE-797D9DE4A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09AF04-3808-4EAE-BB1D-B712FCFAD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E441FB-EE7D-4556-88C7-2051271C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检查：只写扩张政策不写副作用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A7A909-E0ED-485C-8CD6-D7DFF74B0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72375-6877-444F-ACB7-5B426D5A4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274298-70DB-4090-8763-FBB83F06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2A048-48F6-47C9-B367-8978C6C02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646434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F3BECF-7466-4590-9983-6BA6A5CE7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32778F-C05D-4E53-97F0-498FA857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e9d360bb0249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9E8C8-9774-4A96-A220-C491CB87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013FCD-EA4F-4798-9AC8-E472B4E3A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94319-FBC3-473E-89C9-1CA3EACDE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2349D3-6D46-4153-BC49-7B450B458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香港经济同时面对私人消费转弱和进口能源成本上升。政府在第 4 季增加一次性公共工程开支。AD–AS 模型下，最完整的短期判断是：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233650-2C6C-4A81-AABF-28D8BA977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2·双重冲击与条件化政策判断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6F7A74-2A8F-4BFA-B445-4BE6CA1A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730178-A333-4D91-A93B-A0CA9CF90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0922BB-540F-4BEC-B901-F5629919C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97EE02-A2E2-4AD3-A1C6-BFC042727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A56988-734E-4028-A6C7-72AF47E8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805396-67FE-4EB5-811D-DB8C14FDD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D131E7-AF13-4FDC-90EC-51F0E077F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4D5AE0-73D1-4887-A9F9-644BA175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D5BBB4-8115-4870-8480-C884DB0C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94A171-92C7-459A-80EA-F77DB3FB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A1081C-2581-4592-8A07-53DE24718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058322-E5E0-4D07-9C6E-A88A88B4A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866C12-E7E9-492E-833A-40632F173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2EACFE-9BCC-4911-9518-9F85FBCA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4381325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CE2F21-B482-4DCF-966F-466BB8B0F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04C0EC-A915-4AC6-8058-F0C1474F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033d553dba4e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1E5893-5C5F-4BE0-BC5F-59CA2C8B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552E5-D368-4A8F-AA94-225D37254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B10BA4-D6EC-491B-8205-3BD01798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4E7C7A-EECB-4215-90D7-5F27638B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C4D703-4595-4956-9DD8-C585A7DDC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经济过热且通胀高企，政策利率上调 1 个百分点。其他因素不变，短期内最可能：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43E334-3613-462F-96F6-4E85A9092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4164B4-BD70-42B5-9B40-4A1254930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6EA206-9F7C-42FD-87AA-0057E2E8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35C523-CBD6-45B5-A256-CDB8B1896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香港经济同时面对私人消费转弱和进口能源成本上升。政府在第 4 季增加一次性公共工程开支。AD–AS 模型下，最完整的短期判断是：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AFF38B-F62A-4649-9F53-D87DDC08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2C3B6B-08D6-41AF-87F6-E236A0FB9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E8FF9F-FC92-4678-A4DC-C3CDF94D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FBCD46-300B-44DD-B465-D085BB3F9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进口能源价格在第 5 次冲击中大幅上升。短期其他因素不变，AD–AS模型最可能显示：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E75112-9E2F-49F7-9183-65AD85389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1B7D04-6A83-43D9-90C4-36F43564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3DB60A-B914-4163-8E57-0CC42A71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FEF391-F694-41E8-B6BA-AA97B4EDE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75535991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1D70DE-99F6-4FC2-A0C5-F5D114D59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77C139-9A43-44C0-ADE7-FDFDDB6F4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1c36e1938542a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BBC4F2-9E88-4F00-960C-21C5AA245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38574E-5A80-4A3E-8C83-554C8CA7A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B79B74-A23F-4E44-9034-D11798143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695229-CA6B-40C6-842F-EBA9F5C8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只写扩张政策不写副作用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0EAE46-739C-4680-A781-20B46E004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44DA25-8DE6-4D37-8D08-3ED7BF5DA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8FE966-B5DB-48BD-8978-0E1E9ED52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AA254E-C4AC-4829-A4A4-2A7A88EAE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正确结论：工程开支使AD右移，但能源成本使SRAS左移；产出净变化不确定，物价较可能承受上升压力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解析链：条件一是财政开支直接增加 AD；材料二是投入成本上升令 SRAS 左移。两种冲击对物价方向同为向上，但对实际产出方向相反，因此产出结果取决于冲击幅度及经济起点。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5C3F9-1509-4E22-8C96-65377EF6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3A8E18-B3D5-4E3E-A157-1D6F58022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F7E48C-7A7B-406A-A35A-A138E6FED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544C8-7F0D-4B03-984C-67115813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3030576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31852E-9303-4C6A-B037-8DD3050BB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65EF7E-47EE-4D96-9663-E440734B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60f0feed9e40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BE3A11-F08D-48E4-8491-13E47D577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7DAF16-7972-4CEB-B965-DECCC0B1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B82306-12E9-4417-92C8-E9B0E8E0E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E38693-ACE9-4F99-A4E2-101239E7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进口能源价格在第 5 次冲击中大幅上升。短期其他因素不变，AD–AS模型最可能显示：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8A5E68-9C1C-4516-8E7E-B24569D9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BB40BB-83C5-44DF-9EA0-EADB2EEF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4F28A1-B897-4FA7-A440-E9272E5BC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2F32DD-9E05-4F8D-B318-5A2A556C1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E0DA7E-2FA4-476F-9F00-A2302C23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58AAF9-7A80-4AD9-81CC-06053AC6A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C896BF-82E2-45EA-9BE2-B1729262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34B98-FC0D-4ED5-8B41-22229BB9F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宏观问题与政策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D80441-4C52-4A06-B940-F5DCBED3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0387143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2026-08-19T09:03:30.1950000Z</dcterms:created>
  <dcterms:modified xsi:type="dcterms:W3CDTF">2026-08-19T09:03:30.1950000Z</dcterms:modified>
</coreProperties>
</file>