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4dedc283c524e6d" /><Relationship Type="http://schemas.openxmlformats.org/officeDocument/2006/relationships/extended-properties" Target="/docProps/app.xml" Id="Rb8804eaec8ee4670" /><Relationship Type="http://schemas.openxmlformats.org/officeDocument/2006/relationships/officeDocument" Target="/ppt/presentation.xml" Id="Re48b6f884d7d425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9b2d40709f84448"/>
  </p:sldMasterIdLst>
  <p:notesMasterIdLst>
    <p:notesMasterId xmlns:r="http://schemas.openxmlformats.org/officeDocument/2006/relationships" r:id="R7598b18c8ea04583"/>
  </p:notesMasterIdLst>
  <p:sldIdLst>
    <p:sldId xmlns:r="http://schemas.openxmlformats.org/officeDocument/2006/relationships" id="256" r:id="Rfb9dd6544a1a4811"/>
    <p:sldId xmlns:r="http://schemas.openxmlformats.org/officeDocument/2006/relationships" id="257" r:id="Rf055f04c866d4235"/>
    <p:sldId xmlns:r="http://schemas.openxmlformats.org/officeDocument/2006/relationships" id="258" r:id="Rdbb8fa2523184edf"/>
    <p:sldId xmlns:r="http://schemas.openxmlformats.org/officeDocument/2006/relationships" id="259" r:id="R7252dd89a14c4a7a"/>
    <p:sldId xmlns:r="http://schemas.openxmlformats.org/officeDocument/2006/relationships" id="260" r:id="Rbe89b5c621d24afc"/>
    <p:sldId xmlns:r="http://schemas.openxmlformats.org/officeDocument/2006/relationships" id="261" r:id="R6ab28b82812b41f3"/>
    <p:sldId xmlns:r="http://schemas.openxmlformats.org/officeDocument/2006/relationships" id="262" r:id="R0c82ff99c47e4789"/>
    <p:sldId xmlns:r="http://schemas.openxmlformats.org/officeDocument/2006/relationships" id="263" r:id="Rfdbc11430ec14dce"/>
    <p:sldId xmlns:r="http://schemas.openxmlformats.org/officeDocument/2006/relationships" id="264" r:id="Rf68723f3094d4ba1"/>
    <p:sldId xmlns:r="http://schemas.openxmlformats.org/officeDocument/2006/relationships" id="265" r:id="Rebae7305f57240c6"/>
    <p:sldId xmlns:r="http://schemas.openxmlformats.org/officeDocument/2006/relationships" id="266" r:id="R8ab15bddf379409c"/>
    <p:sldId xmlns:r="http://schemas.openxmlformats.org/officeDocument/2006/relationships" id="267" r:id="R5f78d73a36e04ac4"/>
    <p:sldId xmlns:r="http://schemas.openxmlformats.org/officeDocument/2006/relationships" id="268" r:id="Rc8692f43725c46f3"/>
    <p:sldId xmlns:r="http://schemas.openxmlformats.org/officeDocument/2006/relationships" id="269" r:id="R615712fe282f43ba"/>
    <p:sldId xmlns:r="http://schemas.openxmlformats.org/officeDocument/2006/relationships" id="270" r:id="R49003a0b935644b5"/>
    <p:sldId xmlns:r="http://schemas.openxmlformats.org/officeDocument/2006/relationships" id="271" r:id="R24802c45b33b4094"/>
    <p:sldId xmlns:r="http://schemas.openxmlformats.org/officeDocument/2006/relationships" id="272" r:id="R19c1e893ab2446d9"/>
    <p:sldId xmlns:r="http://schemas.openxmlformats.org/officeDocument/2006/relationships" id="273" r:id="Rf405b3c17f6d40b6"/>
    <p:sldId xmlns:r="http://schemas.openxmlformats.org/officeDocument/2006/relationships" id="274" r:id="R456de7489990401e"/>
    <p:sldId xmlns:r="http://schemas.openxmlformats.org/officeDocument/2006/relationships" id="275" r:id="Rca8a56284a83405d"/>
    <p:sldId xmlns:r="http://schemas.openxmlformats.org/officeDocument/2006/relationships" id="276" r:id="R9873da33cc5e4289"/>
    <p:sldId xmlns:r="http://schemas.openxmlformats.org/officeDocument/2006/relationships" id="277" r:id="Reea375e05854497d"/>
    <p:sldId xmlns:r="http://schemas.openxmlformats.org/officeDocument/2006/relationships" id="278" r:id="R741528771484418e"/>
    <p:sldId xmlns:r="http://schemas.openxmlformats.org/officeDocument/2006/relationships" id="279" r:id="R1e7055798a7443ca"/>
    <p:sldId xmlns:r="http://schemas.openxmlformats.org/officeDocument/2006/relationships" id="280" r:id="R33a810fff1f3472a"/>
    <p:sldId xmlns:r="http://schemas.openxmlformats.org/officeDocument/2006/relationships" id="281" r:id="R08973ab15a0f4f91"/>
    <p:sldId xmlns:r="http://schemas.openxmlformats.org/officeDocument/2006/relationships" id="282" r:id="R96967c39752e4f33"/>
    <p:sldId xmlns:r="http://schemas.openxmlformats.org/officeDocument/2006/relationships" id="283" r:id="Rcc8659393b2246be"/>
    <p:sldId xmlns:r="http://schemas.openxmlformats.org/officeDocument/2006/relationships" id="284" r:id="Ra45a3435e44b414e"/>
    <p:sldId xmlns:r="http://schemas.openxmlformats.org/officeDocument/2006/relationships" id="285" r:id="R6e102fc4ccd04fb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645e3086bd94369" /><Relationship Type="http://schemas.openxmlformats.org/officeDocument/2006/relationships/slideMaster" Target="/ppt/slideMasters/slideMaster1.xml" Id="R79b2d40709f84448" /><Relationship Type="http://schemas.openxmlformats.org/officeDocument/2006/relationships/notesMaster" Target="/ppt/notesMasters/notesMaster1.xml" Id="R7598b18c8ea04583" /><Relationship Type="http://schemas.openxmlformats.org/officeDocument/2006/relationships/presProps" Target="/ppt/presProps.xml" Id="R60a8e6f6e0554304" /><Relationship Type="http://schemas.openxmlformats.org/officeDocument/2006/relationships/tableStyles" Target="/ppt/tableStyles.xml" Id="R165f1ab41cbb4325" /><Relationship Type="http://schemas.openxmlformats.org/officeDocument/2006/relationships/slide" Target="/ppt/slides/slide1.xml" Id="Rfb9dd6544a1a4811" /><Relationship Type="http://schemas.openxmlformats.org/officeDocument/2006/relationships/slide" Target="/ppt/slides/slide2.xml" Id="Rf055f04c866d4235" /><Relationship Type="http://schemas.openxmlformats.org/officeDocument/2006/relationships/slide" Target="/ppt/slides/slide3.xml" Id="Rdbb8fa2523184edf" /><Relationship Type="http://schemas.openxmlformats.org/officeDocument/2006/relationships/slide" Target="/ppt/slides/slide4.xml" Id="R7252dd89a14c4a7a" /><Relationship Type="http://schemas.openxmlformats.org/officeDocument/2006/relationships/slide" Target="/ppt/slides/slide5.xml" Id="Rbe89b5c621d24afc" /><Relationship Type="http://schemas.openxmlformats.org/officeDocument/2006/relationships/slide" Target="/ppt/slides/slide6.xml" Id="R6ab28b82812b41f3" /><Relationship Type="http://schemas.openxmlformats.org/officeDocument/2006/relationships/slide" Target="/ppt/slides/slide7.xml" Id="R0c82ff99c47e4789" /><Relationship Type="http://schemas.openxmlformats.org/officeDocument/2006/relationships/slide" Target="/ppt/slides/slide8.xml" Id="Rfdbc11430ec14dce" /><Relationship Type="http://schemas.openxmlformats.org/officeDocument/2006/relationships/slide" Target="/ppt/slides/slide9.xml" Id="Rf68723f3094d4ba1" /><Relationship Type="http://schemas.openxmlformats.org/officeDocument/2006/relationships/slide" Target="/ppt/slides/slide10.xml" Id="Rebae7305f57240c6" /><Relationship Type="http://schemas.openxmlformats.org/officeDocument/2006/relationships/slide" Target="/ppt/slides/slide11.xml" Id="R8ab15bddf379409c" /><Relationship Type="http://schemas.openxmlformats.org/officeDocument/2006/relationships/slide" Target="/ppt/slides/slide12.xml" Id="R5f78d73a36e04ac4" /><Relationship Type="http://schemas.openxmlformats.org/officeDocument/2006/relationships/slide" Target="/ppt/slides/slide13.xml" Id="Rc8692f43725c46f3" /><Relationship Type="http://schemas.openxmlformats.org/officeDocument/2006/relationships/slide" Target="/ppt/slides/slide14.xml" Id="R615712fe282f43ba" /><Relationship Type="http://schemas.openxmlformats.org/officeDocument/2006/relationships/slide" Target="/ppt/slides/slide15.xml" Id="R49003a0b935644b5" /><Relationship Type="http://schemas.openxmlformats.org/officeDocument/2006/relationships/slide" Target="/ppt/slides/slide16.xml" Id="R24802c45b33b4094" /><Relationship Type="http://schemas.openxmlformats.org/officeDocument/2006/relationships/slide" Target="/ppt/slides/slide17.xml" Id="R19c1e893ab2446d9" /><Relationship Type="http://schemas.openxmlformats.org/officeDocument/2006/relationships/slide" Target="/ppt/slides/slide18.xml" Id="Rf405b3c17f6d40b6" /><Relationship Type="http://schemas.openxmlformats.org/officeDocument/2006/relationships/slide" Target="/ppt/slides/slide19.xml" Id="R456de7489990401e" /><Relationship Type="http://schemas.openxmlformats.org/officeDocument/2006/relationships/slide" Target="/ppt/slides/slide20.xml" Id="Rca8a56284a83405d" /><Relationship Type="http://schemas.openxmlformats.org/officeDocument/2006/relationships/slide" Target="/ppt/slides/slide21.xml" Id="R9873da33cc5e4289" /><Relationship Type="http://schemas.openxmlformats.org/officeDocument/2006/relationships/slide" Target="/ppt/slides/slide22.xml" Id="Reea375e05854497d" /><Relationship Type="http://schemas.openxmlformats.org/officeDocument/2006/relationships/slide" Target="/ppt/slides/slide23.xml" Id="R741528771484418e" /><Relationship Type="http://schemas.openxmlformats.org/officeDocument/2006/relationships/slide" Target="/ppt/slides/slide24.xml" Id="R1e7055798a7443ca" /><Relationship Type="http://schemas.openxmlformats.org/officeDocument/2006/relationships/slide" Target="/ppt/slides/slide25.xml" Id="R33a810fff1f3472a" /><Relationship Type="http://schemas.openxmlformats.org/officeDocument/2006/relationships/slide" Target="/ppt/slides/slide26.xml" Id="R08973ab15a0f4f91" /><Relationship Type="http://schemas.openxmlformats.org/officeDocument/2006/relationships/slide" Target="/ppt/slides/slide27.xml" Id="R96967c39752e4f33" /><Relationship Type="http://schemas.openxmlformats.org/officeDocument/2006/relationships/slide" Target="/ppt/slides/slide28.xml" Id="Rcc8659393b2246be" /><Relationship Type="http://schemas.openxmlformats.org/officeDocument/2006/relationships/slide" Target="/ppt/slides/slide29.xml" Id="Ra45a3435e44b414e" /><Relationship Type="http://schemas.openxmlformats.org/officeDocument/2006/relationships/slide" Target="/ppt/slides/slide30.xml" Id="R6e102fc4ccd04fb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9178adb14574a8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468a7643b8849af" /><Relationship Type="http://schemas.openxmlformats.org/officeDocument/2006/relationships/notesMaster" Target="/ppt/notesMasters/notesMaster1.xml" Id="R61493f64d3f84a0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b44a78836224a36" /><Relationship Type="http://schemas.openxmlformats.org/officeDocument/2006/relationships/notesMaster" Target="/ppt/notesMasters/notesMaster1.xml" Id="Rda1f26ab52fe41e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5c405f1d79c4980" /><Relationship Type="http://schemas.openxmlformats.org/officeDocument/2006/relationships/notesMaster" Target="/ppt/notesMasters/notesMaster1.xml" Id="R844ee25772b54aa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f520e7035554b92" /><Relationship Type="http://schemas.openxmlformats.org/officeDocument/2006/relationships/notesMaster" Target="/ppt/notesMasters/notesMaster1.xml" Id="Rc1f792d9dff146a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ab44b18ff1547b0" /><Relationship Type="http://schemas.openxmlformats.org/officeDocument/2006/relationships/notesMaster" Target="/ppt/notesMasters/notesMaster1.xml" Id="R885dee9367b74a2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9491e14a0774a4f" /><Relationship Type="http://schemas.openxmlformats.org/officeDocument/2006/relationships/notesMaster" Target="/ppt/notesMasters/notesMaster1.xml" Id="Rbc5b2b0432484d8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2a72f3531534fc0" /><Relationship Type="http://schemas.openxmlformats.org/officeDocument/2006/relationships/notesMaster" Target="/ppt/notesMasters/notesMaster1.xml" Id="Ra6b554572b32494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53dee0fa75147b0" /><Relationship Type="http://schemas.openxmlformats.org/officeDocument/2006/relationships/notesMaster" Target="/ppt/notesMasters/notesMaster1.xml" Id="R33fe4552ec854d3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357af67c373485c" /><Relationship Type="http://schemas.openxmlformats.org/officeDocument/2006/relationships/notesMaster" Target="/ppt/notesMasters/notesMaster1.xml" Id="R8e75f6a43f99445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fa79014541c4993" /><Relationship Type="http://schemas.openxmlformats.org/officeDocument/2006/relationships/notesMaster" Target="/ppt/notesMasters/notesMaster1.xml" Id="R7a2bbf33081c47f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99a1d36c8e64383" /><Relationship Type="http://schemas.openxmlformats.org/officeDocument/2006/relationships/notesMaster" Target="/ppt/notesMasters/notesMaster1.xml" Id="Rab82d39877af4b4e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5bc4280b06b2470e" /><Relationship Type="http://schemas.openxmlformats.org/officeDocument/2006/relationships/notesMaster" Target="/ppt/notesMasters/notesMaster1.xml" Id="R99bf5bbc00304868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9b52be7cd3ec4643" /><Relationship Type="http://schemas.openxmlformats.org/officeDocument/2006/relationships/notesMaster" Target="/ppt/notesMasters/notesMaster1.xml" Id="R25710191f1064eb3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c67b962a0d664b2d" /><Relationship Type="http://schemas.openxmlformats.org/officeDocument/2006/relationships/notesMaster" Target="/ppt/notesMasters/notesMaster1.xml" Id="Rc638f80eb1d74c14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6b72804d87724e19" /><Relationship Type="http://schemas.openxmlformats.org/officeDocument/2006/relationships/notesMaster" Target="/ppt/notesMasters/notesMaster1.xml" Id="R933f3ddb14ee4c2d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ad5224e4870e4fa4" /><Relationship Type="http://schemas.openxmlformats.org/officeDocument/2006/relationships/notesMaster" Target="/ppt/notesMasters/notesMaster1.xml" Id="R0c23e9c57ad243f8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cd3faacb68224dbd" /><Relationship Type="http://schemas.openxmlformats.org/officeDocument/2006/relationships/notesMaster" Target="/ppt/notesMasters/notesMaster1.xml" Id="R1f019d7f7d3d4f80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6f581f80d7a447fe" /><Relationship Type="http://schemas.openxmlformats.org/officeDocument/2006/relationships/notesMaster" Target="/ppt/notesMasters/notesMaster1.xml" Id="R3c4a61b252484f00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bfd904b3acdf4463" /><Relationship Type="http://schemas.openxmlformats.org/officeDocument/2006/relationships/notesMaster" Target="/ppt/notesMasters/notesMaster1.xml" Id="R64798954b3b34a3a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9f7dbe45f00b4eac" /><Relationship Type="http://schemas.openxmlformats.org/officeDocument/2006/relationships/notesMaster" Target="/ppt/notesMasters/notesMaster1.xml" Id="R7d34e5a4eea3492c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cf060c4ebe0b49d5" /><Relationship Type="http://schemas.openxmlformats.org/officeDocument/2006/relationships/notesMaster" Target="/ppt/notesMasters/notesMaster1.xml" Id="R853a790a64974516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e148da7e862643ba" /><Relationship Type="http://schemas.openxmlformats.org/officeDocument/2006/relationships/notesMaster" Target="/ppt/notesMasters/notesMaster1.xml" Id="R60bb082b44ba4857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6b36012477504fa9" /><Relationship Type="http://schemas.openxmlformats.org/officeDocument/2006/relationships/notesMaster" Target="/ppt/notesMasters/notesMaster1.xml" Id="Rc599e9a216fb4697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1453df16e33d4829" /><Relationship Type="http://schemas.openxmlformats.org/officeDocument/2006/relationships/notesMaster" Target="/ppt/notesMasters/notesMaster1.xml" Id="R095c33ace28f4519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3a0bce334cb14724" /><Relationship Type="http://schemas.openxmlformats.org/officeDocument/2006/relationships/notesMaster" Target="/ppt/notesMasters/notesMaster1.xml" Id="R77afa7b26bb94dd0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20ef98e687244263" /><Relationship Type="http://schemas.openxmlformats.org/officeDocument/2006/relationships/notesMaster" Target="/ppt/notesMasters/notesMaster1.xml" Id="Radd69c930e924f0a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f251842278a44a15" /><Relationship Type="http://schemas.openxmlformats.org/officeDocument/2006/relationships/notesMaster" Target="/ppt/notesMasters/notesMaster1.xml" Id="R70ab49d5800f4296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eecdd3223e454e0d" /><Relationship Type="http://schemas.openxmlformats.org/officeDocument/2006/relationships/notesMaster" Target="/ppt/notesMasters/notesMaster1.xml" Id="R9d43a95678cc4c0e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75b87597eb6d4b95" /><Relationship Type="http://schemas.openxmlformats.org/officeDocument/2006/relationships/notesMaster" Target="/ppt/notesMasters/notesMaster1.xml" Id="R7884b5a41d294eea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2aca61aa1e644d45" /><Relationship Type="http://schemas.openxmlformats.org/officeDocument/2006/relationships/notesMaster" Target="/ppt/notesMasters/notesMaster1.xml" Id="Rb66433c34adf433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经济 的“货币与银行”学习单元。本套课件共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1·货币功能；用于知识范围与设问结构校准，题目身份为DSE原创模考题，不冒充历届真题（访问日期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1·货币功能；用于知识范围与设问结构校准，题目身份为DSE原创模考题，不冒充历届真题（访问日期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讲稿】明确告诉学生：本单元只训练“货币与银行”。先解释知识范围，再用一句话建立核心判断，最后示范标准方法。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【互动提问】请用自己的话复述“利率既是借贷成本也是机会成本”，并举一个会触发“把现金增加直接等同财富增加”的错误例子。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1·货币功能；用于知识范围与设问结构校准，题目身份为DSE原创模考题，不冒充历届真题（访问日期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Q1：商户把第 1 批商品全部标价为港元，货币在此主要发挥： 选项为 A.交易媒介，因为尚未发生付款；B.价值储藏，因为价格一定不变；C.计价单位（unit of account）；D.延期支付标准，因为必定赊账。讲解时强调：利率既是借贷成本也是机会成本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【预期回答】学生能说出“画资金流—分析传导—评估风险”中的起始动作，并避开“把现金增加直接等同财富增加”。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1·货币功能；用于知识范围与设问结构校准，题目身份为DSE原创模考题，不冒充历届真题（访问日期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分步讲评：先重述题目条件，再逐步示范“画资金流—分析传导—评估风险”，最后给出正确结论“计价单位（unit of account）”。完整解析：以共同货币表示商品价值是计价单位；是否实际付款决定是否同时发挥交易媒介功能。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1·货币功能；用于知识范围与设问结构校准，题目身份为DSE原创模考题，不冒充历届真题（访问日期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Economics 2012-2024、2022 综合卷、适用届别 Sample Paper、Practice Paper 与评分资料｜Paper 1·货币功能。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【预期回答】学生能把失分归入“把现金增加直接等同财富增加”或更精确的个人错因，并写出可执行检查动作。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1·货币功能；用于知识范围与设问结构校准，题目身份为DSE原创模考题，不冒充历届真题（访问日期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讲稿】逐项解释“货币与银行”中的专有名词、符号、对象和单位。特别强调：把现金增加直接等同财富增加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1·货币功能；用于知识范围与设问结构校准，题目身份为DSE原创模考题，不冒充历届真题（访问日期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讲稿】用“条件—表示—方法—核验”重建本知识点。示范时逐步引用：画资金流—分析传导—评估风险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1·货币功能；用于知识范围与设问结构校准，题目身份为DSE原创模考题，不冒充历届真题（访问日期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讲稿】带学生逐句读取任务，不先求答案。要求指出材料中的有效条件，再按“画资金流—分析传导—评估风险”作答。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1·货币与财富；用于知识范围与设问结构校准，题目身份为DSE原创模考题，不冒充历届真题（访问日期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1·银行资产负债与贷款；用于知识范围与设问结构校准，题目身份为DSE原创模考题，不冒充历届真题（访问日期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讲稿】先展示错误路径，再用解析链复原第一失分点。禁止只说“粗心”；必须落到“把现金增加直接等同财富增加”或更精确的动作。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1·货币与财富；用于知识范围与设问结构校准，题目身份为DSE原创模考题，不冒充历届真题（访问日期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1·银行资产负债与贷款；用于知识范围与设问结构校准，题目身份为DSE原创模考题，不冒充历届真题（访问日期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Q11：在通胀压力较高时，中央银行把第 2 项政策利率上调。典型传导链是： 选项为 A.市场利率下降→投资增加→总需求增加；B.货币需求减少→供给曲线必右移→物价上升；C.市场利率上升→消费和投资减少→总需求减少→通胀压力缓和；D.政府税收自动下降→总需求增加。讲解时强调：利率既是借贷成本也是机会成本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【预期回答】学生能说出“画资金流—分析传导—评估风险”中的起始动作，并避开“把现金增加直接等同财富增加”。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1·货币政策传导；用于知识范围与设问结构校准，题目身份为DSE原创模考题，不冒充历届真题（访问日期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画资金流—分析传导—评估风险”，最后给出正确结论“市场利率上升→消费和投资减少→总需求减少→通胀压力缓和”。完整解析：紧缩货币政策提高融资及持有支出的机会成本，压低利率敏感的消费和投资，从而减少AD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1·货币政策传导；用于知识范围与设问结构校准，题目身份为DSE原创模考题，不冒充历届真题（访问日期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Economics 2012-2024、2022 综合卷、适用届别 Sample Paper、Practice Paper 与评分资料｜Paper 1·货币政策传导。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【预期回答】学生能把失分归入“把现金增加直接等同财富增加”或更精确的个人错因，并写出可执行检查动作。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1·货币政策传导；用于知识范围与设问结构校准，题目身份为DSE原创模考题，不冒充历届真题（访问日期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讲稿】逐项解释“货币与银行”中的专有名词、符号、对象和单位。特别强调：把现金增加直接等同财富增加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1·货币政策传导；用于知识范围与设问结构校准，题目身份为DSE原创模考题，不冒充历届真题（访问日期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讲稿】用“条件—表示—方法—核验”重建本知识点。示范时逐步引用：画资金流—分析传导—评估风险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1·货币政策传导；用于知识范围与设问结构校准，题目身份为DSE原创模考题，不冒充历届真题（访问日期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讲稿】带学生逐句读取任务，不先求答案。要求指出材料中的有效条件，再按“画资金流—分析传导—评估风险”作答。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1·银行资产负债与贷款；用于知识范围与设问结构校准，题目身份为DSE原创模考题，不冒充历届真题（访问日期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1·银行资产负债表与超额储备；用于知识范围与设问结构校准，题目身份为DSE原创模考题，不冒充历届真题（访问日期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讲稿】先展示错误路径，再用解析链复原第一失分点。禁止只说“粗心”；必须落到“把现金增加直接等同财富增加”或更精确的动作。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1·银行资产负债与贷款；用于知识范围与设问结构校准，题目身份为DSE原创模考题，不冒充历届真题（访问日期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1·银行资产负债表与超额储备；用于知识范围与设问结构校准，题目身份为DSE原创模考题，不冒充历届真题（访问日期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Q21：市场利率在第 4 次政策调整后上升。其他因素不变，持有无息货币的机会成本会： 选项为 A.下降，因为借贷成本上升；B.上升，因为放弃的利息收入增加；C.不变，因为货币面值不变；D.变为零，因为银行仍接受存款。讲解时强调：利率既是借贷成本也是机会成本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【预期回答】学生能说出“画资金流—分析传导—评估风险”中的起始动作，并避开“把现金增加直接等同财富增加”。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1·利率与持币机会成本；用于知识范围与设问结构校准，题目身份为DSE原创模考题，不冒充历届真题（访问日期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画资金流—分析传导—评估风险”，最后给出正确结论“上升，因为放弃的利息收入增加”。完整解析：利率是持有无息货币所放弃的回报；利率上升令该机会成本增加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1·利率与持币机会成本；用于知识范围与设问结构校准，题目身份为DSE原创模考题，不冒充历届真题（访问日期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Economics 2012-2024、2022 综合卷、适用届别 Sample Paper、Practice Paper 与评分资料｜Paper 1·利率与持币机会成本。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【预期回答】学生能把失分归入“把现金增加直接等同财富增加”或更精确的个人错因，并写出可执行检查动作。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1·利率与持币机会成本；用于知识范围与设问结构校准，题目身份为DSE原创模考题，不冒充历届真题（访问日期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讲稿】逐项解释“货币与银行”中的专有名词、符号、对象和单位。特别强调：把现金增加直接等同财富增加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1·利率与持币机会成本；用于知识范围与设问结构校准，题目身份为DSE原创模考题，不冒充历届真题（访问日期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讲稿】用“条件—表示—方法—核验”重建本知识点。示范时逐步引用：画资金流—分析传导—评估风险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1·利率与持币机会成本；用于知识范围与设问结构校准，题目身份为DSE原创模考题，不冒充历届真题（访问日期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讲稿】带学生逐句读取任务，不先求答案。要求指出材料中的有效条件，再按“画资金流—分析传导—评估风险”作答。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1·银行资产负债表与超额储备；用于知识范围与设问结构校准，题目身份为DSE原创模考题，不冒充历届真题（访问日期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1·货币与财富；用于知识范围与设问结构校准，题目身份为DSE原创模考题，不冒充历届真题（访问日期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讲稿】先展示错误路径，再用解析链复原第一失分点。禁止只说“粗心”；必须落到“把现金增加直接等同财富增加”或更精确的动作。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1·银行资产负债表与超额储备；用于知识范围与设问结构校准，题目身份为DSE原创模考题，不冒充历届真题（访问日期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1·货币与财富；用于知识范围与设问结构校准，题目身份为DSE原创模考题，不冒充历届真题（访问日期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3decdbd06d0455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cd91a51ce9042dc" /><Relationship Type="http://schemas.openxmlformats.org/officeDocument/2006/relationships/slideLayout" Target="/ppt/slideLayouts/slideLayout1.xml" Id="Ra3b3748a9d3c4d6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3b3748a9d3c4d6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28779f7f0a4254" /><Relationship Type="http://schemas.openxmlformats.org/officeDocument/2006/relationships/image" Target="/ppt/media/image.png" Id="R2baec91370064d41" /><Relationship Type="http://schemas.openxmlformats.org/officeDocument/2006/relationships/notesSlide" Target="/ppt/notesSlides/notesSlide1.xml" Id="Radcade1e179c43b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f27bdb04ec4e55" /><Relationship Type="http://schemas.openxmlformats.org/officeDocument/2006/relationships/image" Target="/ppt/media/image2.png" Id="R8475a836550b4730" /><Relationship Type="http://schemas.openxmlformats.org/officeDocument/2006/relationships/notesSlide" Target="/ppt/notesSlides/notesSlide2.xml" Id="Rac779747cd494c5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cf0edd1356432d" /><Relationship Type="http://schemas.openxmlformats.org/officeDocument/2006/relationships/image" Target="/ppt/media/image3.png" Id="R0081a228af104fe5" /><Relationship Type="http://schemas.openxmlformats.org/officeDocument/2006/relationships/notesSlide" Target="/ppt/notesSlides/notesSlide3.xml" Id="Rb385a7c63c38491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3c02c29e0840ae" /><Relationship Type="http://schemas.openxmlformats.org/officeDocument/2006/relationships/image" Target="/ppt/media/image4.png" Id="R95e9608790944af2" /><Relationship Type="http://schemas.openxmlformats.org/officeDocument/2006/relationships/notesSlide" Target="/ppt/notesSlides/notesSlide4.xml" Id="R4e34580f432247b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29b95b583fc4b21" /><Relationship Type="http://schemas.openxmlformats.org/officeDocument/2006/relationships/image" Target="/ppt/media/image5.png" Id="R61a3c372d8424b6d" /><Relationship Type="http://schemas.openxmlformats.org/officeDocument/2006/relationships/notesSlide" Target="/ppt/notesSlides/notesSlide5.xml" Id="Rbfac54a5b4a44a4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90e04ab4e24391" /><Relationship Type="http://schemas.openxmlformats.org/officeDocument/2006/relationships/image" Target="/ppt/media/image6.png" Id="Rd1bfa9d4cec64b0d" /><Relationship Type="http://schemas.openxmlformats.org/officeDocument/2006/relationships/notesSlide" Target="/ppt/notesSlides/notesSlide6.xml" Id="R30ed5c371de445a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a210a330904331" /><Relationship Type="http://schemas.openxmlformats.org/officeDocument/2006/relationships/image" Target="/ppt/media/image7.png" Id="Re770fd94cefc4027" /><Relationship Type="http://schemas.openxmlformats.org/officeDocument/2006/relationships/notesSlide" Target="/ppt/notesSlides/notesSlide7.xml" Id="Raef2a2833cf642a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c7a537d145e4c35" /><Relationship Type="http://schemas.openxmlformats.org/officeDocument/2006/relationships/image" Target="/ppt/media/image8.png" Id="R736550692b4941b4" /><Relationship Type="http://schemas.openxmlformats.org/officeDocument/2006/relationships/notesSlide" Target="/ppt/notesSlides/notesSlide8.xml" Id="Re8db0d3dc16c46c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798f946ac948c1" /><Relationship Type="http://schemas.openxmlformats.org/officeDocument/2006/relationships/image" Target="/ppt/media/image9.png" Id="R03c1d521df5046a2" /><Relationship Type="http://schemas.openxmlformats.org/officeDocument/2006/relationships/notesSlide" Target="/ppt/notesSlides/notesSlide9.xml" Id="Rf27e9c0bf5eb47f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d7e64553d94aa6" /><Relationship Type="http://schemas.openxmlformats.org/officeDocument/2006/relationships/image" Target="/ppt/media/image10.png" Id="Rf1a96b08bd27430f" /><Relationship Type="http://schemas.openxmlformats.org/officeDocument/2006/relationships/notesSlide" Target="/ppt/notesSlides/notesSlide10.xml" Id="Rdde727f8347f449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aaa342cf0641df" /><Relationship Type="http://schemas.openxmlformats.org/officeDocument/2006/relationships/image" Target="/ppt/media/image11.png" Id="Ra7198a551aa54803" /><Relationship Type="http://schemas.openxmlformats.org/officeDocument/2006/relationships/notesSlide" Target="/ppt/notesSlides/notesSlide11.xml" Id="R3108c714b80d48d2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2cfa5ee54d4ccf" /><Relationship Type="http://schemas.openxmlformats.org/officeDocument/2006/relationships/image" Target="/ppt/media/image12.png" Id="R54e596b33b404a38" /><Relationship Type="http://schemas.openxmlformats.org/officeDocument/2006/relationships/notesSlide" Target="/ppt/notesSlides/notesSlide12.xml" Id="Rd348274a42b14d1d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69bd4de9ba4f88" /><Relationship Type="http://schemas.openxmlformats.org/officeDocument/2006/relationships/image" Target="/ppt/media/image13.png" Id="R9062e1057c7742a7" /><Relationship Type="http://schemas.openxmlformats.org/officeDocument/2006/relationships/notesSlide" Target="/ppt/notesSlides/notesSlide13.xml" Id="R466d2d87ea9f4784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99518153fe4c67" /><Relationship Type="http://schemas.openxmlformats.org/officeDocument/2006/relationships/image" Target="/ppt/media/image14.png" Id="Re9456a5785884aa4" /><Relationship Type="http://schemas.openxmlformats.org/officeDocument/2006/relationships/notesSlide" Target="/ppt/notesSlides/notesSlide14.xml" Id="Rf739930ab6cb446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a1fb92e3224f47" /><Relationship Type="http://schemas.openxmlformats.org/officeDocument/2006/relationships/image" Target="/ppt/media/image15.png" Id="R694a61576cec4d57" /><Relationship Type="http://schemas.openxmlformats.org/officeDocument/2006/relationships/notesSlide" Target="/ppt/notesSlides/notesSlide15.xml" Id="R5adee606fde14302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a31c5a1db2432b" /><Relationship Type="http://schemas.openxmlformats.org/officeDocument/2006/relationships/image" Target="/ppt/media/image16.png" Id="R994dc33b555d4925" /><Relationship Type="http://schemas.openxmlformats.org/officeDocument/2006/relationships/notesSlide" Target="/ppt/notesSlides/notesSlide16.xml" Id="R79bfa9837fad4ef7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44233713d54eb3" /><Relationship Type="http://schemas.openxmlformats.org/officeDocument/2006/relationships/image" Target="/ppt/media/image17.png" Id="Rbdfd17f3a3a547c8" /><Relationship Type="http://schemas.openxmlformats.org/officeDocument/2006/relationships/notesSlide" Target="/ppt/notesSlides/notesSlide17.xml" Id="R03362b7323a648e7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cf976034f04294" /><Relationship Type="http://schemas.openxmlformats.org/officeDocument/2006/relationships/image" Target="/ppt/media/image18.png" Id="R987d0ce3313a4814" /><Relationship Type="http://schemas.openxmlformats.org/officeDocument/2006/relationships/notesSlide" Target="/ppt/notesSlides/notesSlide18.xml" Id="R3d17136ced014ed2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9a7db1692f4e93" /><Relationship Type="http://schemas.openxmlformats.org/officeDocument/2006/relationships/image" Target="/ppt/media/image19.png" Id="Rf56bb15eaf4741a2" /><Relationship Type="http://schemas.openxmlformats.org/officeDocument/2006/relationships/notesSlide" Target="/ppt/notesSlides/notesSlide19.xml" Id="Re7aa5f7e12c64ac7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5a6163cb6b4fb0" /><Relationship Type="http://schemas.openxmlformats.org/officeDocument/2006/relationships/image" Target="/ppt/media/image20.png" Id="Ra00e52b3f9be4673" /><Relationship Type="http://schemas.openxmlformats.org/officeDocument/2006/relationships/notesSlide" Target="/ppt/notesSlides/notesSlide20.xml" Id="R8f61b720b5ed4566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da63e4c7264e8a" /><Relationship Type="http://schemas.openxmlformats.org/officeDocument/2006/relationships/image" Target="/ppt/media/image21.png" Id="Reddfec0631f94bff" /><Relationship Type="http://schemas.openxmlformats.org/officeDocument/2006/relationships/notesSlide" Target="/ppt/notesSlides/notesSlide21.xml" Id="Raf3f219db8934fe7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0af24b21554681" /><Relationship Type="http://schemas.openxmlformats.org/officeDocument/2006/relationships/image" Target="/ppt/media/image22.png" Id="R32ae2437bfb542eb" /><Relationship Type="http://schemas.openxmlformats.org/officeDocument/2006/relationships/notesSlide" Target="/ppt/notesSlides/notesSlide22.xml" Id="R0fe8738b164b4918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1273f037f844b0" /><Relationship Type="http://schemas.openxmlformats.org/officeDocument/2006/relationships/image" Target="/ppt/media/image23.png" Id="R5ba4be56123642cb" /><Relationship Type="http://schemas.openxmlformats.org/officeDocument/2006/relationships/notesSlide" Target="/ppt/notesSlides/notesSlide23.xml" Id="R30a682e1803b4356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e77b75cabb40e6" /><Relationship Type="http://schemas.openxmlformats.org/officeDocument/2006/relationships/image" Target="/ppt/media/image24.png" Id="Ra772763c9236402d" /><Relationship Type="http://schemas.openxmlformats.org/officeDocument/2006/relationships/notesSlide" Target="/ppt/notesSlides/notesSlide24.xml" Id="R5e0290d66a7746b9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b883c1a1fa84096" /><Relationship Type="http://schemas.openxmlformats.org/officeDocument/2006/relationships/image" Target="/ppt/media/image25.png" Id="Rb45264b8a026468b" /><Relationship Type="http://schemas.openxmlformats.org/officeDocument/2006/relationships/notesSlide" Target="/ppt/notesSlides/notesSlide25.xml" Id="R75e3272dba5845cd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d8c638c00e43d1" /><Relationship Type="http://schemas.openxmlformats.org/officeDocument/2006/relationships/image" Target="/ppt/media/image26.png" Id="R082d1c9748d04f1f" /><Relationship Type="http://schemas.openxmlformats.org/officeDocument/2006/relationships/notesSlide" Target="/ppt/notesSlides/notesSlide26.xml" Id="R42317f30dcff42d0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3016fa0f764195" /><Relationship Type="http://schemas.openxmlformats.org/officeDocument/2006/relationships/image" Target="/ppt/media/image27.png" Id="R90f888986b354136" /><Relationship Type="http://schemas.openxmlformats.org/officeDocument/2006/relationships/notesSlide" Target="/ppt/notesSlides/notesSlide27.xml" Id="Rf790471fd974497b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6e09e439e84dd0" /><Relationship Type="http://schemas.openxmlformats.org/officeDocument/2006/relationships/image" Target="/ppt/media/image28.png" Id="Ra1a0b353d2fc41c3" /><Relationship Type="http://schemas.openxmlformats.org/officeDocument/2006/relationships/notesSlide" Target="/ppt/notesSlides/notesSlide28.xml" Id="R4d50a948c5054451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068bbd4b4f41eb" /><Relationship Type="http://schemas.openxmlformats.org/officeDocument/2006/relationships/image" Target="/ppt/media/image29.png" Id="Rc893570221a8468d" /><Relationship Type="http://schemas.openxmlformats.org/officeDocument/2006/relationships/notesSlide" Target="/ppt/notesSlides/notesSlide29.xml" Id="R1073406b9d134e95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af55e4201545e5" /><Relationship Type="http://schemas.openxmlformats.org/officeDocument/2006/relationships/image" Target="/ppt/media/image30.png" Id="Rca37c8574e9a4b38" /><Relationship Type="http://schemas.openxmlformats.org/officeDocument/2006/relationships/notesSlide" Target="/ppt/notesSlides/notesSlide30.xml" Id="R2175be8e2395474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3B9FEA4-B8FE-40AE-91CB-F6B45E732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4D875E-175F-4577-82F8-C0F557D13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2795E60-CF17-4E15-BD8C-CE259C5F2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ECON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CEBFFA-C003-4701-B102-88DCF7497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货币与银行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152951-804E-4FCA-A91F-BB6097705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货币功能、存款创造、利率和金融体系。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B9B8BD-9452-4FD4-BE2D-3A2438047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229E3E9-7FAC-4F53-930E-4D48593DA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B9A7A6-CD8E-4786-AD39-B8E0E7945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A42EB3F-0E69-40B4-9AA8-183ABAC9B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baec91370064d4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3DF3268-590A-46CF-80BC-9FB0744C7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AF73903-6A7D-4448-8D45-C856EBE06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73B3A71-B98A-4804-80E5-A6F6B265E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FCC4FFD-4232-484F-8A30-8D8E73C37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7572AB2-ED9B-4681-9BF3-29000320B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C29D137-7C04-4E58-96BA-C163EF1A4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2AA3B27-EF37-4E1B-8F25-82B15B008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8D7B544-CFD3-4AD0-A625-DB2D2E9B8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货币与银行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510E18F-688B-49BA-9175-EFB33E60C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206855240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2E4E2D3-499A-49E4-BB9E-6FACE4EE9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E71120-40F9-4FA4-A64E-5D2ABE232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475a836550b473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5E2FF7-378C-4A14-8804-BADF46EBF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2E577E-6723-437F-91D6-E5988F29D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E99F002-3B7C-4B3A-9F2F-14443784A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F428EF-5D4D-43DB-ABED-DA1234231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FA32CEB-D78E-45DA-8D2F-00212F759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6EE5CC4-F3BC-4C4A-B377-CB2A17023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B6BF6EE-5906-498C-87E2-CEF144243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0CC3E17-2744-4C57-B81B-B2F6597B4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D4013AE-994F-4E52-8434-870390AF9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15974CF-2C7D-4877-8AA3-7FA7D347B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1E8BF5B-E51D-4CAC-B88B-643304FEB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E94EF55-3412-4D1B-A668-9F173EF2C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73B7553-4F82-4B3F-BDDC-37F5C6892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E1D6B34-4C04-480D-9D46-ECD349FE2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81EC54C-BC21-4012-A0D4-ECFE16BBC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C70B0BA-0329-4E25-9080-913CE0443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0978D69-F266-4849-A548-3A740CCDA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成功标准｜利率既是借贷成本也是机会成本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236BE85-69C9-4CB6-8F57-68F0793AD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546F4F7-F1D9-4DB0-9F04-32FE812B5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货币与银行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0DC3B4D-3459-4BC6-AE8A-0EB0F6002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58241565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E5106C8-8850-463E-8DC5-FDFAD85B2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254F1D-FBF2-4738-BD1F-6F6050309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81a228af104fe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14F7AF2-9C61-4FCF-ADC1-A7FF3887F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货币与银行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F3F083-F9BF-4EA0-BB26-48ED7FB38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0A415A-1EE1-4CE9-A525-BDEEF6AF5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F28D1D-C936-4F66-A7A9-B4A8D8563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DB9CE7-D567-4F64-BD6F-43D75DFEE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利率既是借贷成本也是机会成本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50478E3-C001-45E8-B7BB-4E09337E4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边界提醒｜把现金增加直接等同财富增加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3B95651-3D2F-435D-8C9C-F9ABA2C08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9C2811B-B221-44A3-BDBA-08496B2EE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AA19CC3-24A5-4CB7-AC40-E12D042C9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货币功能、存款创造、利率和金融体系。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8E0A317-9580-4F32-9609-8C0241BEB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9E877CD-B649-434F-9121-9AEC4A099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30967EF-F63C-4CDA-84A7-15BA5F92C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画资金流—分析传导—评估风险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C963055-AFB4-47A0-9517-3B324E91C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HKDSE Economics 2012-2024、2022 综合卷、适用届别 Sample Paper、Practice Paper 与评分资料｜Paper 1·货币功能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8E11BE1-0007-43EB-9958-DA340AFC0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04FC853-288B-4332-B939-27DF8BD81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212E84A-3735-4438-A255-8E77F9F4C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货币与银行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CEDA812-2F99-47EC-B742-9E50EA889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47720448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F3107DE-EFC3-4DEA-8ED0-FD87F957D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DA036A-2C5B-45E2-A099-B28A42FFE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5e9608790944af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CE3746-821E-423B-BBF5-EF0499F2E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2E8E74-00B8-4E0E-A651-1E14CFEDD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6F8466-A897-40CC-983D-5D3BA5002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能解释“利率既是借贷成本也是机会成本”，并识别一个反例或边界。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956F4C-5A2F-4512-A74E-686C1EA61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AC1983D-23BB-4F2D-B20C-D33C1B6B2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3582EA1-A56D-4223-8BDC-73EE7DD94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商户把第 1 批商品全部标价为港元，货币在此主要发挥：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A2C96C6-2C0B-4E7E-B47A-A907EE276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高频错因：把现金增加直接等同财富增加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1A23A24-D776-4549-B303-67B32E94F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DD15E51-5B4F-48EA-A216-A58AA3A94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897F16E-01F4-49B9-9117-983C27F0B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利率既是借贷成本也是机会成本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01424B3-70CF-4787-B3BD-3313A9002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D9BE1A7-BF2E-4A28-9EB7-867AB79B3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CE986A7-16D0-4D8A-B530-5BC8C6644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货币与银行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3082152-4937-4419-A882-A182FDEDD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99672322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A60285C-A40B-4F70-974E-AC7B437B6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62D6FC-1A1B-46F2-B0F5-4D9DD8E08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1a3c372d8424b6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1C1678-704D-4901-8481-031F0C211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C9B4D8-B37E-423A-A743-D2A531995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D0CD3F-B827-441A-947C-63C044AD2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8E95C12-B198-4BE2-ADD0-FF638D69B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294FD1-EC0E-4F5E-9D9E-BA7EA9DAE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画资金流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A43F60C-B358-4D89-ABBA-CA981797A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17052EE-4230-4BD1-9E57-B4174A03E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分析传导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9992626-E525-4057-8340-FA711E795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2093CEA-B00E-42D1-AA89-B93155A41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评估风险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282CDDF-2900-434E-9AA7-91A36DD24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3861E8D-C5D5-4DFB-B550-BCC6D6F4A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AE02F6E-D8E0-4AFC-8A12-DDC1495FD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商户把第 1 批商品全部标价为港元，货币在此主要发挥：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F13CB8F-58A2-41CF-903A-27D01A7F0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1FF4F0A-0DDF-4A5D-8587-A83F8CB00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4831475-0572-4F96-94CD-5CD2C599A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正确结论：计价单位（unit of account）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解析：以共同货币表示商品价值是计价单位；是否实际付款决定是否同时发挥交易媒介功能。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94D94B9-D1F8-44E0-87C4-E0F246536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0225F6A-3156-41DF-9AF7-ED4FAF5FD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6667514-A025-436D-AAC8-F071F823E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货币与银行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2651803-FD78-434B-AB44-11898FD3D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19604551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2F184E1-3F82-40B0-9039-B671D3530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585A99-61E8-4CD7-B580-837301CA0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1bfa9d4cec64b0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3F97624-9E00-49B5-8CC0-C9B5EE917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1DD09D9-67D6-4D54-AD1D-F91916960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0DB2BB-A7AA-4851-B820-ABA973F8A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EC97E3-294B-4725-9728-D5ED5469D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0A6F591-A45E-4920-AE7D-847A1BCC1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6637288-7E0E-4BC5-96BD-3E1D18D55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DAD642-96AF-4874-BE2F-4440D995A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C7499C2-D9D4-4A3B-984F-0F6BBA046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B58B3BF-8A03-4CEC-80A7-BBF05C8D3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70A5845-F3CE-42EC-8C8E-79463FF0E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F1E21CE-82A7-4146-B34C-7A4A63E74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82B1198-FAD9-4AAC-8942-E7863736C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3150438-5470-4B76-9012-168D31D0E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把现金增加直接等同财富增加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C72B124-7680-4538-8998-E97CA2D2B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AFCC365-187F-4F19-916A-1BFFDC19D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2DA2CCC-7B39-4B03-B3FF-69574CF6F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E5FCFC0-3177-47A9-9F12-8D3305411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A7EA264-424A-4C95-B86C-8CD8FE9C7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货币与银行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611282D-83B3-45F7-BAD0-6AC36B722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32551756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19CE886-871F-47A2-A008-1C6148119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BCFD82-8356-4765-AAE8-868CBB1FF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70fd94cefc402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642405-F793-4202-9A3E-D09375FCF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BA6E5B-D876-4A31-9294-AC7E83E2D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1957A9-F3FB-42D2-8472-3C2A797CF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C005329-3877-41C2-B627-D5F436D78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货币与银行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CB9412-8B5D-4F92-84CE-228AADB37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4648146-73F3-4659-98C3-63179DB12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009336D-B15A-48DB-A445-BB478591A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利率既是借贷成本也是机会成本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78DED61-4599-4D96-B998-65381384D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FF70A58-082A-4083-A518-200BD79E2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4809741-7D44-4DA0-914C-CA503B580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画资金流—分析传导—评估风险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4EF1F38-B142-4223-9BD9-FEE6CEDF4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0736F94-B9B8-4F94-9337-B39B5480E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B745491-832B-404C-81C3-09F8FB54E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把现金增加直接等同财富增加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B197E1E-F760-40E3-BB3C-33CB6583D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A6522E4-22AF-4ADF-A7F6-06CFE53B0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C47C2E2-9C0E-4E01-82C1-4D25B8425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货币与银行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9583383-8476-43A6-8627-A5EA22B2F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0602754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5D617B0-706A-4A7D-BEE6-560789431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C7F924-5011-405D-BFB4-88993B525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6550692b4941b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9597FD-8B1E-46E2-9452-A9334106E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329F399-6ECE-4FEF-A170-64A08BA95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959230-B17E-4456-94D9-7767670FD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DF234E-0E26-486D-BF6B-CCF19B6C8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商户把第 1 批商品全部标价为港元，货币在此主要发挥：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5137F0B-ADB7-4DE5-87B6-92A706D09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40283B4-64C5-4DF0-9099-F903DA8FC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349C852-0DD1-4E10-9F92-7B138C3C2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利率既是借贷成本也是机会成本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B9015D3-9109-4132-ABDD-CCA306716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88BE8D6-AD8D-42EA-BB6D-9C2BE6D51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FE4BC4E-244A-4AA2-BCC6-7FE39A43A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画资金流—分析传导—评估风险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F5FAF70-CFA1-41F6-9B37-A033C821F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3D8D723-8AA5-4B24-932B-CBEAD3C16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3C054EE-25E3-4B80-A5DB-00E8E31A8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检查：把现金增加直接等同财富增加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282B47D-0D7D-4C67-883B-26A27FDEA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B8D7FE0-8C8C-4A9C-8E03-D129C4972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06E621F-D6B8-48CE-B051-B255D4FC2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货币与银行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1B630EB-5F67-4EA7-94A9-45C76F399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71106963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5EC45E3-3395-4BE5-A63A-76D474950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3BC7BF-A7A0-4E22-9D07-66AF0DCAE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c1d521df5046a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73B4B3-28D3-4B20-9B52-80101A870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71B8C3D-F589-4608-8004-3EA1A49C8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5572D5-9F89-432F-BCB4-15CB40A84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444FA8-EA42-4F59-A8E0-49367F05D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某人把第 1 张 HK$1,000 纸币存入活期存款。若不计银行费用且资产价格不变，他个人的净财富即时：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AE563D-7B4E-4C84-9B57-F58D41293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Economics 2012-2024、2022 综合卷、适用届别 Sample Paper、Practice Paper 与评分资料｜Paper 1·货币与财富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A5988E6-CAE8-4907-95E2-5FB45B9C4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CD0B980-5275-4277-9536-2F66EDEF7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F628908-9ABC-46B4-8E17-023E1BD76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DC4C855-4F8A-485D-9FFB-21D27325B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BE9D655-E2D5-459E-8486-8ACAE07A2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02D4D33-FAE0-44AE-8CB6-8C27407D9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DACB292-DC4B-4F1D-8AD1-66DA02B5B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D7F889D-C5E6-4DCC-9DA7-9620147D5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DFCECB4-D1C8-4769-8477-04337A0ED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8F4FD7C-CAA9-4BDB-BDF8-F426A7A5A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C11BC9B-0127-4F46-9BC4-3945BDBCC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E6F052A-A091-40DE-8296-4397EBD6D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2652BEE-C482-438D-9779-826DEEBE2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货币与银行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76A70A5-9238-4B12-88C3-3FCD918EF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43061297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94DBC98-142E-42CC-93BA-AD8C16A2D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EA0FE6-CB61-4883-A7FB-A522B919E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a96b08bd27430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4821F2-EAF8-4A9F-91EF-BE600ED0C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F7EED8-C813-4000-A72E-FB052B9B4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DDF938-F17B-4640-842B-130FEA6BF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D5FE31-4126-40BC-94E8-F208DFDBE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3377701-1A57-479D-B83F-1E07A9A19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商户把第 1 批商品全部标价为港元，货币在此主要发挥：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A88167-2663-4E86-81DE-17B1C5ACC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AB29545-5370-4550-AC81-D607F1E1B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6C64C7A-0B7E-4736-AED0-F63A5B4D3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F8AC357-AE01-4895-AF24-E228469E6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某人把第 1 张 HK$1,000 纸币存入活期存款。若不计银行费用且资产价格不变，他个人的净财富即时：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076F77B-FB8F-4978-8814-59EB1F26F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D71A1F1-8269-4859-9A7B-A4062419F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066399E-5EAB-4D6C-92B7-4D8025D35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E679678-2448-42EC-BA91-5007AB600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银行收到新增存款 HK$3,000，目标现金储备比率为 20%，且没有超额储备。该银行第一轮最多可新增贷款：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B39D995-FC39-4D2D-819D-AB81810D5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B825C84-AA6B-4D41-9133-F43DE8998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DEFFFED-DE65-48AE-AD53-A66B74C66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货币与银行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CD0213C-AAE0-4EDC-AC86-9C778F6CC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21407587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2BF5B48-76CA-46A5-AF2C-567BD1848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AB46E8-4653-46C2-9F11-D0FBF393C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198a551aa5480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7B43CB-FB32-4F59-A9F1-FFA17D965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D672EB-8412-438E-8193-85D6452DC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792736-D711-4EE9-A312-A764A64C4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74831F-C021-4D29-8AA8-2C951F0C8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把现金增加直接等同财富增加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95685CC-C3D1-44BC-B857-0BE09E64C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3606A1C-57D8-4B51-BA47-FDBB39B52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8D0A9EA-8F3A-4F39-B9D3-3B08427F2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D247CA9-F0FB-4AF8-8CF4-234FE301C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正确结论：不变，只是现金资产转为银行存款资产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解析链：现金减少、存款增加同额，个人资产组合改变而净财富不变；货币形态变化不等于创造个人财富。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CBF883D-46B8-4FFF-836C-38E42494C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AC32DA9-A488-4E59-9C0A-ED6E03FFA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AF8A168-5739-4E4D-B605-BA6B467AC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货币与银行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F17BDEC-CCF9-4F9C-9C75-1A84FF4B6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605647098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B505BBE-788F-4639-B594-E546D9798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FEDD5E-B3F2-4A83-A4B5-B8A7A019D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e596b33b404a3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7AF6B0-6A5B-4525-8816-58990403A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B7EB67A-41DB-4615-AA0D-7FEE2F588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2F7B2E7-A0C8-42E8-817B-669C3EB95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AC0B2D-8190-4B1B-B051-68C0AB8EE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银行收到新增存款 HK$3,000，目标现金储备比率为 20%，且没有超额储备。该银行第一轮最多可新增贷款：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6D871C-D814-4F74-978E-75D44CD6D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C1C21D5-78F0-4071-A7E0-C890D6F75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A7C837B-DB23-4456-8FE9-A900CD3B0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B8A5806-EDA4-4411-8F42-610BFF366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ADD9C2C-91F5-4A31-8D66-EA777158B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03F9306-BC62-4A64-91B8-E6BD98B5D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425D07E-781C-4D80-8135-FE14C410F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030A40B-0F2F-47CF-8422-2F6CE53F8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货币与银行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1943B36-4E37-4893-A811-C9E77CCAC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638914845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79D089C-36D7-4ACD-A52A-B51ABE623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421C31-85DD-485B-B094-AFD34C229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62e1057c7742a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77AF6F-5C77-4E27-8794-41E4E6C55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BB5A70-75D2-4F93-964D-68F76B457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009747-CC1C-4FBD-B053-C636F8674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能独立执行“画资金流—分析传导—评估风险”，并说明每一步理由。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A92564-C79B-4AC0-850D-FD223F88E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809373-E7E0-4C1B-9F21-06F97AB53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D11AE87-11E2-41DD-9B35-458EF5342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在通胀压力较高时，中央银行把第 2 项政策利率上调。典型传导链是：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8F0DBF6-309E-48CF-8B1D-2995ABD81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高频错因：把现金增加直接等同财富增加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EF93AF7-14C6-428E-BDA6-9CC46C091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4BEA652-7C71-438B-8579-24314C81D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C018A0D-42A5-42E9-A2B3-E174B43C5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利率既是借贷成本也是机会成本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B06BC11-6EB2-43E9-94B3-7B842F344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E3F488A-7414-4B0B-9FDF-BE57FE2D4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E01A402-69D0-4543-9FB1-FD8428BB7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货币与银行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7B4613F-C51C-4B93-B841-042D337D0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614953155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B9404C7-D134-4811-B16A-800056BBE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5CF01C-D6DF-4E7B-83A6-DC0A43E17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9456a5785884aa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41ED94C-0F11-48AC-8485-72C61CDE0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73429F-B51E-44C4-8081-FF8C27332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6C65F0F-0C70-4F9A-A8BC-90157D461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37A9A4D-00EA-43B4-AD31-EC80C3D32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DE9441-F9C6-448E-ACA4-09EA9C04F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画资金流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0A5244F-3B91-4AD6-9000-15A1EADF4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D06F77E-CDED-4BB3-8819-1D9DBB1E6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分析传导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1FE2FA2-3940-4ED3-9C35-1E2C21C95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9947651-38B7-4C23-8BAD-AAE5D7C9D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评估风险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A03282C-3356-43E8-99C2-6D2931165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3D6A6D9-2175-4343-B8BB-189F1E061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E6B0913-DA3A-4B02-A618-20361D41F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在通胀压力较高时，中央银行把第 2 项政策利率上调。典型传导链是：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6977ABB-EBD1-4DCB-9069-534C9CC66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9A1D87F-3FA5-4802-AF3E-E310437BB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BEF61E0-36C2-4F8B-936C-ED3260E09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正确结论：市场利率上升→消费和投资减少→总需求减少→通胀压力缓和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解析：紧缩货币政策提高融资及持有支出的机会成本，压低利率敏感的消费和投资，从而减少AD。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4D3DCE6-4E71-44F3-8F50-6DBB2ACF8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6D0A724-1DBB-413B-99DA-89A0110B0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1B6860B-838C-4931-9142-9C194D43C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货币与银行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CB2C222-53E9-4BA2-887A-7E04A3C21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777046366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568B8EF-D778-4032-A481-7CE947F6A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EC1CD1-BBFC-4E8C-87FB-2BEE5AA79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94a61576cec4d5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A6DDAA-3AD3-4939-8DB2-C8243DAD1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5166F8-5F65-4899-A66E-B8B4C64C8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706CFC-27E1-4D8B-9AAD-9615EB5F6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89C1A5-BA8B-4969-B3B8-33C30A253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758FCDB-3D2B-412B-89AE-A8104629E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9FD2324-74B3-459C-AACE-4053EB6D0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D03EF67-82C2-454D-BCA4-7D79611CE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D57D2EE-EBD8-41CD-BC79-D5CD44CEF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02B3F45-265D-4A52-8EAD-B9377903E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DC01110-A251-49D5-8273-9D0F6F492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19D60F2-C3AF-44CF-912B-21BCC2FB7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27E5370-F44E-4766-9FE7-9CD579456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FCBDAD3-FB33-4DC0-A00F-75EFFE453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把现金增加直接等同财富增加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8F2CE77-1AB5-412C-92FD-B3363EFE6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970A98B-349E-4623-B2A1-DC41DC5BF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4122D54-1761-4E98-8708-56EEEE9C7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0731991-1B29-48EB-9A68-4D19851DB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AAD5DC2-B684-4F1B-B2EE-5401FA0AC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货币与银行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EA86DCE-7AA6-40A7-B758-54BF4CEC9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945218035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BD5D198-76B1-4D7B-8E9D-29D1DFC1B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BCFE5F7-3F42-4EAF-A19D-C90B51A12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94dc33b555d492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3C84CE5-AF8E-420D-BC63-D7AB3213A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D5F9AD7-3BC4-441F-82E7-64DA03C88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D6CA60-0062-4B86-A326-D4EA4DB95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C66F399-0AF5-4674-A800-B4B6FD830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货币与银行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E19B9A-DA67-452E-965B-CA1869122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98A414C-04F1-4E91-9660-16340176E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927C62C-77C6-4823-9F2E-E98522BDB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利率既是借贷成本也是机会成本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72B5C31-DFF4-44BC-BF4E-AA4D24B52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74E12B9-AC1B-4F38-B5F8-C9C0E9F6F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B78E767-5C5B-493B-8292-E2B599156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画资金流—分析传导—评估风险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1CE79C2-6687-48B8-8CBB-F3AE128BA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3256F3F-6644-4549-9B57-AEF43D18F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24BB0BF-F4A1-47FC-B1F3-45AFF163C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把现金增加直接等同财富增加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DF923D1-67E7-474D-ADD4-3C04E73BC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E05B9B3-26E5-49ED-9E2F-BC7355AB0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6F57E98-33F9-403E-9B6D-5994FB8AC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货币与银行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60052F7-005B-4A45-9B5A-2ABBE50BB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935195482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D4D8BA7-5628-4937-81F0-8423E781D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C5D6441-F518-4EEF-AD4E-C73B52137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dfd17f3a3a547c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B79F9C-8526-41F7-9709-3AFB714AF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DDF62A3-35D7-4CF4-A6EB-F1077F257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6804E4-EB58-45A0-BC34-DD47E6046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A6D0FC-AD44-4387-B1BB-080467B36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在通胀压力较高时，中央银行把第 2 项政策利率上调。典型传导链是：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0915FB-637E-4AAF-AB76-1DD386E28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26E8055-1006-4A75-AB19-CC6FF182F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860D58F-1DE0-4450-A175-CDD0E665E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利率既是借贷成本也是机会成本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485B965-BCBE-4AEC-8777-876660C2B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3FC4540-AE99-4D5A-8A90-7ED1D38B9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932DB01-3647-47B3-96DB-6ADCB9288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画资金流—分析传导—评估风险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B4440C5-F720-469F-AFCB-4D4A552D6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7616C0C-E469-4AD8-8C94-5D3A4A666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B600DD9-7808-468A-9C91-6ABBDD5E3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检查：把现金增加直接等同财富增加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BA4E098-EB47-4787-8653-E06D37110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C537E4F-531C-4569-B896-74ABEBBC2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30F3B54-9108-4065-B82C-79B8F9E6B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货币与银行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14FB753-1417-4F47-AEAD-8F732E0DF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370501028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499CEDB-A862-4063-BA5E-907BFB4AF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071F49-C9DF-4EA8-884F-ADA7FFC5C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7d0ce3313a481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6CD82A-2AFD-4175-9CA7-28EB73B25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1C95BA1-56F3-4BBB-A90D-B73D3740B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99BE9E-75A1-40C6-ACE4-931F5C7D0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E607A33-D569-4B02-9A74-D77186F61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银行收到新增存款 HK$4,000，目标现金储备比率为 20%，且没有超额储备。该银行第一轮最多可新增贷款：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F784426-C16F-4EAD-86B4-D4DEEBE87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Economics 2012-2024、2022 综合卷、适用届别 Sample Paper、Practice Paper 与评分资料｜Paper 1·银行资产负债与贷款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0E0EA91-F83F-44DE-BFD8-0A0E07E8F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65765A6-FEFC-4914-8B2D-4C8669F22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09408E0-F8C8-4E0C-B618-53BB13F22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0D990A6-D9A4-420F-9CB7-42800AEA6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082BC5B-7012-409B-86FC-B9F7C3B72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8832179-D8C0-41B0-8B66-E603CA394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1F2F522-E3E4-444A-A3CD-457A99CDA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49E471E-F14B-4401-9F32-3624B4D9E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9C53277-C281-4044-BAF4-453BFD9C1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749A59A-AE36-42E0-8E76-BB0486F92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F760FD4-7D36-4416-9D56-083343DB9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EB24963-F2DF-404F-957E-075C3B754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80CBF2B-A7F0-4844-B195-F3309ACF3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货币与银行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27F1BB3-3EAC-40E3-94B8-F7532AA6C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266563285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14FF1B8-E574-49C4-8136-05344B955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F564AC2-EF8F-4A58-A41F-0DF1D9C39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56bb15eaf4741a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70C396-5FBB-423F-963E-A891C0A70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7C6E93B-78CA-4303-ADA1-4E74DE497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EA360E4-CF0F-4B80-92A2-F7C36BCE9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51E4A7-141A-47C4-B047-BD778BF5E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CCD741D-F319-4A4A-A3AE-176865C37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在通胀压力较高时，中央银行把第 2 项政策利率上调。典型传导链是：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7E02E14-1D63-4DC5-823E-951B0EF38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6652A65-9FCC-4984-B2E8-890FCCF56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7653F3C-2231-445B-A815-EA40A5924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932D42B-D244-4C5F-8A46-E47BEB386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银行收到新增存款 HK$4,000，目标现金储备比率为 20%，且没有超额储备。该银行第一轮最多可新增贷款：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3DB83E5-4CD9-4C0F-A546-F638A579A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0828475-2054-42A4-80AC-D3813AF44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EEEB8BB-E311-4143-BD08-022D194A2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668942A-B7AC-455B-B666-5F1212EF8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某银行活期存款为 HK$11,000、现金储备为 HK$1,200，目标现金储备比率为 10%，且其他资产负债不变。它即时最多可增加贷款：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0D618A8-B0A2-41FA-98CD-C61B4CB50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237B71E-782D-480D-8FE7-1D6631260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63D1FBE-CE65-4823-B618-6671AA073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货币与银行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A9192C1-981C-4010-8834-FD06D81E6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430792841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32EA4EA-A9A1-4018-A5B1-42397F122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D1C74D3-0EC5-443E-8BEC-15E8DA526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00e52b3f9be467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8CB18D3-E864-4D2B-BF6A-97D269AA1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3C8880-16FB-4E60-A499-139009A27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05A4BC-20D0-4C68-9884-30DFAA325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D31E92-A287-41C3-AA57-C6941A9BF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把现金增加直接等同财富增加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7B677A0-A820-4D60-82EA-8EE80D0E0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0B1E1A3-246B-4757-A727-926D15867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CADE2BF-F23F-4CBA-824C-1A2E1D84A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2EC29AD-A6F3-4BE8-9ED6-0BB9CE2BB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正确结论：HK$3,200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解析链：所需储备=HK$800，可贷=HK$4,000−HK$800=HK$3,200。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85CFC3C-5D59-4683-8A42-76F7C4EB8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CB061C2-EE4A-4507-9DEE-D7418645D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55D6767-A180-4527-937E-EDDE07B0A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货币与银行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2E75F37-E6E9-4DFD-8A10-F63B41B4F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875934329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419551B-2F93-4A45-8D18-F5497EDCF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45A4FA-4853-49A0-9D62-7DBD36283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dfec0631f94bf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6B9C9F-E99D-4E0E-925D-CF08AEB2E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FA8B43-BC80-4BAC-9EFD-59E2DEB0D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EF47CC-5456-4215-A586-91A4B359E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4DE985C-D119-4EC2-AFF7-26C1C3EE7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某银行活期存款为 HK$11,000、现金储备为 HK$1,200，目标现金储备比率为 10%，且其他资产负债不变。它即时最多可增加贷款：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436395-9365-4E8D-BF73-C62801355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3EE9251-0B89-4098-8095-0582B77DC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CC20C26-A2A2-4C37-9879-128982F25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7898A0C-ED2B-44E2-B1A2-A0B7F0289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CF6A4F0-F75F-4E56-9357-CEF944C23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D3F68F2-BD7C-44C5-A40A-D61D9574D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298A125-A9FA-49CA-BE24-C36C86D1D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C722F1A-9440-4D83-8B16-E914F4626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货币与银行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CBCEAAF-4249-4150-98ED-324835154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202531828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C0574E1-5010-4E80-A530-224EBFDD9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DDFEC0D-3EE0-4ACE-BD01-6C653B05F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ae2437bfb542e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CF21E32-7B3D-4874-A22C-BC59A027F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FAC267-29EF-4E2E-9AA1-3A8B1F1CA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94BE35-0BDA-490D-A74A-9FD47863F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934847-A472-4AB2-8547-E0351AC8D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AE99BCC-3C97-4C19-8261-55354D7D9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C3E3477-DB7A-4669-A38B-5A97FB64F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市场利率在第 4 次政策调整后上升。其他因素不变，持有无息货币的机会成本会：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6B743DE-E214-4D72-93EA-CDC7A4175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高频错因：把现金增加直接等同财富增加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B85999E-4D55-40C8-916E-98C3BA916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39F0173-8C54-4EDC-86C9-F16DEC938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28A6C36-D64C-4BD5-948B-D5EC4BCC9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利率既是借贷成本也是机会成本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CD5018B-52BD-4303-963A-2A8FD04DB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155C92D-7E18-4905-997C-AD56D8CFC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CAAEA85-2152-4F8E-8850-C8D9FEC99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货币与银行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548BB8B-9B6F-4CD1-9A96-9CB21F661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181626442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E7BF7AC-98C3-4A6D-A5BE-743ED6D92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FAFF84E-AEF8-484D-BAA9-4AD1EBAB6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a4be56123642c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BF4C22-B9E2-463C-A4AE-57F57E8CE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9191D6B-FCD4-4C05-AAD1-E893350A7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69FBA37-1604-4CEF-A8E7-E2972C857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BC74EDB-242B-4489-9358-61E3DF49F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AA2B009-D3F9-44D6-B004-0EEF14D9B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画资金流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43F12BB-7A82-4E7C-AA72-887E74088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9ECAFAF-81F2-467C-B737-8A00AEB6E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分析传导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B3946E1-B19B-42A4-8009-F6F7B640F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2CB1185-F008-411C-A82E-E0DA21257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评估风险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AA8C7E3-1D8D-4BA1-93FA-CE10B4E0A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A80916C-FB69-4D19-8C6D-2D4F1E9AE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D17A57A-5CBD-4ED1-89B6-EAE6B7DB7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市场利率在第 4 次政策调整后上升。其他因素不变，持有无息货币的机会成本会：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0FF7622-529B-45B6-AC02-9070BD12F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3B6C946-A332-42F8-A17A-372688BB8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C466801-595B-4A38-9A79-D1DDE8373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正确结论：上升，因为放弃的利息收入增加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解析：利率是持有无息货币所放弃的回报；利率上升令该机会成本增加。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1EDE0FD-EBB1-47C2-AC07-D2952DBEB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70C00B3-21CB-4F5A-BFC1-9F4BBE116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9E85F1C-73DD-4964-A0C1-D7E00D8EB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货币与银行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05BE53C-A852-44A3-B1A3-C781BD561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2906133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84FFF7A-D388-417F-8EC1-AD64D5AD9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F9FBE8-BAC8-47C0-80A5-44273E6EC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72763c9236402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AD6E5B-7B6C-4BD8-9DA8-67B95FA37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BDE169-BB87-4777-9E62-FAC38D507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6E6B971-7A7B-4122-827F-66323E503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0708F6-4745-4B68-A78C-843E3C267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C53B9B-5725-4FB1-9550-4C2C3AC53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DD840AF-6CB6-4048-AF68-7E386F296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19487B8-9C93-4E34-8608-7E3FE4D01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0FB1C7F-9F6B-4AFC-A45B-0AC1357ED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EE44CAE-9D73-4B77-8D0F-DEB7F07F2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D66A279-0DEA-4165-8DB2-29B988494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3DE3ABF-27E2-48D0-8788-306FFA652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67B2E7F-A8C8-45A2-8B66-F7AE8DADD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58D7669-42F3-4555-B707-9467D45C1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把现金增加直接等同财富增加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87902D2-65D5-40B2-9C6D-A6BED0B2D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AE17E2B-D997-4AA9-B53E-503449C24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2B6C836-3B52-499C-BF95-8A6FBB4A6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0DA3B8E-2D48-4411-B037-AB0396C60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F0882C9-C245-40FE-B937-233C74966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货币与银行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06CB5BE-E61E-4046-964B-0F20DB643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401794210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3F0067B-8576-491D-9F78-EB51E1FDA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A92AEF-0D0F-4079-9B21-DAD9FAF02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45264b8a026468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90F982-06F6-4900-A908-6437169B3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14F88C-84EB-4C51-B2A0-850DAB36A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EE1291-715A-4431-8035-CB6E8550B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390F288-2153-48AC-A77B-136299A9A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货币与银行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BAFC05B-E875-4B7F-BDE3-01CBE468A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6A2DA23-E35A-4AE2-B8DF-44B0AD28B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6EAEFCB-7F79-4D07-A505-11DFF75CE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利率既是借贷成本也是机会成本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6D4E3C1-C875-4AA3-B6F0-AFFC3EC8F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AD2C943-F02E-430E-80BC-D632CBE88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FB736B5-8674-42E9-8F46-53B1571DE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画资金流—分析传导—评估风险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8EBD756-2D3B-433D-BF48-E17065FBC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513AE84-33B4-4C75-8CC0-CCAEA6273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D86F882-D95A-451C-B0FA-2141C97DD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把现金增加直接等同财富增加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1F82A79-D3B6-4E75-AA36-B4D9A0F5D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BCAE0CF-FA5A-429F-9620-931AE7C9F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4ADABB4-BE47-4884-B71A-B092E415A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货币与银行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C0C46AE-03F9-477E-BE5A-FEAD1D880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946771550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B5EFC96-9B28-4AD1-8B36-9258B4C60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C37079-A752-4109-AC96-3684F919C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82d1c9748d04f1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2B36A8-6093-44B5-9C57-404ADA55A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D006A64-CCF9-4046-9014-5EB242B0E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4122C9A-C353-42B2-B21A-54B605439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D40A25-CD0C-4935-88E6-822DCF294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市场利率在第 4 次政策调整后上升。其他因素不变，持有无息货币的机会成本会：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4F9E13-87DE-48D9-9764-D51C18A84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681FD18-0408-4DE9-9126-80FF0D7C1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23C3786-40A7-4CC6-AE1E-7638E6F34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利率既是借贷成本也是机会成本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7BC7A56-99EC-4E5D-89E6-DBBF9544F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0F82F40-1025-4F21-BAE8-032F41272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0DAA400-22B3-4857-80BE-E1FE1AE4F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画资金流—分析传导—评估风险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81EDBC1-DB87-41E6-9691-8E172F920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120E483-A51F-4010-A131-4DFAE0AE1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10BD872-4682-42D4-ABA7-8E8F85A25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检查：把现金增加直接等同财富增加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3B0A67C-0A87-47EE-897B-1307DF51F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A0CF81C-D486-460C-BC37-FA141D3CF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562C2B3-98DF-4530-BF0B-B32774FC4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货币与银行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3669FAA-2F8C-46FD-9536-ED369D4F8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04510006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FD3D860-EAB0-4640-997B-2B28E5947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8A8D2A-4343-435A-BA1C-9AAEB98DA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f888986b35413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4854F85-A7A9-49EE-A149-AF8272617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EBA97E4-6C1D-43DE-AA52-9ECAF715B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F6D86B6-97C1-40A0-8FD3-C8852BBCA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FD1D7A-363F-4EDE-846F-8054B2D2D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某银行活期存款为 HK$12,000、现金储备为 HK$1,300，目标现金储备比率为 10%，且其他资产负债不变。它即时最多可增加贷款：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BB5CC15-250E-4EEE-A9C1-EF69BE7C8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Economics 2012-2024、2022 综合卷、适用届别 Sample Paper、Practice Paper 与评分资料｜Paper 1·银行资产负债表与超额储备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5550C4F-B6DD-4A89-9C85-DF818C3EC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7451DF4-D02D-45BA-862C-58411AC8C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ABE3B99-C93E-4D90-B203-F283DEE61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6C1E99D-1F9F-4E26-8A32-A5C55A325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3241F76-A60F-46A5-99ED-84F2DA1B4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7B2E616-F168-4F7B-A2BE-3BAFBF25F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66CF1BA-6404-4044-AA35-62EC839D9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6A4BAB8-0056-4DB5-BC01-8A5452D66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D480D0D-5CFA-43D5-943D-B8374DFB6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6E35D18-52D1-465D-9FB4-5B1E3DF7F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C5D2BA0-9078-43F8-B9BF-5D83B74EA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39F639A-10DE-4280-88FD-0526FF6F6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0CBD15A-D780-4CAD-8BA8-602335D14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货币与银行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055E161-3773-40C2-9231-2E4918A01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933560674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688262A-2094-4C21-818D-EE1692AF2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D0211F-E232-48D5-9DD4-6A7C5F1DE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1a0b353d2fc41c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60B319-5C38-4110-A4D4-E07E462A3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122D91-EA41-4F26-98E8-BDCEA9A96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860538-2B11-4235-8962-AB4B4FA2E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BE417A6-4347-40FC-BD57-85CEBB111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40D583-7044-44E1-B1A0-8BDDC2CCE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市场利率在第 4 次政策调整后上升。其他因素不变，持有无息货币的机会成本会：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D3B07DD-DC0C-4E4C-8A85-6B118FF6C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C62A50A-162A-4D51-9617-453B0C2FC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8EDF16E-0445-4403-BE05-66312E576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1DBC4AB-E561-4FE7-87E6-3264C5597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某银行活期存款为 HK$12,000、现金储备为 HK$1,300，目标现金储备比率为 10%，且其他资产负债不变。它即时最多可增加贷款：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0199CEC-311D-487F-9478-2E2913640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698905-7A84-4F6F-8D17-F71BBAA51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DA08F0D-C965-41B6-A081-95A40230F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DAA354B-CBF2-4E47-8FDE-B488E5A2E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某人把第 5 张 HK$1,000 纸币存入活期存款。若不计银行费用且资产价格不变，他个人的净财富即时：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28FC1ED-B314-47E7-8F5D-855732EA5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5A68735-B148-461F-9B99-6D44B7E24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04437EA-0918-43FE-AB8D-65B966C35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货币与银行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4C3D443-A074-4C37-91EA-E7E20A56D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460581925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AD70219-D95E-4969-8123-97B492B3C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6F2253-774A-4CCD-8926-88E55214E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93570221a8468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B7E2E6-9979-4C52-893C-60217E70F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767B3B-8D6F-4FFD-AB0D-07C82EA78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1C74E95-1335-473C-8289-77CBED18C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6FEB8C1-833F-4F58-843C-0A0B917DB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把现金增加直接等同财富增加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946357-5524-403D-92C8-2A67745C4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2D95E7E-A2F3-4CDB-88A4-52A2C9C5F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381D65D-A942-4426-AC03-1C8EAD20F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04595AD-BACA-4B69-B0F9-4E957D2A6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正确结论：HK$100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解析链：所需储备=HK$12,000×10%=HK$1,200；超额储备=HK$1,300−HK$1,200=HK$100。这是单一银行的即时可贷额，不是全银行体系的存款乘数。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536FA58-7399-4074-A163-688C397F9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93E9E10-2259-407A-B1D8-2C6EAF832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E062066-EB2C-4CAA-AD60-606007854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货币与银行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77AC9FB-3D86-4143-9199-46585433A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176981973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45808D8-F3AA-466D-9BE3-8103C2C6C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1A6087-0329-4D2F-B8B4-D51AD9711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37c8574e9a4b3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0906BE0-9699-41DC-AF0D-6A0F574DD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F1D82E-A8EB-4889-AE72-EBAC13EC7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5939AD-CA37-4146-B9A7-67A5481B3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1F99B37-0AEE-48B9-981B-F931D2C94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某人把第 5 张 HK$1,000 纸币存入活期存款。若不计银行费用且资产价格不变，他个人的净财富即时：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649046A-7358-4F2D-A024-6E17C4142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9CE504-51C4-4937-994E-655886853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CCC3848-D4A9-48C3-B6F9-632EAB568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53F8E41-C0C2-4C6A-B604-18C53F4B8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E340C04-094E-4EBE-8DEB-B5E7B511B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652AA97-8DFC-4B47-9603-4185B32A0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03418E8-4C57-468A-A67F-DA19E3809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1AF67A6-56A9-4BCA-8F7D-036B39F82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货币与银行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D662722-50DF-4584-A631-051D435A5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90777979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2026-08-19T09:03:26.8100000Z</dcterms:created>
  <dcterms:modified xsi:type="dcterms:W3CDTF">2026-08-19T09:03:26.8100000Z</dcterms:modified>
</coreProperties>
</file>