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98e2156f7447e6" /><Relationship Type="http://schemas.openxmlformats.org/officeDocument/2006/relationships/extended-properties" Target="/docProps/app.xml" Id="R57b13dbc4b4d4aa2" /><Relationship Type="http://schemas.openxmlformats.org/officeDocument/2006/relationships/officeDocument" Target="/ppt/presentation.xml" Id="R1dea42e2a7ba40e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8517ddd9c1460a"/>
  </p:sldMasterIdLst>
  <p:notesMasterIdLst>
    <p:notesMasterId xmlns:r="http://schemas.openxmlformats.org/officeDocument/2006/relationships" r:id="R67dfdd15c3424ff9"/>
  </p:notesMasterIdLst>
  <p:sldIdLst>
    <p:sldId xmlns:r="http://schemas.openxmlformats.org/officeDocument/2006/relationships" id="256" r:id="R546942e4475b4ebf"/>
    <p:sldId xmlns:r="http://schemas.openxmlformats.org/officeDocument/2006/relationships" id="257" r:id="R54ef4fe5582e47bc"/>
    <p:sldId xmlns:r="http://schemas.openxmlformats.org/officeDocument/2006/relationships" id="258" r:id="R7d5ac543c91c4d11"/>
    <p:sldId xmlns:r="http://schemas.openxmlformats.org/officeDocument/2006/relationships" id="259" r:id="R63bbadc2c81048f9"/>
    <p:sldId xmlns:r="http://schemas.openxmlformats.org/officeDocument/2006/relationships" id="260" r:id="R173f1acad08a4359"/>
    <p:sldId xmlns:r="http://schemas.openxmlformats.org/officeDocument/2006/relationships" id="261" r:id="Rea80258101c44961"/>
    <p:sldId xmlns:r="http://schemas.openxmlformats.org/officeDocument/2006/relationships" id="262" r:id="Rcf04a227eca246a8"/>
    <p:sldId xmlns:r="http://schemas.openxmlformats.org/officeDocument/2006/relationships" id="263" r:id="R1bb87e03f2b64bdb"/>
    <p:sldId xmlns:r="http://schemas.openxmlformats.org/officeDocument/2006/relationships" id="264" r:id="R53bf49dfcff240a9"/>
    <p:sldId xmlns:r="http://schemas.openxmlformats.org/officeDocument/2006/relationships" id="265" r:id="R79e7db39f1ab4666"/>
    <p:sldId xmlns:r="http://schemas.openxmlformats.org/officeDocument/2006/relationships" id="266" r:id="Rcf9bfc876ccc487d"/>
    <p:sldId xmlns:r="http://schemas.openxmlformats.org/officeDocument/2006/relationships" id="267" r:id="R0b303b507ff7424b"/>
    <p:sldId xmlns:r="http://schemas.openxmlformats.org/officeDocument/2006/relationships" id="268" r:id="Reabf622010604505"/>
    <p:sldId xmlns:r="http://schemas.openxmlformats.org/officeDocument/2006/relationships" id="269" r:id="Re342ea9e05f54bc8"/>
    <p:sldId xmlns:r="http://schemas.openxmlformats.org/officeDocument/2006/relationships" id="270" r:id="Rb34b1f034f424062"/>
    <p:sldId xmlns:r="http://schemas.openxmlformats.org/officeDocument/2006/relationships" id="271" r:id="Rb2b2e7f988a64ebb"/>
    <p:sldId xmlns:r="http://schemas.openxmlformats.org/officeDocument/2006/relationships" id="272" r:id="R7cf167bc43844dec"/>
    <p:sldId xmlns:r="http://schemas.openxmlformats.org/officeDocument/2006/relationships" id="273" r:id="R8ab787474d7e4637"/>
    <p:sldId xmlns:r="http://schemas.openxmlformats.org/officeDocument/2006/relationships" id="274" r:id="R80c6ccf0a83e4a74"/>
    <p:sldId xmlns:r="http://schemas.openxmlformats.org/officeDocument/2006/relationships" id="275" r:id="Rb91560d40b104784"/>
    <p:sldId xmlns:r="http://schemas.openxmlformats.org/officeDocument/2006/relationships" id="276" r:id="Raefdf23d99cf43bd"/>
    <p:sldId xmlns:r="http://schemas.openxmlformats.org/officeDocument/2006/relationships" id="277" r:id="R772bb30f3948459c"/>
    <p:sldId xmlns:r="http://schemas.openxmlformats.org/officeDocument/2006/relationships" id="278" r:id="Rc4c5e0d288374c98"/>
    <p:sldId xmlns:r="http://schemas.openxmlformats.org/officeDocument/2006/relationships" id="279" r:id="Rbc05c3803c2d46ad"/>
    <p:sldId xmlns:r="http://schemas.openxmlformats.org/officeDocument/2006/relationships" id="280" r:id="Rc59c61aa08bc4c11"/>
    <p:sldId xmlns:r="http://schemas.openxmlformats.org/officeDocument/2006/relationships" id="281" r:id="R44f3805922ee4690"/>
    <p:sldId xmlns:r="http://schemas.openxmlformats.org/officeDocument/2006/relationships" id="282" r:id="Rfcef1fb1b8854989"/>
    <p:sldId xmlns:r="http://schemas.openxmlformats.org/officeDocument/2006/relationships" id="283" r:id="R5a3600e27d00446a"/>
    <p:sldId xmlns:r="http://schemas.openxmlformats.org/officeDocument/2006/relationships" id="284" r:id="Rae8f704ace0e4b86"/>
    <p:sldId xmlns:r="http://schemas.openxmlformats.org/officeDocument/2006/relationships" id="285" r:id="R259fab39a94c405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16eafb91cd4047" /><Relationship Type="http://schemas.openxmlformats.org/officeDocument/2006/relationships/slideMaster" Target="/ppt/slideMasters/slideMaster1.xml" Id="R948517ddd9c1460a" /><Relationship Type="http://schemas.openxmlformats.org/officeDocument/2006/relationships/notesMaster" Target="/ppt/notesMasters/notesMaster1.xml" Id="R67dfdd15c3424ff9" /><Relationship Type="http://schemas.openxmlformats.org/officeDocument/2006/relationships/presProps" Target="/ppt/presProps.xml" Id="R196aa5da583f4474" /><Relationship Type="http://schemas.openxmlformats.org/officeDocument/2006/relationships/tableStyles" Target="/ppt/tableStyles.xml" Id="R8c972cd1931a437b" /><Relationship Type="http://schemas.openxmlformats.org/officeDocument/2006/relationships/slide" Target="/ppt/slides/slide1.xml" Id="R546942e4475b4ebf" /><Relationship Type="http://schemas.openxmlformats.org/officeDocument/2006/relationships/slide" Target="/ppt/slides/slide2.xml" Id="R54ef4fe5582e47bc" /><Relationship Type="http://schemas.openxmlformats.org/officeDocument/2006/relationships/slide" Target="/ppt/slides/slide3.xml" Id="R7d5ac543c91c4d11" /><Relationship Type="http://schemas.openxmlformats.org/officeDocument/2006/relationships/slide" Target="/ppt/slides/slide4.xml" Id="R63bbadc2c81048f9" /><Relationship Type="http://schemas.openxmlformats.org/officeDocument/2006/relationships/slide" Target="/ppt/slides/slide5.xml" Id="R173f1acad08a4359" /><Relationship Type="http://schemas.openxmlformats.org/officeDocument/2006/relationships/slide" Target="/ppt/slides/slide6.xml" Id="Rea80258101c44961" /><Relationship Type="http://schemas.openxmlformats.org/officeDocument/2006/relationships/slide" Target="/ppt/slides/slide7.xml" Id="Rcf04a227eca246a8" /><Relationship Type="http://schemas.openxmlformats.org/officeDocument/2006/relationships/slide" Target="/ppt/slides/slide8.xml" Id="R1bb87e03f2b64bdb" /><Relationship Type="http://schemas.openxmlformats.org/officeDocument/2006/relationships/slide" Target="/ppt/slides/slide9.xml" Id="R53bf49dfcff240a9" /><Relationship Type="http://schemas.openxmlformats.org/officeDocument/2006/relationships/slide" Target="/ppt/slides/slide10.xml" Id="R79e7db39f1ab4666" /><Relationship Type="http://schemas.openxmlformats.org/officeDocument/2006/relationships/slide" Target="/ppt/slides/slide11.xml" Id="Rcf9bfc876ccc487d" /><Relationship Type="http://schemas.openxmlformats.org/officeDocument/2006/relationships/slide" Target="/ppt/slides/slide12.xml" Id="R0b303b507ff7424b" /><Relationship Type="http://schemas.openxmlformats.org/officeDocument/2006/relationships/slide" Target="/ppt/slides/slide13.xml" Id="Reabf622010604505" /><Relationship Type="http://schemas.openxmlformats.org/officeDocument/2006/relationships/slide" Target="/ppt/slides/slide14.xml" Id="Re342ea9e05f54bc8" /><Relationship Type="http://schemas.openxmlformats.org/officeDocument/2006/relationships/slide" Target="/ppt/slides/slide15.xml" Id="Rb34b1f034f424062" /><Relationship Type="http://schemas.openxmlformats.org/officeDocument/2006/relationships/slide" Target="/ppt/slides/slide16.xml" Id="Rb2b2e7f988a64ebb" /><Relationship Type="http://schemas.openxmlformats.org/officeDocument/2006/relationships/slide" Target="/ppt/slides/slide17.xml" Id="R7cf167bc43844dec" /><Relationship Type="http://schemas.openxmlformats.org/officeDocument/2006/relationships/slide" Target="/ppt/slides/slide18.xml" Id="R8ab787474d7e4637" /><Relationship Type="http://schemas.openxmlformats.org/officeDocument/2006/relationships/slide" Target="/ppt/slides/slide19.xml" Id="R80c6ccf0a83e4a74" /><Relationship Type="http://schemas.openxmlformats.org/officeDocument/2006/relationships/slide" Target="/ppt/slides/slide20.xml" Id="Rb91560d40b104784" /><Relationship Type="http://schemas.openxmlformats.org/officeDocument/2006/relationships/slide" Target="/ppt/slides/slide21.xml" Id="Raefdf23d99cf43bd" /><Relationship Type="http://schemas.openxmlformats.org/officeDocument/2006/relationships/slide" Target="/ppt/slides/slide22.xml" Id="R772bb30f3948459c" /><Relationship Type="http://schemas.openxmlformats.org/officeDocument/2006/relationships/slide" Target="/ppt/slides/slide23.xml" Id="Rc4c5e0d288374c98" /><Relationship Type="http://schemas.openxmlformats.org/officeDocument/2006/relationships/slide" Target="/ppt/slides/slide24.xml" Id="Rbc05c3803c2d46ad" /><Relationship Type="http://schemas.openxmlformats.org/officeDocument/2006/relationships/slide" Target="/ppt/slides/slide25.xml" Id="Rc59c61aa08bc4c11" /><Relationship Type="http://schemas.openxmlformats.org/officeDocument/2006/relationships/slide" Target="/ppt/slides/slide26.xml" Id="R44f3805922ee4690" /><Relationship Type="http://schemas.openxmlformats.org/officeDocument/2006/relationships/slide" Target="/ppt/slides/slide27.xml" Id="Rfcef1fb1b8854989" /><Relationship Type="http://schemas.openxmlformats.org/officeDocument/2006/relationships/slide" Target="/ppt/slides/slide28.xml" Id="R5a3600e27d00446a" /><Relationship Type="http://schemas.openxmlformats.org/officeDocument/2006/relationships/slide" Target="/ppt/slides/slide29.xml" Id="Rae8f704ace0e4b86" /><Relationship Type="http://schemas.openxmlformats.org/officeDocument/2006/relationships/slide" Target="/ppt/slides/slide30.xml" Id="R259fab39a94c405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91925430bd408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60e73d8a4e4b8d" /><Relationship Type="http://schemas.openxmlformats.org/officeDocument/2006/relationships/notesMaster" Target="/ppt/notesMasters/notesMaster1.xml" Id="Rd127facbf4b844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3ebbff3ebe4366" /><Relationship Type="http://schemas.openxmlformats.org/officeDocument/2006/relationships/notesMaster" Target="/ppt/notesMasters/notesMaster1.xml" Id="Rbb0967db6e0b4a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0e5582dcf5f402f" /><Relationship Type="http://schemas.openxmlformats.org/officeDocument/2006/relationships/notesMaster" Target="/ppt/notesMasters/notesMaster1.xml" Id="R3575682c6a1a4d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c58a159ae154baa" /><Relationship Type="http://schemas.openxmlformats.org/officeDocument/2006/relationships/notesMaster" Target="/ppt/notesMasters/notesMaster1.xml" Id="Rdc23c5eeade64de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4acaefc9b47463b" /><Relationship Type="http://schemas.openxmlformats.org/officeDocument/2006/relationships/notesMaster" Target="/ppt/notesMasters/notesMaster1.xml" Id="Re8da6000f3974e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f5480d6303d48b8" /><Relationship Type="http://schemas.openxmlformats.org/officeDocument/2006/relationships/notesMaster" Target="/ppt/notesMasters/notesMaster1.xml" Id="R67845189eb284c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2d99b96b4d4eb8" /><Relationship Type="http://schemas.openxmlformats.org/officeDocument/2006/relationships/notesMaster" Target="/ppt/notesMasters/notesMaster1.xml" Id="Rf493147434e149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9b2220d24284a15" /><Relationship Type="http://schemas.openxmlformats.org/officeDocument/2006/relationships/notesMaster" Target="/ppt/notesMasters/notesMaster1.xml" Id="R114bde994566486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536235f33a5488b" /><Relationship Type="http://schemas.openxmlformats.org/officeDocument/2006/relationships/notesMaster" Target="/ppt/notesMasters/notesMaster1.xml" Id="R5b688e08ec8d4a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379714c646406b" /><Relationship Type="http://schemas.openxmlformats.org/officeDocument/2006/relationships/notesMaster" Target="/ppt/notesMasters/notesMaster1.xml" Id="R2e842770c153451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461637a664846e2" /><Relationship Type="http://schemas.openxmlformats.org/officeDocument/2006/relationships/notesMaster" Target="/ppt/notesMasters/notesMaster1.xml" Id="R539dc9d92467427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1e2c313e63e4fda" /><Relationship Type="http://schemas.openxmlformats.org/officeDocument/2006/relationships/notesMaster" Target="/ppt/notesMasters/notesMaster1.xml" Id="R62e7877c471b46c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1bb073bf21344c3" /><Relationship Type="http://schemas.openxmlformats.org/officeDocument/2006/relationships/notesMaster" Target="/ppt/notesMasters/notesMaster1.xml" Id="Rf4b921557b0b4a4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76d313c62b04918" /><Relationship Type="http://schemas.openxmlformats.org/officeDocument/2006/relationships/notesMaster" Target="/ppt/notesMasters/notesMaster1.xml" Id="R9b335d947b4e4db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e57287823714063" /><Relationship Type="http://schemas.openxmlformats.org/officeDocument/2006/relationships/notesMaster" Target="/ppt/notesMasters/notesMaster1.xml" Id="R50110d836119431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691d0fa78b94b73" /><Relationship Type="http://schemas.openxmlformats.org/officeDocument/2006/relationships/notesMaster" Target="/ppt/notesMasters/notesMaster1.xml" Id="Rd1eb36493ace491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2982378f5474ce0" /><Relationship Type="http://schemas.openxmlformats.org/officeDocument/2006/relationships/notesMaster" Target="/ppt/notesMasters/notesMaster1.xml" Id="R3aedd8d288634c0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7aff12e5c6243a1" /><Relationship Type="http://schemas.openxmlformats.org/officeDocument/2006/relationships/notesMaster" Target="/ppt/notesMasters/notesMaster1.xml" Id="R0ddb42e88ade415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a16048e4fb847c2" /><Relationship Type="http://schemas.openxmlformats.org/officeDocument/2006/relationships/notesMaster" Target="/ppt/notesMasters/notesMaster1.xml" Id="Rcc115212287d438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a67305500994fdc" /><Relationship Type="http://schemas.openxmlformats.org/officeDocument/2006/relationships/notesMaster" Target="/ppt/notesMasters/notesMaster1.xml" Id="Rb3d623d01bb9412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fd1e8dbfc9e41c1" /><Relationship Type="http://schemas.openxmlformats.org/officeDocument/2006/relationships/notesMaster" Target="/ppt/notesMasters/notesMaster1.xml" Id="R850f516b6d3243e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febac6fcdb84755" /><Relationship Type="http://schemas.openxmlformats.org/officeDocument/2006/relationships/notesMaster" Target="/ppt/notesMasters/notesMaster1.xml" Id="Rf2436ccceadc48e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999c29e22454781" /><Relationship Type="http://schemas.openxmlformats.org/officeDocument/2006/relationships/notesMaster" Target="/ppt/notesMasters/notesMaster1.xml" Id="R0e75a0fc03564df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da121c1bab34964" /><Relationship Type="http://schemas.openxmlformats.org/officeDocument/2006/relationships/notesMaster" Target="/ppt/notesMasters/notesMaster1.xml" Id="R647fa9f489ac4bb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250f12ba3a54d6c" /><Relationship Type="http://schemas.openxmlformats.org/officeDocument/2006/relationships/notesMaster" Target="/ppt/notesMasters/notesMaster1.xml" Id="R9735e6592e954be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8c0f3cde0024e4b" /><Relationship Type="http://schemas.openxmlformats.org/officeDocument/2006/relationships/notesMaster" Target="/ppt/notesMasters/notesMaster1.xml" Id="R9e19e30d26b94c6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e28ceefcdbf401c" /><Relationship Type="http://schemas.openxmlformats.org/officeDocument/2006/relationships/notesMaster" Target="/ppt/notesMasters/notesMaster1.xml" Id="R7a9978ffbba7465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8e901d25ab74fc1" /><Relationship Type="http://schemas.openxmlformats.org/officeDocument/2006/relationships/notesMaster" Target="/ppt/notesMasters/notesMaster1.xml" Id="Ra116bfb3e4ef4bf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8a0f381d91a4573" /><Relationship Type="http://schemas.openxmlformats.org/officeDocument/2006/relationships/notesMaster" Target="/ppt/notesMasters/notesMaster1.xml" Id="R12bd19a5e658403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7e298137fed4f89" /><Relationship Type="http://schemas.openxmlformats.org/officeDocument/2006/relationships/notesMaster" Target="/ppt/notesMasters/notesMaster1.xml" Id="Ra717b0346d81402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的“国民收入与宏观量度”学习单元。本套课件共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讲稿】明确告诉学生：本单元只训练“国民收入与宏观量度”。先解释知识范围，再用一句话建立核心判断，最后示范标准方法。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【互动提问】请用自己的话复述“指标口径决定可比较性”，并举一个会触发“名义增长当成实际增长”的错误例子。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Q1：某经济的私人消费 C=510、本地总资本形成 I=125、政府消费 G=180、出口 X=91、进口 M=71（亿元）。按支出法，GDP为： 选项为 A.977 亿元；B.815 亿元；C.20 亿元；D.835 亿元。讲解时强调：指标口径决定可比较性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【预期回答】学生能说出“定口径—算指数—解释限制”中的起始动作，并避开“名义增长当成实际增长”。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分步讲评：先重述题目条件，再逐步示范“定口径—算指数—解释限制”，最后给出正确结论“835 亿元”。完整解析：GDP=C+I+G+(X−M)=510+125+180+(91−71)=835 亿元。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1·GDP支出法。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【预期回答】学生能把失分归入“名义增长当成实际增长”或更精确的个人错因，并写出可执行检查动作。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讲稿】逐项解释“国民收入与宏观量度”中的专有名词、符号、对象和单位。特别强调：名义增长当成实际增长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讲稿】用“条件—表示—方法—核验”重建本知识点。示范时逐步引用：定口径—算指数—解释限制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1·GDP支出法；用于知识范围与设问结构校准，题目身份为DSE原创模考题，不冒充历届真题（访问日期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讲稿】带学生逐句读取任务，不先求答案。要求指出材料中的有效条件，再按“定口径—算指数—解释限制”作答。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1·CPI与通胀；用于知识范围与设问结构校准，题目身份为DSE原创模考题，不冒充历届真题（访问日期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1·名义与实际GDP；用于知识范围与设问结构校准，题目身份为DSE原创模考题，不冒充历届真题（访问日期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讲稿】先展示错误路径，再用解析链复原第一失分点。禁止只说“粗心”；必须落到“名义增长当成实际增长”或更精确的动作。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1·CPI与通胀；用于知识范围与设问结构校准，题目身份为DSE原创模考题，不冒充历届真题（访问日期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1·名义与实际GDP；用于知识范围与设问结构校准，题目身份为DSE原创模考题，不冒充历届真题（访问日期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Q11：某经济劳动力为 1040 万人，其中失业者 42 万人。失业率约为： 选项为 A.3.88%；B.42%；C.95.96%；D.4.04%。讲解时强调：指标口径决定可比较性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【预期回答】学生能说出“定口径—算指数—解释限制”中的起始动作，并避开“名义增长当成实际增长”。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1·失业率；用于知识范围与设问结构校准，题目身份为DSE原创模考题，不冒充历届真题（访问日期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分步讲评：先重述题目条件，再逐步示范“定口径—算指数—解释限制”，最后给出正确结论“4.04%”。完整解析：失业率=失业人口/劳动力×100%=42/1040×100%≈4.04%。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1·失业率；用于知识范围与设问结构校准，题目身份为DSE原创模考题，不冒充历届真题（访问日期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1·失业率。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【预期回答】学生能把失分归入“名义增长当成实际增长”或更精确的个人错因，并写出可执行检查动作。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1·失业率；用于知识范围与设问结构校准，题目身份为DSE原创模考题，不冒充历届真题（访问日期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讲稿】逐项解释“国民收入与宏观量度”中的专有名词、符号、对象和单位。特别强调：名义增长当成实际增长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1·失业率；用于知识范围与设问结构校准，题目身份为DSE原创模考题，不冒充历届真题（访问日期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讲稿】用“条件—表示—方法—核验”重建本知识点。示范时逐步引用：定口径—算指数—解释限制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1·失业率；用于知识范围与设问结构校准，题目身份为DSE原创模考题，不冒充历届真题（访问日期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讲稿】带学生逐句读取任务，不先求答案。要求指出材料中的有效条件，再按“定口径—算指数—解释限制”作答。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1·名义与实际GDP；用于知识范围与设问结构校准，题目身份为DSE原创模考题，不冒充历届真题（访问日期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1·增加值法与最终产品核对；用于知识范围与设问结构校准，题目身份为DSE原创模考题，不冒充历届真题（访问日期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讲稿】先展示错误路径，再用解析链复原第一失分点。禁止只说“粗心”；必须落到“名义增长当成实际增长”或更精确的动作。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1·名义与实际GDP；用于知识范围与设问结构校准，题目身份为DSE原创模考题，不冒充历届真题（访问日期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1·增加值法与最终产品核对；用于知识范围与设问结构校准，题目身份为DSE原创模考题，不冒充历届真题（访问日期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Q21：某经济GDP为 840 亿元，本地居民从境外取得要素收入 54 亿元，非本地居民从本地取得 39 亿元。GNI为： 选项为 A.855 亿元；B.825 亿元；C.933 亿元；D.840 亿元。讲解时强调：指标口径决定可比较性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【预期回答】学生能说出“定口径—算指数—解释限制”中的起始动作，并避开“名义增长当成实际增长”。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1·GDP与GNI；用于知识范围与设问结构校准，题目身份为DSE原创模考题，不冒充历届真题（访问日期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分步讲评：先重述题目条件，再逐步示范“定口径—算指数—解释限制”，最后给出正确结论“855 亿元”。完整解析：GNI=GDP+本地居民从境外净要素收入=840+54−39=855。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1·GDP与GNI；用于知识范围与设问结构校准，题目身份为DSE原创模考题，不冒充历届真题（访问日期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1·GDP与GNI。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【预期回答】学生能把失分归入“名义增长当成实际增长”或更精确的个人错因，并写出可执行检查动作。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1·GDP与GNI；用于知识范围与设问结构校准，题目身份为DSE原创模考题，不冒充历届真题（访问日期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讲稿】逐项解释“国民收入与宏观量度”中的专有名词、符号、对象和单位。特别强调：名义增长当成实际增长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1·GDP与GNI；用于知识范围与设问结构校准，题目身份为DSE原创模考题，不冒充历届真题（访问日期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讲稿】用“条件—表示—方法—核验”重建本知识点。示范时逐步引用：定口径—算指数—解释限制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1·GDP与GNI；用于知识范围与设问结构校准，题目身份为DSE原创模考题，不冒充历届真题（访问日期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讲稿】带学生逐句读取任务，不先求答案。要求指出材料中的有效条件，再按“定口径—算指数—解释限制”作答。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1·增加值法与最终产品核对；用于知识范围与设问结构校准，题目身份为DSE原创模考题，不冒充历届真题（访问日期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1·CPI与通胀；用于知识范围与设问结构校准，题目身份为DSE原创模考题，不冒充历届真题（访问日期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讲稿】先展示错误路径，再用解析链复原第一失分点。禁止只说“粗心”；必须落到“名义增长当成实际增长”或更精确的动作。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1·增加值法与最终产品核对；用于知识范围与设问结构校准，题目身份为DSE原创模考题，不冒充历届真题（访问日期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1·CPI与通胀；用于知识范围与设问结构校准，题目身份为DSE原创模考题，不冒充历届真题（访问日期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99bcea53f247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386a39ffb4478b" /><Relationship Type="http://schemas.openxmlformats.org/officeDocument/2006/relationships/slideLayout" Target="/ppt/slideLayouts/slideLayout1.xml" Id="R4ca51bd58b5249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a51bd58b5249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29b2552f6342a1" /><Relationship Type="http://schemas.openxmlformats.org/officeDocument/2006/relationships/image" Target="/ppt/media/image.png" Id="R4a731db5028a49b9" /><Relationship Type="http://schemas.openxmlformats.org/officeDocument/2006/relationships/notesSlide" Target="/ppt/notesSlides/notesSlide1.xml" Id="Rd5c22463c92a4cd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b5a548b97a407c" /><Relationship Type="http://schemas.openxmlformats.org/officeDocument/2006/relationships/image" Target="/ppt/media/image2.png" Id="R3e99f6d9a8f1430a" /><Relationship Type="http://schemas.openxmlformats.org/officeDocument/2006/relationships/notesSlide" Target="/ppt/notesSlides/notesSlide2.xml" Id="R1e9051b69a1e47f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b238d3d6434232" /><Relationship Type="http://schemas.openxmlformats.org/officeDocument/2006/relationships/image" Target="/ppt/media/image3.png" Id="R7bdb061dde974abe" /><Relationship Type="http://schemas.openxmlformats.org/officeDocument/2006/relationships/notesSlide" Target="/ppt/notesSlides/notesSlide3.xml" Id="Re168ad8728a243c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e2b7fc38bf4390" /><Relationship Type="http://schemas.openxmlformats.org/officeDocument/2006/relationships/image" Target="/ppt/media/image4.png" Id="Rb1ebe9df9e7f4327" /><Relationship Type="http://schemas.openxmlformats.org/officeDocument/2006/relationships/notesSlide" Target="/ppt/notesSlides/notesSlide4.xml" Id="Rf5858070908c46a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c7fccbdfd944c9" /><Relationship Type="http://schemas.openxmlformats.org/officeDocument/2006/relationships/image" Target="/ppt/media/image5.png" Id="R212c12693f8948e7" /><Relationship Type="http://schemas.openxmlformats.org/officeDocument/2006/relationships/notesSlide" Target="/ppt/notesSlides/notesSlide5.xml" Id="R969085beb22b49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c3f692623747ad" /><Relationship Type="http://schemas.openxmlformats.org/officeDocument/2006/relationships/image" Target="/ppt/media/image6.png" Id="Rc4f73e8306df423f" /><Relationship Type="http://schemas.openxmlformats.org/officeDocument/2006/relationships/notesSlide" Target="/ppt/notesSlides/notesSlide6.xml" Id="Rb268ca8dcc0846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99787730a4dab" /><Relationship Type="http://schemas.openxmlformats.org/officeDocument/2006/relationships/image" Target="/ppt/media/image7.png" Id="Rba4698608ad042c3" /><Relationship Type="http://schemas.openxmlformats.org/officeDocument/2006/relationships/notesSlide" Target="/ppt/notesSlides/notesSlide7.xml" Id="R83905e067d0c49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2b49466b104baa" /><Relationship Type="http://schemas.openxmlformats.org/officeDocument/2006/relationships/image" Target="/ppt/media/image8.png" Id="R5d910c9b105d4b58" /><Relationship Type="http://schemas.openxmlformats.org/officeDocument/2006/relationships/notesSlide" Target="/ppt/notesSlides/notesSlide8.xml" Id="R944452d625044a2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a389e07f564cc2" /><Relationship Type="http://schemas.openxmlformats.org/officeDocument/2006/relationships/image" Target="/ppt/media/image9.png" Id="Ra804895ae1944ea7" /><Relationship Type="http://schemas.openxmlformats.org/officeDocument/2006/relationships/notesSlide" Target="/ppt/notesSlides/notesSlide9.xml" Id="R38e72fe1349f486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597030458b41d8" /><Relationship Type="http://schemas.openxmlformats.org/officeDocument/2006/relationships/image" Target="/ppt/media/image10.png" Id="Rae7dfddd18954f5f" /><Relationship Type="http://schemas.openxmlformats.org/officeDocument/2006/relationships/notesSlide" Target="/ppt/notesSlides/notesSlide10.xml" Id="R19d145871d47490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35ef4f9fc42d3" /><Relationship Type="http://schemas.openxmlformats.org/officeDocument/2006/relationships/image" Target="/ppt/media/image11.png" Id="Rca6aaf8a77964ca0" /><Relationship Type="http://schemas.openxmlformats.org/officeDocument/2006/relationships/notesSlide" Target="/ppt/notesSlides/notesSlide11.xml" Id="Rcbd23e7efd374ce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78843eb7f7469d" /><Relationship Type="http://schemas.openxmlformats.org/officeDocument/2006/relationships/image" Target="/ppt/media/image12.png" Id="R2f5001eb51854b4d" /><Relationship Type="http://schemas.openxmlformats.org/officeDocument/2006/relationships/notesSlide" Target="/ppt/notesSlides/notesSlide12.xml" Id="R3868fa6dfef94b5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c7beea38df4408" /><Relationship Type="http://schemas.openxmlformats.org/officeDocument/2006/relationships/image" Target="/ppt/media/image13.png" Id="R38aea7a0a415415b" /><Relationship Type="http://schemas.openxmlformats.org/officeDocument/2006/relationships/notesSlide" Target="/ppt/notesSlides/notesSlide13.xml" Id="Rd766f1e675cb426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1b11046ed34728" /><Relationship Type="http://schemas.openxmlformats.org/officeDocument/2006/relationships/image" Target="/ppt/media/image14.png" Id="R9e40356059f64ef0" /><Relationship Type="http://schemas.openxmlformats.org/officeDocument/2006/relationships/notesSlide" Target="/ppt/notesSlides/notesSlide14.xml" Id="R7d7c8daae7e04c7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b18d74b40e4b02" /><Relationship Type="http://schemas.openxmlformats.org/officeDocument/2006/relationships/image" Target="/ppt/media/image15.png" Id="R7d4fb394faf34f2c" /><Relationship Type="http://schemas.openxmlformats.org/officeDocument/2006/relationships/notesSlide" Target="/ppt/notesSlides/notesSlide15.xml" Id="R365bc63cde93414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ade24eb6e649bf" /><Relationship Type="http://schemas.openxmlformats.org/officeDocument/2006/relationships/image" Target="/ppt/media/image16.png" Id="Raefc4656b0034811" /><Relationship Type="http://schemas.openxmlformats.org/officeDocument/2006/relationships/notesSlide" Target="/ppt/notesSlides/notesSlide16.xml" Id="Rdef94c0156a243e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918a3407f744a1" /><Relationship Type="http://schemas.openxmlformats.org/officeDocument/2006/relationships/image" Target="/ppt/media/image17.png" Id="R289e9e27b4d64da6" /><Relationship Type="http://schemas.openxmlformats.org/officeDocument/2006/relationships/notesSlide" Target="/ppt/notesSlides/notesSlide17.xml" Id="R867cd98689c9499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2664f66ea34fc7" /><Relationship Type="http://schemas.openxmlformats.org/officeDocument/2006/relationships/image" Target="/ppt/media/image18.png" Id="R0cd6f948f9d9453d" /><Relationship Type="http://schemas.openxmlformats.org/officeDocument/2006/relationships/notesSlide" Target="/ppt/notesSlides/notesSlide18.xml" Id="Rf6b4c19b930140a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28da8197e44ab" /><Relationship Type="http://schemas.openxmlformats.org/officeDocument/2006/relationships/image" Target="/ppt/media/image19.png" Id="R07b2ba0c86df455e" /><Relationship Type="http://schemas.openxmlformats.org/officeDocument/2006/relationships/notesSlide" Target="/ppt/notesSlides/notesSlide19.xml" Id="R732a67e5366e4ab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13d234cb164d3b" /><Relationship Type="http://schemas.openxmlformats.org/officeDocument/2006/relationships/image" Target="/ppt/media/image20.png" Id="R7f6acc2acc6d4bfb" /><Relationship Type="http://schemas.openxmlformats.org/officeDocument/2006/relationships/notesSlide" Target="/ppt/notesSlides/notesSlide20.xml" Id="Rf8f4db1498cc4aa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f324b1e98040fe" /><Relationship Type="http://schemas.openxmlformats.org/officeDocument/2006/relationships/image" Target="/ppt/media/image21.png" Id="R349346a73e4d470c" /><Relationship Type="http://schemas.openxmlformats.org/officeDocument/2006/relationships/notesSlide" Target="/ppt/notesSlides/notesSlide21.xml" Id="Ra854e7ac65e146f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9c6f310ab747d8" /><Relationship Type="http://schemas.openxmlformats.org/officeDocument/2006/relationships/image" Target="/ppt/media/image22.png" Id="R1424bd64c66543e3" /><Relationship Type="http://schemas.openxmlformats.org/officeDocument/2006/relationships/notesSlide" Target="/ppt/notesSlides/notesSlide22.xml" Id="R65db309f6f72495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d497bba8be4a9b" /><Relationship Type="http://schemas.openxmlformats.org/officeDocument/2006/relationships/image" Target="/ppt/media/image23.png" Id="R0452105fddfd4622" /><Relationship Type="http://schemas.openxmlformats.org/officeDocument/2006/relationships/notesSlide" Target="/ppt/notesSlides/notesSlide23.xml" Id="Rcaf1d758072441f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05461c89b94fea" /><Relationship Type="http://schemas.openxmlformats.org/officeDocument/2006/relationships/image" Target="/ppt/media/image24.png" Id="R1f5e6dc4920f4143" /><Relationship Type="http://schemas.openxmlformats.org/officeDocument/2006/relationships/notesSlide" Target="/ppt/notesSlides/notesSlide24.xml" Id="Rea84e660212c45a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67fd8f4a7b4aa3" /><Relationship Type="http://schemas.openxmlformats.org/officeDocument/2006/relationships/image" Target="/ppt/media/image25.png" Id="Ra54e610d1ec84056" /><Relationship Type="http://schemas.openxmlformats.org/officeDocument/2006/relationships/notesSlide" Target="/ppt/notesSlides/notesSlide25.xml" Id="Rdf396320b26f46a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0db73014844cba" /><Relationship Type="http://schemas.openxmlformats.org/officeDocument/2006/relationships/image" Target="/ppt/media/image26.png" Id="Rd20322d611224bab" /><Relationship Type="http://schemas.openxmlformats.org/officeDocument/2006/relationships/notesSlide" Target="/ppt/notesSlides/notesSlide26.xml" Id="R55ee7cde3b3c4af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0a8d800c44f57" /><Relationship Type="http://schemas.openxmlformats.org/officeDocument/2006/relationships/image" Target="/ppt/media/image27.png" Id="Rc29af3b3e3aa4046" /><Relationship Type="http://schemas.openxmlformats.org/officeDocument/2006/relationships/notesSlide" Target="/ppt/notesSlides/notesSlide27.xml" Id="R693e0dfaa17448d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956ca454124303" /><Relationship Type="http://schemas.openxmlformats.org/officeDocument/2006/relationships/image" Target="/ppt/media/image28.png" Id="R1398b62a23344507" /><Relationship Type="http://schemas.openxmlformats.org/officeDocument/2006/relationships/notesSlide" Target="/ppt/notesSlides/notesSlide28.xml" Id="R7cb7ee052a6840a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56b9fcb9c3448c" /><Relationship Type="http://schemas.openxmlformats.org/officeDocument/2006/relationships/image" Target="/ppt/media/image29.png" Id="R57907864e8f74d76" /><Relationship Type="http://schemas.openxmlformats.org/officeDocument/2006/relationships/notesSlide" Target="/ppt/notesSlides/notesSlide29.xml" Id="R98942e14d60a4eb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55fe7debee426c" /><Relationship Type="http://schemas.openxmlformats.org/officeDocument/2006/relationships/image" Target="/ppt/media/image30.png" Id="R02643312b10d4263" /><Relationship Type="http://schemas.openxmlformats.org/officeDocument/2006/relationships/notesSlide" Target="/ppt/notesSlides/notesSlide30.xml" Id="R25d4f827fa1e48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49321C-E86A-44D1-A553-C38EC252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32B088-CC60-43E6-B89D-14344AEA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BADAD6-81CA-4A32-BEBA-AA2F203AE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13C455-A32A-4477-80E5-E456BE34C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国民收入与宏观量度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8A16D5-A3B6-4574-A640-D65997303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GDP、实际名义、人均、物价和失业。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50F889-F5EC-42E6-9F83-FAB4404F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2F6489-BF45-4D73-A547-F1488D18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244F95-C083-4C6A-9FC4-B4BBBDEE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AF758A-A717-4D7B-A1B2-CDB2A8CF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731db5028a49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D4B6B3-6BCF-4BF0-8925-5A381F41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36E5F9-67DE-423C-A489-27DD9311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5E1A7B-A248-464E-81B6-63C94B82D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0D7668-B0CB-4323-B55D-83C826C9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1EA54E-26A5-4B2D-AB4B-D62B0709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B7B994-F23D-44CD-A946-8B3291C0C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5B5E24-C118-4EC0-98DD-7D8292C5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04C2F6-D5E3-4006-A7D2-0B1825DC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7E2211-8C25-4F25-8E1C-47B920B86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167937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2F4DC0-FF3A-4187-A7D8-73C6D914D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8068A8-E288-49E7-80BD-EF9A298F1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99f6d9a8f143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737A9E-3740-4C90-A411-FC7899520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ED5A45-8316-4EFB-888A-4464040E3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5F17DD-30E6-4839-A59B-0026B3541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99B805-7FF2-4541-9319-04C0E85F1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429A28-A513-48B6-A704-E60FE135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B44D8D-F348-4AF7-BDEF-7FF8B47E7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60042A-FBEB-4B0A-817D-B6ED21284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416381-D957-438F-8F6F-B3329958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928634-05D7-4FC2-822B-BB54851AB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CFDE3F-1C9E-46BF-A86E-5F0D759E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41B4D8-CB24-4E6B-965D-BE383001F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02B5AC-8BC0-4379-890E-6620A4B2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187B7A-18F2-4810-9046-6FA9D18A8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743C8B-8AFE-4B3A-AB37-5B47D8EFB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1C4E69-36EC-4AD2-826D-807364B2C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470E60-0318-4047-8088-F8286A781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A8503B-EA2A-4757-9647-5D4723AB7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成功标准｜指标口径决定可比较性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1A64DF-6E25-4EFC-B593-27B0E5E90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6B5B55-F953-424C-ADE8-1E7266C7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111CFF-F61A-4E2D-B4F0-3D09DA67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664457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504C8C-0F35-4112-BF1C-464803C70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5985B8-4EC8-4C7E-A7F8-EE6F4C95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db061dde974a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6593AB-9416-4B64-A709-A782222B0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国民收入与宏观量度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08A70F-50D1-4192-B609-ED5C7774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3AEBFB-04FC-40F9-98E9-10318405A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292BB7-287C-4142-A73D-52A281EB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7BB592-3483-4170-8F8D-76406661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6ABD31-88E5-4B51-80EC-11473B6A2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边界提醒｜名义增长当成实际增长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6401DC-62C9-4585-B02D-80314E8A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2752CD-2A5E-4CFC-9174-621A2C1C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A0A092-8ED1-4A9A-93B4-87793F4E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GDP、实际名义、人均、物价和失业。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122B20-7150-49A0-9367-4EED18BA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A693E-D4FC-4839-91EB-511B11919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D775C5-B287-47E1-92F8-0EBD7EA3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D7215D-10B3-41A7-9CBB-EAD3F9FC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1·GDP支出法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0563FF-EC94-4B07-8A81-124A2A13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5A5F91-81BF-4720-BB94-13CB6EB6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8714DC-CD68-4FB0-A19F-4A316FF0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59BAFB-E7F4-403C-A679-8D094910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86291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0F040B-8460-4033-AADC-B8CECB71C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8D5D7-5EC0-4FF8-B1AF-1E2898994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ebe9df9e7f43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DCF1CB-1E49-44C1-BA43-A4AC13A5E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C90A29-A701-4936-BEC0-B4B39189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773858-135E-421F-BF44-1451FE68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能解释“指标口径决定可比较性”，并识别一个反例或边界。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ABA2BE-483E-4351-9E86-CE696F6B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D9ED31-F6B4-49BA-BC9F-05B62090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2CF7EE-4DE5-4FA9-B476-AF8CFA4EB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某经济的私人消费 C=510、本地总资本形成 I=125、政府消费 G=180、出口 X=91、进口 M=71（亿元）。按支出法，GDP为：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96F129-EE25-4F7D-9392-D7F02DB4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高频错因：名义增长当成实际增长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D7260C-8D58-41CC-9F1C-F8CECB49F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5260A2-290F-4900-899B-32D2FC8A1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8FFCF7-DD04-4CB0-BCFD-04057A5C8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A72D22-6A8C-429A-9323-1A22AD705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E105AC-4907-45FC-8434-0CA39AADC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223DD0-4A04-4567-8146-D6C3E473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0387C6-839D-4274-A7C8-53325E76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728753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17E077-8F50-4274-86F8-F21D489B1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31BF84-BBE8-4168-A9E9-379EB8726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2c12693f8948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51E413-605E-46B8-8DF3-BEFED083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456B0E-C748-4946-ACB7-779F9FDD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25D30-0D2F-4451-992C-DB6D5AE94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AB2B67-FD13-4A6E-B5F6-FB8D69E9A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79965D-F090-4EEE-B3A7-90D9F1E66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49B4CE-ADF8-410C-A6D6-58D742F7C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ED97F8-5DB5-4529-ADBA-D42DB80FC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584467-EA58-4F15-BB3B-0BAD5FC0C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D75F32-414E-4936-AE68-913E4394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解释限制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42A590-1EFB-430A-B153-B768426A8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2DF7E2-3596-468D-B31F-DB87D56BA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4711F9-4C5F-484C-92C1-04E7D34E4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某经济的私人消费 C=510、本地总资本形成 I=125、政府消费 G=180、出口 X=91、进口 M=71（亿元）。按支出法，GDP为：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968F85-6558-4B5D-BA2D-B7A309C2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32460E-6D7B-4498-8215-F9B464D5C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E5E5DE-90B1-417F-8FB8-0A94CB46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正确结论：835 亿元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解析：GDP=C+I+G+(X−M)=510+125+180+(91−71)=835 亿元。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3DDCDF-78C4-4C50-B46A-2DEFF09A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C91861-AACC-4170-8A02-573A74E79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D1C567-5448-4880-832F-6B4E4C7D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6C20D7-4D85-48E2-A9C9-57581E9FF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893851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8D9583-DF03-425D-9B90-A3AC41C9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8EDAD9-E7A6-4B6F-BD65-6A9F48B7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f73e8306df42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BBF44A-620F-45C8-AD95-481602881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CA92F-C8E7-4192-ABA3-BABE07441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CE736D-51E9-4F43-B2BB-9E404EF57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D0441A-3FA3-424E-ABCF-B9281F62F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CA9526-4895-4CC4-BFC6-05499F342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3D18F9-4084-48BE-BA8C-3A418E69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84E5BC-57E9-41D0-9A32-530B470E4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797737-B69D-4D32-B43E-F308DC0CF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71917E-4BDA-4ACA-9DD2-5D1F87FB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4AEA1C-919A-46D4-BFA6-8A1491D46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4C77DF-B2B0-4CE0-84EC-2758AD116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8AD8C9-15F0-4DAE-A9C6-C9DBE2A2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771971-7FBE-4C3F-9E38-3E978530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29A649-7756-4126-9420-5306B8134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005978-5968-4D22-B099-21E1548EC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431542-05FE-4B04-9CD1-E33FE762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A6B0D0-0617-4746-8B78-E80CBA191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E93165-6B5E-400E-A98C-A5AA8C47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97E084-FC38-4F24-B747-D1FF8A0A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462521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BE20A2-27B5-4ED9-BAE9-7DE825957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FAF0DA-7231-4486-B0E5-8B809D5A5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4698608ad042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0DA9ED-8B1C-4F35-993E-3A2DD199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1AD08-14FE-4A8D-BCFB-722949C2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FE0771-49F6-4A89-A2B8-6F48E1B94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AF6B97-D822-454C-90C8-6228B0E47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国民收入与宏观量度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2CD9BA-110E-46B9-ABA3-45A089EFB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A0D748-5CF0-4C07-A20E-AC725271B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4E731B-C0A9-4177-934E-21EA1175E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44BE03-147F-4609-A4C4-C1561C6F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EC7927-C42E-4103-BA9B-ABD430DB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6B6809-E536-4736-97EF-7454C92D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1941E-D274-4B7D-92FF-7069AD1E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E6118B-8B6C-4637-839E-B116E5846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ACC7A2-6C50-460C-B65B-94DB6A301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4F92C8-2F0D-45E1-BD47-88A06A3CD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2905F4-6648-419C-98CB-8CA8CECE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8EB0C0-97F6-46D5-9CBF-49E3059D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70FD05-DA62-4B61-905C-AF3B0DE6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497354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0F4A7E-D837-499E-A544-CE91D257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32BDDD-5F57-4E63-BE2A-33C200B6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10c9b105d4b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B9325E-58F5-4E11-A1BC-0B8DC448B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B08D8F-9102-435E-B917-41587D2AB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1B9294-14DF-4513-B0BE-58224486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91C0C-4F19-4CB5-B33A-B6ADF7497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9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某经济的私人消费 C=510、本地总资本形成 I=125、政府消费 G=180、出口 X=91、进口 M=71（亿元）。按支出法，GDP为：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680080-0CC9-4E82-9080-D48B81880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9E66E1-9F52-4C69-A28C-8644AFFDF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91EF9F-D3F3-4C31-AEB6-114F4BD53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170756-554B-439D-9AAE-B8BE96EE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21B4F7-8421-4F3D-95D5-D4716779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923381-EAB3-415F-BCFA-5D0ED179C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7F86D8-8442-4EF5-8043-B37C6FE3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59D666-4385-43EB-BEAF-9D15397BA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0E22D1-8677-4893-B7D0-3944F4BCD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F435E9-D028-4C6E-ADD8-C493C884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FC3219-9BB5-48FA-8617-3642C2727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A5A7B0-781D-4F57-A46A-72B2A4F68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09900C-2229-40DF-A006-84F132115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887200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3118F9-6994-4DFD-9DCE-FA19BF8B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1AB3A4-E3E4-4F9E-A54B-FDACA32F8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04895ae1944e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D51D3A-FACE-47D3-9317-A08877BFD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476A15-CC80-48E2-931B-2AD9385B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D53AD4-7A56-4CE0-9B7A-FC0356E4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9CCF0-F877-4CF1-AEAD-08C56E7F5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消费物价指数由 101 升至 105。这段期间的通胀率约为：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52B873-51BC-4618-BD37-8A1813A39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1·CPI与通胀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9A41EE-19D9-49E1-8C8F-EC901264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2126F9-9D09-498C-8A67-89BE0F49F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E90CF-1E76-493E-AF7A-F0240E13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37BAC9-74E3-4755-B0F0-0E4B9DBB9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D5D43B-C826-45F3-8F8F-1A8DCAACD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FD1EB5-1FC3-44B6-8077-1A6EE22D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61AAA4-D6EE-4CF0-BF43-20040CEAE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330C06-724B-44D7-B65D-66A748E1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EC9A09-0F78-4615-8903-4A3ABBE7B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127009-189B-4789-805C-4FDFA7934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B23912-AC89-4FE8-8158-E5FEA45F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A82693-362E-4DBE-AE37-FB6280F2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23F93C-3699-4FC8-92A2-55A9F67B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A22526-FE61-4CA3-B122-1586CF15C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597672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DA7838-8283-416C-8B00-3B589BA8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CF93C9-C1D6-43E0-B2D4-AD2B79E00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7dfddd18954f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4EF3E3-B2A5-4980-A1FF-D6F301AB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FDA2CD-D990-4134-9D2E-6F8DBEAF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FFD192-6311-45EA-8123-E436F0788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967697-8235-40A1-9593-69D15F25D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87DD0A-BF3C-4A30-9853-3EB255483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某经济的私人消费 C=510、本地总资本形成 I=125、政府消费 G=180、出口 X=91、进口 M=71（亿元）。按支出法，GDP为：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E3F7B9-5538-4B18-ADF4-4DE8D54C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E69A27-E2EA-402C-9205-75C14179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3493EC-7FC1-45BD-9023-C9BC97F20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5CB186-E2EA-4052-9565-1E167755A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消费物价指数由 101 升至 105。这段期间的通胀率约为：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B7A1F-A0A1-4E63-81C8-2A0356BF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87C36E-BD81-41BB-9F36-3F96995B4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78D84F-4A16-4215-AD33-D1D65E2F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BA4B8F-B7EA-493A-8F18-26F841AC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某年名义GDP为 112 亿元，GDP平减指数（基年=100）为 107。按基年价格计算的实际GDP约为：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72C605-C71F-48D9-8CA7-A6B99270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DD0D7D-50DF-4059-8151-B874B8E7A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C61D6A-85D7-4DF8-A20E-B4C72849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74FB9B-6833-41D9-BA31-1090F7062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4462690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CFFB35-B826-47B2-A7EB-73DB7144E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2718CB-D24B-42F9-810F-5D592CE09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6aaf8a77964c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0EB98E-BB09-4971-8816-A4AF03FF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6C5789-8BCC-4405-8708-A49ACE7ED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F59698-84B0-43BB-AC41-F025F5CEC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5C26FB-051C-4F89-BE90-0B65E1E13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2455D4-F94F-4400-B81F-36C19002B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57699D-70E8-400F-8B14-E36BE0530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3EEE98-FD64-4692-918B-ECFD8A36E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89261A-A400-42C2-A92D-9CF4E2493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正确结论：3.96%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解析链：通胀率=(新CPI−旧CPI)/旧CPI×100%=4/101×100%≈3.96%。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B848CF-A6B4-4761-9EE8-55062C5C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846472-9C28-4C49-B2DF-0B9CCC21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6DE30E-8C51-4195-B657-390877D8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71C93D-038B-4943-914C-76B8C0A72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9342911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993D9D-7B56-4481-9BD9-B7B44AFB4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B938A3-1885-465F-A0BA-529C6E3A9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001eb51854b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CEC5AC-901F-46DD-A53A-149D95BC1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B55261-A384-49EF-ADFA-CD340F76C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BACC1C-B2AB-400F-92B8-15D5AAD8F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26D0F9-C6E5-459D-86F9-CDA507A3E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某年名义GDP为 112 亿元，GDP平减指数（基年=100）为 107。按基年价格计算的实际GDP约为：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6D1BD1-7C0A-4B04-ACA1-15054E482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4C9E59-F6C1-4081-8AC4-2D069E36F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FC0668-61DB-424A-BA03-59590AF3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BBEB69-CE1F-447C-BDB1-927D493A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88AB8B-4D48-4698-8563-50E7EDB6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F73A8C-DB46-48D0-AD68-99654E5A9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88D769-FCEB-415E-90E1-95F600D3F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22699E-5E73-4959-ACA5-BBAB8FD65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5086EB-3909-4B9C-90E8-3F52D6B86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753796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069C9A-86D7-44F3-AAAD-7E7FD4819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18150D-5E6B-4968-B704-7C2AA5746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aea7a0a415415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54E7C-2BAB-4A83-A9AC-4BB64C672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2B68DB-96F6-43B7-99A8-BBC17CD75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4A9FC-95E5-4BF7-A656-A65637E07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能独立执行“定口径—算指数—解释限制”，并说明每一步理由。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F094EF-9971-4168-BBBC-FCBC020E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5C4817-E637-4477-8E57-C0EE851E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36C6B3-11B3-4744-AFBD-7DAA807BE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某经济劳动力为 1040 万人，其中失业者 42 万人。失业率约为：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BBEDF1-8CC5-4B17-97C9-EAFE3A494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高频错因：名义增长当成实际增长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FFDAEE-1554-4103-A881-C1A59E2C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B01793-17A7-49A8-8A2E-0B0BAE4E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6D2658-E177-41B8-B3EC-56FE7878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F709EB-7CD8-47D1-A6E4-95BB765DA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2A89DA-072C-4963-B685-094E7747B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D2753D-FC37-498E-BB46-985B7170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54F04C-0262-4C3B-9ED2-C78128CB3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784169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2411D3-9D24-4343-A57C-665FC090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600927-2079-4CB9-AABA-947DBA28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40356059f64e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94CFA5-F948-4BFC-8AF0-D783B2AA0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C11BA5-1338-4B62-A57B-C1359EEAC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CACF8-3081-4D71-9AA0-7A76CEB4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8E7B29-61A2-4220-B1D2-3BE3E72AB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56ADC3-32EF-4AB3-A1DB-BC752CFD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A422FB-F243-49DC-8298-91CD26C0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1659B1-9C6E-4D6A-A4DD-8093B67C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568ECA-3BBB-43D2-99E4-33B98F126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E33EED-5C48-48D5-899B-E6E0D796F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解释限制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2B94F2-BF53-4E08-9AF2-E3E2C4D24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98DA02-22E7-4F69-8504-D27A84C4F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E9DB8A-2C8A-45B5-A3E5-2A0DFA04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某经济劳动力为 1040 万人，其中失业者 42 万人。失业率约为：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C98A04-68D3-4F1D-806D-A6DD220A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5F105A-C5A3-480B-9BAA-3DBC11BB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5D0007-0252-47CD-A897-C7B62F21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正确结论：4.04%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解析：失业率=失业人口/劳动力×100%=42/1040×100%≈4.04%。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E88A36-429B-40B3-94A7-41849F8BC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1E30D6-7B3C-4D97-968D-620B098D1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CAF777-801B-44CD-A636-5100C8AD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DD4F4D-7BE1-4822-AE98-66033F18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74864738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6A469F-D7EA-438B-B856-976A7D9B3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4B62B0-386D-41C8-ABA5-8036A7957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4fb394faf34f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9A0C95-13CE-45D5-BF8E-38916B3D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D24954-E314-4DD1-87E4-A7257F57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35AC2F-CCD1-4B2A-8AE4-CA2D8A24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00ED61-CB0F-40ED-A5DB-0431B570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D8B241-CF8D-4D1A-9522-96AE13DA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6569CC-5097-4930-88F1-1982BA16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098226-DB92-4DF5-9692-AB5F7E3DE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600977-26A8-476B-AA7A-DD66BD8B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5AE81A-111D-4586-8C40-07AA6F232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F0913C-3568-4FB8-A161-B17C38FD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C5B0B4-7F0B-4E4B-B351-C1B35706D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E7C2D7-9172-4091-9258-AEFE1745E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D11F6D-0E30-48AD-9B63-480FDC67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52FD95-0302-4740-AC4D-883E73A10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483FB4-06B6-479E-9E11-C413FC82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F7420F-1EDF-4266-B2D9-464D06439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27FC74-86F3-4AB7-932F-326B66D5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2568CD-D8F1-4E5A-ADFA-017A4218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99C0D6-CE1C-4D37-A0E7-19A2F443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0874711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72333D-8395-475C-8724-C1374017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7A16D3-EF44-4778-A757-368D8D7F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fc4656b003481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75166F-15D3-46A8-A56A-8B3737C2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6E725A-B851-4560-99D5-72375D661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F71D1B-6792-42AA-85FB-F5423E6C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803F8-893B-49D9-A4F7-8FF8257B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国民收入与宏观量度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8AC883-9C05-4ADC-B159-BFA174071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E6DBCB-5AF0-45B6-82E6-51D20011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063E87-6359-4706-A988-C7A266CB5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ED50CE-08F2-4428-8C44-EF1FC046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741616-028B-4A99-A640-B338080B2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983BFD-B99E-4152-BFCB-DAF9F98B1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3930FA-6E5D-4F15-961A-ABF10FD7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2DE75E-2FEB-4FED-A790-B63657E8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4911E7-6659-424D-B76C-CED63EB43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9ACD96-3C07-4643-81AB-569FF3DBE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000674-4893-45E1-BCC6-A650E9181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23B4A1-5925-4C48-B11A-3E07FD20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4D391D-EEA0-4E67-8F62-E361FB3C1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3953065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47C6F2-F240-4FDB-87F0-23F667A46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04FB1-97B8-4C0F-9F0D-F03BFE93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9e9e27b4d64d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5C5B3-D15D-4204-AD59-32AD989E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66CF08-04FD-47D4-9303-CD710F38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071398-C8D4-4724-81A3-1F606268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A200FA-CB0C-4B47-A831-A0EE6EFEF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某经济劳动力为 1040 万人，其中失业者 42 万人。失业率约为：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55CB59-19D8-4410-8ACB-1A9CBC5E4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087089-C4BF-41A7-BD4B-3EAC811C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C35805-80B8-43AA-B15C-FBF79D749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F9D9C3-9AD2-4C5A-B5B4-2D0B914A0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F7519D-5796-4B18-B0BE-80D9B48B1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3E73C8-5DD2-4262-A5EE-B3EED1A3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C1D278-4005-4571-B78F-FE2419D5D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8AC214-90E7-425C-A03B-1CD7F67B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48B94B-82A4-47BB-A5AD-38E5C8E4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4FB936-0D5A-4108-9757-A93B59048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DDE711-6E52-4279-ACBE-47DE3907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60B2DB-7EE0-4AC4-B9FF-7C1A1DB0E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8F938E-BC11-4756-83A0-46C02694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5509457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72CFA4-90E4-4393-9FA4-CB7B55206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FE1793-22EE-4E63-AF5B-4814AEA9C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d6f948f9d945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A285CF-845E-4C4B-9E15-A2CE9B2CB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983783-154C-47C5-AD17-C789A5B0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5CD5E8-1F57-44FC-8CCD-A162A6E0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5E6FC-D350-4433-BA25-854243D72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某年名义GDP为 113 亿元，GDP平减指数（基年=100）为 108。按基年价格计算的实际GDP约为：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0C76E7-46C0-4F49-9AD8-CA4F781C2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1·名义与实际GDP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5B38BA-B1B4-4ACA-8558-B1FB725E1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6E7446-18CC-49D2-8813-10570BBC2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19EF1D-9B24-4592-9C80-E077B4040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7448B3-2047-4CC7-B274-5C062366E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E6A29D-8AC2-4F64-84FD-0BA90136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234AD7-3B7C-4D64-80CC-AC9C9BB7F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B175BE-594F-4F7D-B432-DF548F710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DAF8A1-D65F-4599-A4B5-2F080644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BC0A0D-6B79-48CC-98B7-0A457C2F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455485-6CC1-4D4D-81F3-1E351A722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336413-B3A7-49F9-B1EA-134790FC9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1146CD-8FD3-490B-B74B-6A2442987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9F9A8C-39ED-4673-A037-8384807B6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985E3D-12A6-47E8-A437-B01311C0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1061369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9F0126-84B1-4098-9764-085BB090B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CE6A66-B618-47A2-B8EC-9CC495ED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b2ba0c86df455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746EE1-75CB-4B24-88B5-2C20856E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55C595-E0D4-4E0E-9304-6628B364C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B00D8D-4906-4720-A59A-BDBD190A8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B66695-EF4F-4C2A-8B28-75CCE91D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64EA6A-A053-4ABC-9C18-B3912DECE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某经济劳动力为 1040 万人，其中失业者 42 万人。失业率约为：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486816-4E83-4534-9C44-572721423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8E8E0B-188C-462D-8BE8-5B5B3AA3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4E4DF5-E116-455D-ADFA-AD45BF9A3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D29170-A295-4B8F-BF2B-548BC1B0C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某年名义GDP为 113 亿元，GDP平减指数（基年=100）为 108。按基年价格计算的实际GDP约为：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8B2302-C4CF-4305-8169-8B2B6B5B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63B664-7DD0-49FF-B2F4-40F991CE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EB9473-908C-4210-B732-9E7339B44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F843D2-7FE8-4EC3-A185-44588BDD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面粉厂把面粉以 HK$23 售予面包店，面包店把面包以 HK$54 售予零售店，零售店最终以 HK$84 售予家庭。假设没有存货变化及其他投入，这条生产链计入 GDP 的增加值总额是：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E9F706-B5EB-4406-A71C-84D7A222C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825D32-8CC4-436B-AAEA-094651AC6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898BFB-C035-412F-B1F3-5B85E34C5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0AAAF4-2433-44AC-8B29-F9ECEB57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1087202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0CC097-4055-41CD-84EF-7376DE56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D8A8E0-01AD-482B-8805-33C15348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6acc2acc6d4b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3E8D4C-9865-4799-BDFC-5D04B4F7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E8509F-ED18-4249-A0A5-9B23DA552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90A8A9-D3FA-455B-9953-1D542918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F8F6E2-F68E-4431-B132-602275E3A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CFD6D7-9DC6-476A-B0FE-3D303530B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7F42ED-554E-48EA-AB9A-48859BF20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1A52A3-15EC-46DE-ADC8-6485BF426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343618-DCED-4257-A252-A8DEF13CB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正确结论：104.63 亿元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解析链：实际GDP=名义GDP/平减指数×100=113/108×100≈104.63 亿元。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F3119A-ACA8-47F5-9F7A-B9BEF9FA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BEE981-944F-4413-9A02-3993248B5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11D2C2-F509-4E04-AF40-AAAE0D267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20B4CD-5603-426F-B8AC-7D93A0726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1272273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C12977-1693-4B76-9142-15203E923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86C7F0-7988-44B9-B790-95BCAAD7B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9346a73e4d47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80BCDF-844D-41B7-B3FD-64C4A7F4E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5EE9DA-D879-490F-99D5-9D25F915D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EFAA00-9F5E-435C-987D-347E12D07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D1213A-681E-4F1F-BF37-656B9ABC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面粉厂把面粉以 HK$23 售予面包店，面包店把面包以 HK$54 售予零售店，零售店最终以 HK$84 售予家庭。假设没有存货变化及其他投入，这条生产链计入 GDP 的增加值总额是：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B2183B-5639-4FFF-8B52-E40F21EA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4F6AE6-7EDB-4C6A-B450-32D50120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530682-A50F-4D38-9C17-C954D3CD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30BE7-096E-4C2D-8FBD-9EF6577CB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87C0CC-1B09-4460-82CF-68562218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D962C7-61BD-4E64-86A4-6B36FDC0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6B3A23-F6F8-46FC-B83A-0A10E9CB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F790AF-CA71-4273-AAE4-1FCA00325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4070F8-05FA-4EAD-9A37-23A163B2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2177540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C7FDED-E379-4619-9720-EEAFE16A1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D9A6F5-D98E-4F33-A1D1-9E533EE5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24bd64c66543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F9D6F1-906A-4248-B7F7-DF4952CC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5B033-EE54-4A14-BCD4-A3D140131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F97DD-E54B-416F-ACBC-5C7B457F5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79709D-75F5-48E8-B586-466EF551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8B7919-7E05-4BC6-8CE7-657FBB6C7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749B7F-95E7-4494-87D4-132DCC1C8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某经济GDP为 840 亿元，本地居民从境外取得要素收入 54 亿元，非本地居民从本地取得 39 亿元。GNI为：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8FFF1D-C6FA-4248-82DC-6164F4D09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高频错因：名义增长当成实际增长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8BF9C3-D82B-4661-90DB-3D25D115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1B8EA9-3D4F-4042-BCCA-B00B19B51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529460-DBA8-429F-B070-688D025B3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8BF2C9-7912-45B6-8E2E-5DE44657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6A6D44-3FA3-4434-8981-BAB3E4992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BE9B4D-0068-4AF1-9493-9EFD5509C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B48DDC-5CFA-4D9E-8F6B-B46B92D7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1745529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9E8098-6BF1-496F-8363-0CB3BBCE8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FA5249-EB96-427E-8273-576270F5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52105fddfd46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127B81-4A8B-4D60-A180-CE4E2596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BEC017-88CD-4400-ABF8-8CCB09D0D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1DFFA-0AE6-4460-AE4A-90981A19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364E4C-30FB-4C99-A3CA-F19D758F3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631D06-EED0-4CF4-B632-BE4EF95E6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5E3A65-8EF4-400E-B4AF-C70B6FD83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127049-12FE-4F4C-9081-FD4F61CB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算指数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DD2CC5-B6EC-4837-8393-8E1B18B6F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FCDD60-A865-4DB5-863D-66829909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解释限制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912722-06E6-40A0-BCC5-3D6302DC9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9251E7-2A00-4AA3-970A-699D42864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D1E4D9-BA7F-4A51-B214-C969CE92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某经济GDP为 840 亿元，本地居民从境外取得要素收入 54 亿元，非本地居民从本地取得 39 亿元。GNI为：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355A74-3539-4017-9059-B98851D8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40B219-B2C0-45E7-85BA-0FF78B89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A55D3A-D179-458B-BFF1-D0835C595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正确结论：855 亿元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解析：GNI=GDP+本地居民从境外净要素收入=840+54−39=855。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94726F-96CC-4310-8804-C2FA81DEE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796261-7D6A-4DBA-BEA0-A5FAB49C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38F977-E270-4814-B638-04401F8AF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DF0C96-5A5A-4B09-AAED-D0D17EE2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6044074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7F9D28-0174-4965-9360-248735B0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B6D4D2-3271-4F39-BDA6-865B824E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5e6dc4920f41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4F6F75-882D-49E5-8413-EBFBD6E75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2F4D60-60BE-444E-A607-ADD95D77A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97D225-7970-4C26-B87A-899E1D5EA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0C274A-D002-49A9-B4C7-9E0750EE0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C2AB86-3D19-47B6-82F2-7DC8D8C5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EE1AAA-244C-4CFD-A613-13F1D68C8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AFD49B-BF44-45DC-AE72-D97D9D0A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DAA189-1C84-4873-8450-294500648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EC1B5C-CEDA-400C-9B26-EBF9B7DE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AA4A14-1D7A-46A1-8EC3-D44E2556B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5AED94-50B9-49D0-84F5-D94511AC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EBA601-2147-4164-B7A1-E0F77EFD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C409C3-FE61-4BAF-A6EE-AC33E22E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D53751-C6A1-42B8-AD9A-ED7C320E4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221659-944D-4123-B0F0-C766516E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6C4D2D-4A94-45C2-8389-0256CF38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0934A0-F657-44C8-AB63-3AD7EF943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6C6DB9-01AB-4773-9DA7-844BE46AA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A54444-1988-41E7-8578-FD024027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13725726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A82181-09A7-4FC5-AC83-32B86E46F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CD23D2-C32F-461D-A693-EEB8B8EC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4e610d1ec840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57B938-359A-473C-87E9-76B1DD7FF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BA7FB3-6C46-45F4-8027-6F4FCD8F7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75818-BDDA-4903-9559-3AEDB3598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B4F7AA-5071-496E-B92A-12BCA9C0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国民收入与宏观量度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C609CA-64A3-484F-9B74-12717C4FC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2E2616-DDF4-4F17-B027-CD8A2B085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615C24-12CC-43E3-B67A-79F262C4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C05EEB-AE09-4580-942B-60C84F25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8566AA-58BB-46C6-B958-847B22577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486D29-2172-438D-894D-477EFFF03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064B88-280E-4705-B382-9036FA688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AFDC5D-52EB-42E6-A0D7-054E86262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6A7EDC-3A7E-4DD6-8C64-05C482BC8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B88781-0D18-4048-A1FF-62C3BB997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0B49DD-CF6A-4082-99FA-66A4F0157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9064ED-30FA-4257-9E10-ADB30D751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92EC71-A53E-4AA0-A92D-8CF032979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61165046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F8464E-DA8E-4723-91EF-99AC34CC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7BFEB0-AB0D-4304-9B03-C95A919E3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0322d611224b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F19348-4CDA-494C-AA43-F0FD7EAA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56892B-0170-4FF0-8FEA-806D5B5C4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71AB1D-BE05-4A2A-8914-4B2A0EA55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610B14-D2A2-4926-BCDA-ED5B26A06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某经济GDP为 840 亿元，本地居民从境外取得要素收入 54 亿元，非本地居民从本地取得 39 亿元。GNI为：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280DF2-DB3E-47DF-990E-35BC02916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84BAF3-D31F-4CF8-A88E-D2ECC9CA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5916E7-9083-431A-969B-5AB0C767F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指标口径决定可比较性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87D312-1FAC-4E92-8830-70B2B0CE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1C971B-DBF0-416A-9BEE-E0046847D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C4D388-C33D-4641-A3B7-F4E7CF859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定口径—算指数—解释限制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2CE27B-EB10-415E-9966-2AA603934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ECBC8F-DB0C-4170-BC8A-9CFBEF899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EB4221-186E-4AE1-B702-06D85B2AB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检查：名义增长当成实际增长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824AE8-2A3C-443F-94D7-D46893037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F468F5-D421-4902-B179-0C9593222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159BF2-BD24-456A-B1B8-57F43A71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21285E-3089-4F2D-B16C-91CF40352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5886321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AE8AB6-9572-4CAC-81DB-82175965A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1BB99-9054-4D34-B879-EC8C4ED6A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9af3b3e3aa404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D9CD8C-9F98-4185-8A2A-4707425DD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C2C649-78A0-4553-94A2-193DFBCF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70E367-0B5A-42E4-A4D5-81C1A4A22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7B4047-CC1A-4225-BF1E-FA2CE8CF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面粉厂把面粉以 HK$24 售予面包店，面包店把面包以 HK$56 售予零售店，零售店最终以 HK$87 售予家庭。假设没有存货变化及其他投入，这条生产链计入 GDP 的增加值总额是：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D13E71-9869-4C2D-A819-FFD733EB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1·增加值法与最终产品核对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0CA9F4-A4B3-4044-805B-F87D82FA0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0BFCFD-0430-4DFA-9B2A-D8AFC9E1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2E5302-8539-42BD-AEF9-876311195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2B09BE-7573-4542-8329-2AF1B0D19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8EB1D6-DD0E-4B5D-A168-53BDEF260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97A897-516E-48EA-A0EB-B09CA2925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B67E8C-B01A-44DD-AF4C-ED49292E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1D401D-7057-4567-8796-A01E02CF0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FED8EC-634D-460B-A6E0-06FB80AC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43C4F8-1042-4F0B-B499-B8C3840D4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9C306E-746C-4C44-BB1F-1A33FBA93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223134-1FE9-4A14-8778-DCEB27D2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0353F9-D19F-49ED-A799-8E7E3E8A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9181D5-BB32-4CD2-A17D-BB38BABE4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3208225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D3B0E0-3770-4E53-9513-8459C8DFE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9E8CFE-78FD-47F1-B9EB-BE5D95C6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98b62a2334450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D67FF1-5904-4336-9CE8-4A63BEA44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8A1840-AAAF-463E-BD4A-385A2E59D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2E46FB-72C1-4C48-B730-2C4EBFAFC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DDA0C1-22D1-49B4-A99B-FB9206545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6BA53C-67EE-4BB9-81DB-04B68F25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某经济GDP为 840 亿元，本地居民从境外取得要素收入 54 亿元，非本地居民从本地取得 39 亿元。GNI为：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9FAA9D-7A28-4DCA-8291-E34D199E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1E5898-AFCB-4F9E-9DF5-3BECD4C0B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8E5692-559C-4642-B288-B0FD227FB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2A457E-B99E-4183-8BC7-49E8A457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面粉厂把面粉以 HK$24 售予面包店，面包店把面包以 HK$56 售予零售店，零售店最终以 HK$87 售予家庭。假设没有存货变化及其他投入，这条生产链计入 GDP 的增加值总额是：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BCBF62-AAFC-4B2E-93A6-AA25420E3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141FA6-E89D-4BB1-991A-9A5FC6AB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222AF6-B98D-4C95-B687-11B2BC0E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D8F98A-D26C-4AC4-A911-4AC574CA6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消费物价指数由 105 升至 109。这段期间的通胀率约为：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F36CBD-EFFB-4953-A312-CD7AF82E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ABBCAA-0AE0-4A2C-A631-90DF7D41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F04BE1-EF3E-41C9-B6E8-B56AC72E3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9895C5-E243-4DFB-8CEC-6DBE18AD9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08457434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AD96F4-1EF9-4597-B6FB-F18B63FF8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E4E256-B3CA-4753-80FB-525DA3121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907864e8f74d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9AE18-CC5D-463A-B925-933989314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9F6709-2E48-4733-AD15-DB52863A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BE9F51-E620-4002-87D6-3E99ED1CF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085FE9-F4EE-48B3-BAF2-AEC188CCF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名义增长当成实际增长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D9A230-6E94-4A37-919E-1E64B7CE6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3AEB2C-AE34-41AF-8AFB-1DE95BCAE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14A5A6-1913-4CFF-9895-820871382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944D63-7D2F-4107-ACE5-A1E408D61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正确结论：HK$87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解析链：各阶段增加值为 HK$24、HK$32、HK$31，合计=HK$87，也等于最终产品支出。两种算法相等，避免把中间交易重复计算。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385FCB-CBA6-4BFC-8E30-F8A7FB7A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54595C-49FA-4943-981B-08D4382B5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00E8DB-F226-4C0E-B623-31E254EC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54F376-A2E1-44AA-B3E6-5DEB61C38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7143960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B7877A-2F82-484A-ADF6-59FFFE59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45EA58-64CB-4EF6-8D19-EC731A0AE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643312b10d42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3A7D4F-3DB1-4D63-BEBE-C93C84202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26702F-E7EB-4C32-91CE-F1E36955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DC8030-E65E-4BD8-8E8B-AD83D122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A55F0C-5D41-4670-B3F5-E119F18D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消费物价指数由 105 升至 109。这段期间的通胀率约为：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03ABB5-B9DF-4CCF-BF14-E32406F1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AB70F4-EA87-490B-B0FE-10391B0D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FC0C41-0673-49E7-B577-7BCD6043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98EDC5-EDB8-4B1B-A4E5-C6168A42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33F41E-A80A-46CC-A681-1B04CEF8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C9B958-F990-4989-9467-F188CAEA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D90904-F30D-4615-8BCF-A2D8D3DF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CD7927-6E65-42D8-8A4B-6EAC59D0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国民收入与宏观量度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C741E1-2EA9-4B22-A70F-763B0CCD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2554303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2026-08-19T09:03:02.0140000Z</dcterms:created>
  <dcterms:modified xsi:type="dcterms:W3CDTF">2026-08-19T09:03:02.0140000Z</dcterms:modified>
</coreProperties>
</file>