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e47e4141c1402e" /><Relationship Type="http://schemas.openxmlformats.org/officeDocument/2006/relationships/extended-properties" Target="/docProps/app.xml" Id="R24a9facb0b50491b" /><Relationship Type="http://schemas.openxmlformats.org/officeDocument/2006/relationships/officeDocument" Target="/ppt/presentation.xml" Id="Rd6261369a4054f3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35dc39d2844748"/>
  </p:sldMasterIdLst>
  <p:notesMasterIdLst>
    <p:notesMasterId xmlns:r="http://schemas.openxmlformats.org/officeDocument/2006/relationships" r:id="R62e6940b102f4310"/>
  </p:notesMasterIdLst>
  <p:sldIdLst>
    <p:sldId xmlns:r="http://schemas.openxmlformats.org/officeDocument/2006/relationships" id="256" r:id="R1c3fb661847947a3"/>
    <p:sldId xmlns:r="http://schemas.openxmlformats.org/officeDocument/2006/relationships" id="257" r:id="R45fddcbe7d1d4b54"/>
    <p:sldId xmlns:r="http://schemas.openxmlformats.org/officeDocument/2006/relationships" id="258" r:id="R4252870bc66b4cb8"/>
    <p:sldId xmlns:r="http://schemas.openxmlformats.org/officeDocument/2006/relationships" id="259" r:id="Rfac97f186608459c"/>
    <p:sldId xmlns:r="http://schemas.openxmlformats.org/officeDocument/2006/relationships" id="260" r:id="R75a2c485292940ac"/>
    <p:sldId xmlns:r="http://schemas.openxmlformats.org/officeDocument/2006/relationships" id="261" r:id="R2a87cf2831e84325"/>
    <p:sldId xmlns:r="http://schemas.openxmlformats.org/officeDocument/2006/relationships" id="262" r:id="R0cfa96213fd94617"/>
    <p:sldId xmlns:r="http://schemas.openxmlformats.org/officeDocument/2006/relationships" id="263" r:id="R3a9a152149584d7e"/>
    <p:sldId xmlns:r="http://schemas.openxmlformats.org/officeDocument/2006/relationships" id="264" r:id="R6e8cdba343ec44b3"/>
    <p:sldId xmlns:r="http://schemas.openxmlformats.org/officeDocument/2006/relationships" id="265" r:id="R5b5f4329af5740f7"/>
    <p:sldId xmlns:r="http://schemas.openxmlformats.org/officeDocument/2006/relationships" id="266" r:id="R16ea0b20f52e46de"/>
    <p:sldId xmlns:r="http://schemas.openxmlformats.org/officeDocument/2006/relationships" id="267" r:id="R3218205586d848bb"/>
    <p:sldId xmlns:r="http://schemas.openxmlformats.org/officeDocument/2006/relationships" id="268" r:id="Rcf77cb7ef4d74c7a"/>
    <p:sldId xmlns:r="http://schemas.openxmlformats.org/officeDocument/2006/relationships" id="269" r:id="Rbbb97189d1264e0b"/>
    <p:sldId xmlns:r="http://schemas.openxmlformats.org/officeDocument/2006/relationships" id="270" r:id="Rf1a6ecd216e240ba"/>
    <p:sldId xmlns:r="http://schemas.openxmlformats.org/officeDocument/2006/relationships" id="271" r:id="Rdd7f6d4b38324c3e"/>
    <p:sldId xmlns:r="http://schemas.openxmlformats.org/officeDocument/2006/relationships" id="272" r:id="R6a16688e10c149a0"/>
    <p:sldId xmlns:r="http://schemas.openxmlformats.org/officeDocument/2006/relationships" id="273" r:id="Ra53fcb03a3d14603"/>
    <p:sldId xmlns:r="http://schemas.openxmlformats.org/officeDocument/2006/relationships" id="274" r:id="Rd08cb8cbe81e4226"/>
    <p:sldId xmlns:r="http://schemas.openxmlformats.org/officeDocument/2006/relationships" id="275" r:id="R8cef5bb527884b54"/>
    <p:sldId xmlns:r="http://schemas.openxmlformats.org/officeDocument/2006/relationships" id="276" r:id="R8c9eaa77a7764a75"/>
    <p:sldId xmlns:r="http://schemas.openxmlformats.org/officeDocument/2006/relationships" id="277" r:id="R3d388b887a604baa"/>
    <p:sldId xmlns:r="http://schemas.openxmlformats.org/officeDocument/2006/relationships" id="278" r:id="R1354aa1ab91f4c4d"/>
    <p:sldId xmlns:r="http://schemas.openxmlformats.org/officeDocument/2006/relationships" id="279" r:id="Re502896ac23f4541"/>
    <p:sldId xmlns:r="http://schemas.openxmlformats.org/officeDocument/2006/relationships" id="280" r:id="Rae9170e6ddf74533"/>
    <p:sldId xmlns:r="http://schemas.openxmlformats.org/officeDocument/2006/relationships" id="281" r:id="Rc48ccca960474a98"/>
    <p:sldId xmlns:r="http://schemas.openxmlformats.org/officeDocument/2006/relationships" id="282" r:id="Rc664658045d34746"/>
    <p:sldId xmlns:r="http://schemas.openxmlformats.org/officeDocument/2006/relationships" id="283" r:id="Rfb036c1463954e8c"/>
    <p:sldId xmlns:r="http://schemas.openxmlformats.org/officeDocument/2006/relationships" id="284" r:id="R9b01eb33a7244d0e"/>
    <p:sldId xmlns:r="http://schemas.openxmlformats.org/officeDocument/2006/relationships" id="285" r:id="Raa890221e8c4455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3e9a3c111944c0" /><Relationship Type="http://schemas.openxmlformats.org/officeDocument/2006/relationships/slideMaster" Target="/ppt/slideMasters/slideMaster1.xml" Id="R0735dc39d2844748" /><Relationship Type="http://schemas.openxmlformats.org/officeDocument/2006/relationships/notesMaster" Target="/ppt/notesMasters/notesMaster1.xml" Id="R62e6940b102f4310" /><Relationship Type="http://schemas.openxmlformats.org/officeDocument/2006/relationships/presProps" Target="/ppt/presProps.xml" Id="R10d23f7402e24626" /><Relationship Type="http://schemas.openxmlformats.org/officeDocument/2006/relationships/tableStyles" Target="/ppt/tableStyles.xml" Id="Re975f131c3ee4a37" /><Relationship Type="http://schemas.openxmlformats.org/officeDocument/2006/relationships/slide" Target="/ppt/slides/slide1.xml" Id="R1c3fb661847947a3" /><Relationship Type="http://schemas.openxmlformats.org/officeDocument/2006/relationships/slide" Target="/ppt/slides/slide2.xml" Id="R45fddcbe7d1d4b54" /><Relationship Type="http://schemas.openxmlformats.org/officeDocument/2006/relationships/slide" Target="/ppt/slides/slide3.xml" Id="R4252870bc66b4cb8" /><Relationship Type="http://schemas.openxmlformats.org/officeDocument/2006/relationships/slide" Target="/ppt/slides/slide4.xml" Id="Rfac97f186608459c" /><Relationship Type="http://schemas.openxmlformats.org/officeDocument/2006/relationships/slide" Target="/ppt/slides/slide5.xml" Id="R75a2c485292940ac" /><Relationship Type="http://schemas.openxmlformats.org/officeDocument/2006/relationships/slide" Target="/ppt/slides/slide6.xml" Id="R2a87cf2831e84325" /><Relationship Type="http://schemas.openxmlformats.org/officeDocument/2006/relationships/slide" Target="/ppt/slides/slide7.xml" Id="R0cfa96213fd94617" /><Relationship Type="http://schemas.openxmlformats.org/officeDocument/2006/relationships/slide" Target="/ppt/slides/slide8.xml" Id="R3a9a152149584d7e" /><Relationship Type="http://schemas.openxmlformats.org/officeDocument/2006/relationships/slide" Target="/ppt/slides/slide9.xml" Id="R6e8cdba343ec44b3" /><Relationship Type="http://schemas.openxmlformats.org/officeDocument/2006/relationships/slide" Target="/ppt/slides/slide10.xml" Id="R5b5f4329af5740f7" /><Relationship Type="http://schemas.openxmlformats.org/officeDocument/2006/relationships/slide" Target="/ppt/slides/slide11.xml" Id="R16ea0b20f52e46de" /><Relationship Type="http://schemas.openxmlformats.org/officeDocument/2006/relationships/slide" Target="/ppt/slides/slide12.xml" Id="R3218205586d848bb" /><Relationship Type="http://schemas.openxmlformats.org/officeDocument/2006/relationships/slide" Target="/ppt/slides/slide13.xml" Id="Rcf77cb7ef4d74c7a" /><Relationship Type="http://schemas.openxmlformats.org/officeDocument/2006/relationships/slide" Target="/ppt/slides/slide14.xml" Id="Rbbb97189d1264e0b" /><Relationship Type="http://schemas.openxmlformats.org/officeDocument/2006/relationships/slide" Target="/ppt/slides/slide15.xml" Id="Rf1a6ecd216e240ba" /><Relationship Type="http://schemas.openxmlformats.org/officeDocument/2006/relationships/slide" Target="/ppt/slides/slide16.xml" Id="Rdd7f6d4b38324c3e" /><Relationship Type="http://schemas.openxmlformats.org/officeDocument/2006/relationships/slide" Target="/ppt/slides/slide17.xml" Id="R6a16688e10c149a0" /><Relationship Type="http://schemas.openxmlformats.org/officeDocument/2006/relationships/slide" Target="/ppt/slides/slide18.xml" Id="Ra53fcb03a3d14603" /><Relationship Type="http://schemas.openxmlformats.org/officeDocument/2006/relationships/slide" Target="/ppt/slides/slide19.xml" Id="Rd08cb8cbe81e4226" /><Relationship Type="http://schemas.openxmlformats.org/officeDocument/2006/relationships/slide" Target="/ppt/slides/slide20.xml" Id="R8cef5bb527884b54" /><Relationship Type="http://schemas.openxmlformats.org/officeDocument/2006/relationships/slide" Target="/ppt/slides/slide21.xml" Id="R8c9eaa77a7764a75" /><Relationship Type="http://schemas.openxmlformats.org/officeDocument/2006/relationships/slide" Target="/ppt/slides/slide22.xml" Id="R3d388b887a604baa" /><Relationship Type="http://schemas.openxmlformats.org/officeDocument/2006/relationships/slide" Target="/ppt/slides/slide23.xml" Id="R1354aa1ab91f4c4d" /><Relationship Type="http://schemas.openxmlformats.org/officeDocument/2006/relationships/slide" Target="/ppt/slides/slide24.xml" Id="Re502896ac23f4541" /><Relationship Type="http://schemas.openxmlformats.org/officeDocument/2006/relationships/slide" Target="/ppt/slides/slide25.xml" Id="Rae9170e6ddf74533" /><Relationship Type="http://schemas.openxmlformats.org/officeDocument/2006/relationships/slide" Target="/ppt/slides/slide26.xml" Id="Rc48ccca960474a98" /><Relationship Type="http://schemas.openxmlformats.org/officeDocument/2006/relationships/slide" Target="/ppt/slides/slide27.xml" Id="Rc664658045d34746" /><Relationship Type="http://schemas.openxmlformats.org/officeDocument/2006/relationships/slide" Target="/ppt/slides/slide28.xml" Id="Rfb036c1463954e8c" /><Relationship Type="http://schemas.openxmlformats.org/officeDocument/2006/relationships/slide" Target="/ppt/slides/slide29.xml" Id="R9b01eb33a7244d0e" /><Relationship Type="http://schemas.openxmlformats.org/officeDocument/2006/relationships/slide" Target="/ppt/slides/slide30.xml" Id="Raa890221e8c4455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acd54638c6424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9519eca0b654a9f" /><Relationship Type="http://schemas.openxmlformats.org/officeDocument/2006/relationships/notesMaster" Target="/ppt/notesMasters/notesMaster1.xml" Id="R66dc0c5747bf4d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f840d1d58843bc" /><Relationship Type="http://schemas.openxmlformats.org/officeDocument/2006/relationships/notesMaster" Target="/ppt/notesMasters/notesMaster1.xml" Id="Raa0d1767b645460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4508e3735c483c" /><Relationship Type="http://schemas.openxmlformats.org/officeDocument/2006/relationships/notesMaster" Target="/ppt/notesMasters/notesMaster1.xml" Id="Rf69a32f799e14e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e929be1ccf4363" /><Relationship Type="http://schemas.openxmlformats.org/officeDocument/2006/relationships/notesMaster" Target="/ppt/notesMasters/notesMaster1.xml" Id="Ra01918b96752466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a59afb53784502" /><Relationship Type="http://schemas.openxmlformats.org/officeDocument/2006/relationships/notesMaster" Target="/ppt/notesMasters/notesMaster1.xml" Id="Rd4876733f09042e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a49f2409ac4474e" /><Relationship Type="http://schemas.openxmlformats.org/officeDocument/2006/relationships/notesMaster" Target="/ppt/notesMasters/notesMaster1.xml" Id="R742a427b027541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8afd599b08e44b9" /><Relationship Type="http://schemas.openxmlformats.org/officeDocument/2006/relationships/notesMaster" Target="/ppt/notesMasters/notesMaster1.xml" Id="Rfd462e632c954f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5b40215b80848a1" /><Relationship Type="http://schemas.openxmlformats.org/officeDocument/2006/relationships/notesMaster" Target="/ppt/notesMasters/notesMaster1.xml" Id="R2d91b6f99fe449f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ef3310e8339432d" /><Relationship Type="http://schemas.openxmlformats.org/officeDocument/2006/relationships/notesMaster" Target="/ppt/notesMasters/notesMaster1.xml" Id="R6e56b0584995488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6f8454831846e8" /><Relationship Type="http://schemas.openxmlformats.org/officeDocument/2006/relationships/notesMaster" Target="/ppt/notesMasters/notesMaster1.xml" Id="R8ac27d87e27b4c9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bc2087e1e5e4e7e" /><Relationship Type="http://schemas.openxmlformats.org/officeDocument/2006/relationships/notesMaster" Target="/ppt/notesMasters/notesMaster1.xml" Id="Rb15aeca8fba2481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502869573a34e2c" /><Relationship Type="http://schemas.openxmlformats.org/officeDocument/2006/relationships/notesMaster" Target="/ppt/notesMasters/notesMaster1.xml" Id="R15eaf8052c7946c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bbd6b6975d24e7f" /><Relationship Type="http://schemas.openxmlformats.org/officeDocument/2006/relationships/notesMaster" Target="/ppt/notesMasters/notesMaster1.xml" Id="R9fe0697f5d14492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99ea4ddf6da4515" /><Relationship Type="http://schemas.openxmlformats.org/officeDocument/2006/relationships/notesMaster" Target="/ppt/notesMasters/notesMaster1.xml" Id="R658bfa4144c04ba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b3dc18158ac4af1" /><Relationship Type="http://schemas.openxmlformats.org/officeDocument/2006/relationships/notesMaster" Target="/ppt/notesMasters/notesMaster1.xml" Id="Rda3521289ce541f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e9da71e09c24e33" /><Relationship Type="http://schemas.openxmlformats.org/officeDocument/2006/relationships/notesMaster" Target="/ppt/notesMasters/notesMaster1.xml" Id="R26eff158de5d4dc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ec979795d0a4c91" /><Relationship Type="http://schemas.openxmlformats.org/officeDocument/2006/relationships/notesMaster" Target="/ppt/notesMasters/notesMaster1.xml" Id="R91fbc24f0f794f2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8112063e9d94759" /><Relationship Type="http://schemas.openxmlformats.org/officeDocument/2006/relationships/notesMaster" Target="/ppt/notesMasters/notesMaster1.xml" Id="R0c6f82f4c696456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662cfe7ac19463c" /><Relationship Type="http://schemas.openxmlformats.org/officeDocument/2006/relationships/notesMaster" Target="/ppt/notesMasters/notesMaster1.xml" Id="R2b56378c6df9459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0d519181da548bf" /><Relationship Type="http://schemas.openxmlformats.org/officeDocument/2006/relationships/notesMaster" Target="/ppt/notesMasters/notesMaster1.xml" Id="R1d19ba71769c4bc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c75e0f9e8064ca0" /><Relationship Type="http://schemas.openxmlformats.org/officeDocument/2006/relationships/notesMaster" Target="/ppt/notesMasters/notesMaster1.xml" Id="R40ade1a079de408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2c19f46197d4846" /><Relationship Type="http://schemas.openxmlformats.org/officeDocument/2006/relationships/notesMaster" Target="/ppt/notesMasters/notesMaster1.xml" Id="R7c39af3bda094ab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db7d537d7814df6" /><Relationship Type="http://schemas.openxmlformats.org/officeDocument/2006/relationships/notesMaster" Target="/ppt/notesMasters/notesMaster1.xml" Id="R6978af2d41f2429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43afd7fe1eb4faf" /><Relationship Type="http://schemas.openxmlformats.org/officeDocument/2006/relationships/notesMaster" Target="/ppt/notesMasters/notesMaster1.xml" Id="R4cb165b2c475409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4f025548ea04c33" /><Relationship Type="http://schemas.openxmlformats.org/officeDocument/2006/relationships/notesMaster" Target="/ppt/notesMasters/notesMaster1.xml" Id="R2203ada95dcd488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6b5ec7c5dd54e53" /><Relationship Type="http://schemas.openxmlformats.org/officeDocument/2006/relationships/notesMaster" Target="/ppt/notesMasters/notesMaster1.xml" Id="Re2f8a22144464b9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ce69013e91b4078" /><Relationship Type="http://schemas.openxmlformats.org/officeDocument/2006/relationships/notesMaster" Target="/ppt/notesMasters/notesMaster1.xml" Id="R0cbcf3d663904fc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641b9d9ec144b4e" /><Relationship Type="http://schemas.openxmlformats.org/officeDocument/2006/relationships/notesMaster" Target="/ppt/notesMasters/notesMaster1.xml" Id="Rcdfed7da0ac64f5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6c9706db88a46c2" /><Relationship Type="http://schemas.openxmlformats.org/officeDocument/2006/relationships/notesMaster" Target="/ppt/notesMasters/notesMaster1.xml" Id="Rad82d4e1c74e4e7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ce4f645afff487e" /><Relationship Type="http://schemas.openxmlformats.org/officeDocument/2006/relationships/notesMaster" Target="/ppt/notesMasters/notesMaster1.xml" Id="Rc0f4ed21e33b489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的“国际贸易”学习单元。本套课件共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讲稿】明确告诉学生：本单元只训练“国际贸易”。先解释知识范围，再用一句话建立核心判断，最后示范标准方法。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【互动提问】请用自己的话复述“比较优势看机会成本而非绝对产量”，并举一个会触发“把绝对优势当比较优势”的错误例子。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Q1：每工日，甲可生产布 11 匹或粮 6 箱；乙可生产布 9 匹或粮 9 箱。谁在粮食有比较优势？ 选项为 A.甲，因为甲布产量较高；B.甲，因为只比较粮食绝对产量；C.两者没有比较优势，因为总产量不同；D.乙，因为乙生产1箱粮放弃的布较少。讲解时强调：比较优势看机会成本而非绝对产量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【预期回答】学生能说出“算机会成本—定专业化—画贸易”中的起始动作，并避开“把绝对优势当比较优势”。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机会成本—定专业化—画贸易”，最后给出正确结论“乙，因为乙生产1箱粮放弃的布较少”。完整解析：甲每箱粮机会成本=1.83匹布；乙=1匹布。乙的机会成本较低，故乙在粮食有比较优势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1·比较优势。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【预期回答】学生能把失分归入“把绝对优势当比较优势”或更精确的个人错因，并写出可执行检查动作。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讲稿】逐项解释“国际贸易”中的专有名词、符号、对象和单位。特别强调：把绝对优势当比较优势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讲稿】用“条件—表示—方法—核验”重建本知识点。示范时逐步引用：算机会成本—定专业化—画贸易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讲稿】带学生逐句读取任务，不先求答案。要求指出材料中的有效条件，再按“算机会成本—定专业化—画贸易”作答。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1·汇率升值；用于知识范围与设问结构校准，题目身份为DSE原创模考题，不冒充历届真题（访问日期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讲稿】先展示错误路径，再用解析链复原第一失分点。禁止只说“粗心”；必须落到“把绝对优势当比较优势”或更精确的动作。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1·汇率升值；用于知识范围与设问结构校准，题目身份为DSE原创模考题，不冒充历届真题（访问日期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Q11：只考虑货物贸易，某期出口为 110 亿元、进口为 86 亿元。货物贸易差额为： 选项为 A.逆差 24 亿元；B.顺差 196 亿元；C.零；D.顺差 24 亿元。讲解时强调：比较优势看机会成本而非绝对产量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【预期回答】学生能说出“算机会成本—定专业化—画贸易”中的起始动作，并避开“把绝对优势当比较优势”。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1·贸易差额；用于知识范围与设问结构校准，题目身份为DSE原创模考题，不冒充历届真题（访问日期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分步讲评：先重述题目条件，再逐步示范“算机会成本—定专业化—画贸易”，最后给出正确结论“顺差 24 亿元”。完整解析：贸易差额=出口−进口=110−86=24 亿元，为正数即顺差。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1·贸易差额；用于知识范围与设问结构校准，题目身份为DSE原创模考题，不冒充历届真题（访问日期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1·贸易差额。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【预期回答】学生能把失分归入“把绝对优势当比较优势”或更精确的个人错因，并写出可执行检查动作。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1·贸易差额；用于知识范围与设问结构校准，题目身份为DSE原创模考题，不冒充历届真题（访问日期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讲稿】逐项解释“国际贸易”中的专有名词、符号、对象和单位。特别强调：把绝对优势当比较优势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1·贸易差额；用于知识范围与设问结构校准，题目身份为DSE原创模考题，不冒充历届真题（访问日期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讲稿】用“条件—表示—方法—核验”重建本知识点。示范时逐步引用：算机会成本—定专业化—画贸易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1·贸易差额；用于知识范围与设问结构校准，题目身份为DSE原创模考题，不冒充历届真题（访问日期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讲稿】带学生逐句读取任务，不先求答案。要求指出材料中的有效条件，再按“算机会成本—定专业化—画贸易”作答。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1·比较优势与专业化产量；用于知识范围与设问结构校准，题目身份为DSE原创模考题，不冒充历届真题（访问日期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讲稿】先展示错误路径，再用解析链复原第一失分点。禁止只说“粗心”；必须落到“把绝对优势当比较优势”或更精确的动作。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1·比较优势与专业化产量；用于知识范围与设问结构校准，题目身份为DSE原创模考题，不冒充历届真题（访问日期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Q21：小型开放经济向第 4 类进口品征收关税，世界价格不变。其他因素不变，本地价格、需求量、供应量和进口量通常会： 选项为 A.价格上升、需求量减少、供应量增加、进口量减少；B.价格下降、需求量增加、供应量减少、进口量增加；C.价格不变，所有数量均不变；D.价格上升、需求量增加、供应量减少、进口量增加。讲解时强调：比较优势看机会成本而非绝对产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【预期回答】学生能说出“算机会成本—定专业化—画贸易”中的起始动作，并避开“把绝对优势当比较优势”。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1·关税的价格与数量影响；用于知识范围与设问结构校准，题目身份为DSE原创模考题，不冒充历届真题（访问日期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机会成本—定专业化—画贸易”，最后给出正确结论“价格上升、需求量减少、供应量增加、进口量减少”。完整解析：关税抬高本地含税进口价；消费者沿需求曲线减少购买，本地生产者沿供给曲线增加供应，因此进口缺口收窄。2026–2027 课程不要求进一步计算消费者剩余或无谓损失。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1·关税的价格与数量影响；用于知识范围与设问结构校准，题目身份为DSE原创模考题，不冒充历届真题（访问日期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1·关税的价格与数量影响。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【预期回答】学生能把失分归入“把绝对优势当比较优势”或更精确的个人错因，并写出可执行检查动作。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1·关税的价格与数量影响；用于知识范围与设问结构校准，题目身份为DSE原创模考题，不冒充历届真题（访问日期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讲稿】逐项解释“国际贸易”中的专有名词、符号、对象和单位。特别强调：把绝对优势当比较优势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1·关税的价格与数量影响；用于知识范围与设问结构校准，题目身份为DSE原创模考题，不冒充历届真题（访问日期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讲稿】用“条件—表示—方法—核验”重建本知识点。示范时逐步引用：算机会成本—定专业化—画贸易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1·关税的价格与数量影响；用于知识范围与设问结构校准，题目身份为DSE原创模考题，不冒充历届真题（访问日期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讲稿】带学生逐句读取任务，不先求答案。要求指出材料中的有效条件，再按“算机会成本—定专业化—画贸易”作答。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1·比较优势与专业化产量；用于知识范围与设问结构校准，题目身份为DSE原创模考题，不冒充历届真题（访问日期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1·汇率升值；用于知识范围与设问结构校准，题目身份为DSE原创模考题，不冒充历届真题（访问日期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讲稿】先展示错误路径，再用解析链复原第一失分点。禁止只说“粗心”；必须落到“把绝对优势当比较优势”或更精确的动作。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1·比较优势与专业化产量；用于知识范围与设问结构校准，题目身份为DSE原创模考题，不冒充历届真题（访问日期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1·汇率升值；用于知识范围与设问结构校准，题目身份为DSE原创模考题，不冒充历届真题（访问日期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bbe876c0d548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8a332cb2f24350" /><Relationship Type="http://schemas.openxmlformats.org/officeDocument/2006/relationships/slideLayout" Target="/ppt/slideLayouts/slideLayout1.xml" Id="R8fab138158bd429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ab138158bd429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be7661d77d4a5f" /><Relationship Type="http://schemas.openxmlformats.org/officeDocument/2006/relationships/image" Target="/ppt/media/image.png" Id="R948a8b761578493b" /><Relationship Type="http://schemas.openxmlformats.org/officeDocument/2006/relationships/notesSlide" Target="/ppt/notesSlides/notesSlide1.xml" Id="R2132597e782348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00ca2b47047de" /><Relationship Type="http://schemas.openxmlformats.org/officeDocument/2006/relationships/image" Target="/ppt/media/image2.png" Id="R71aa7111bd5245ea" /><Relationship Type="http://schemas.openxmlformats.org/officeDocument/2006/relationships/notesSlide" Target="/ppt/notesSlides/notesSlide2.xml" Id="Rf40e22589b8f49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d7256a7aa845f5" /><Relationship Type="http://schemas.openxmlformats.org/officeDocument/2006/relationships/image" Target="/ppt/media/image3.png" Id="R4a8294e22ecf43ff" /><Relationship Type="http://schemas.openxmlformats.org/officeDocument/2006/relationships/notesSlide" Target="/ppt/notesSlides/notesSlide3.xml" Id="Rf959eb5b36cd4a9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be7987de1c4651" /><Relationship Type="http://schemas.openxmlformats.org/officeDocument/2006/relationships/image" Target="/ppt/media/image4.png" Id="R35a6a6bc8a1745a2" /><Relationship Type="http://schemas.openxmlformats.org/officeDocument/2006/relationships/notesSlide" Target="/ppt/notesSlides/notesSlide4.xml" Id="R25dd835ec9df46e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9d6f4f14384a83" /><Relationship Type="http://schemas.openxmlformats.org/officeDocument/2006/relationships/image" Target="/ppt/media/image5.png" Id="R96bacacb9d5748ce" /><Relationship Type="http://schemas.openxmlformats.org/officeDocument/2006/relationships/notesSlide" Target="/ppt/notesSlides/notesSlide5.xml" Id="R7081d4d0def14a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a334b8d2f24744" /><Relationship Type="http://schemas.openxmlformats.org/officeDocument/2006/relationships/image" Target="/ppt/media/image6.png" Id="R641fac8f763d4a6b" /><Relationship Type="http://schemas.openxmlformats.org/officeDocument/2006/relationships/notesSlide" Target="/ppt/notesSlides/notesSlide6.xml" Id="R764b2ba45ed14c3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f3880c1ba74913" /><Relationship Type="http://schemas.openxmlformats.org/officeDocument/2006/relationships/image" Target="/ppt/media/image7.png" Id="R913631207d11429b" /><Relationship Type="http://schemas.openxmlformats.org/officeDocument/2006/relationships/notesSlide" Target="/ppt/notesSlides/notesSlide7.xml" Id="Rebbdb256caed4c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6ffccd1e347ea" /><Relationship Type="http://schemas.openxmlformats.org/officeDocument/2006/relationships/image" Target="/ppt/media/image8.png" Id="Rb5f0cde154b64de7" /><Relationship Type="http://schemas.openxmlformats.org/officeDocument/2006/relationships/notesSlide" Target="/ppt/notesSlides/notesSlide8.xml" Id="R28f0b9c489d6484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6fdcfe25e544d4" /><Relationship Type="http://schemas.openxmlformats.org/officeDocument/2006/relationships/image" Target="/ppt/media/image9.png" Id="R7885229035764251" /><Relationship Type="http://schemas.openxmlformats.org/officeDocument/2006/relationships/notesSlide" Target="/ppt/notesSlides/notesSlide9.xml" Id="R5d219e03bebb4f7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1ef593506a4de6" /><Relationship Type="http://schemas.openxmlformats.org/officeDocument/2006/relationships/image" Target="/ppt/media/image10.png" Id="R56faf0d3f4984080" /><Relationship Type="http://schemas.openxmlformats.org/officeDocument/2006/relationships/notesSlide" Target="/ppt/notesSlides/notesSlide10.xml" Id="Ra7b057605a4f43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427e7f518448be" /><Relationship Type="http://schemas.openxmlformats.org/officeDocument/2006/relationships/image" Target="/ppt/media/image11.png" Id="R0952a5cb48ef4ef4" /><Relationship Type="http://schemas.openxmlformats.org/officeDocument/2006/relationships/notesSlide" Target="/ppt/notesSlides/notesSlide11.xml" Id="R09859938dabc48d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68b64693d345e2" /><Relationship Type="http://schemas.openxmlformats.org/officeDocument/2006/relationships/image" Target="/ppt/media/image12.png" Id="Rfb5b75516ab14ea8" /><Relationship Type="http://schemas.openxmlformats.org/officeDocument/2006/relationships/notesSlide" Target="/ppt/notesSlides/notesSlide12.xml" Id="Rdcce99848cb24ce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2a1d9b3bc84e51" /><Relationship Type="http://schemas.openxmlformats.org/officeDocument/2006/relationships/image" Target="/ppt/media/image13.png" Id="R92cdd03212114741" /><Relationship Type="http://schemas.openxmlformats.org/officeDocument/2006/relationships/notesSlide" Target="/ppt/notesSlides/notesSlide13.xml" Id="R24452f84a66b459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7fb9c1a6e04ec6" /><Relationship Type="http://schemas.openxmlformats.org/officeDocument/2006/relationships/image" Target="/ppt/media/image14.png" Id="R3210096323c14559" /><Relationship Type="http://schemas.openxmlformats.org/officeDocument/2006/relationships/notesSlide" Target="/ppt/notesSlides/notesSlide14.xml" Id="R9b2f68c7fd65437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54d445c0c49da" /><Relationship Type="http://schemas.openxmlformats.org/officeDocument/2006/relationships/image" Target="/ppt/media/image15.png" Id="R849f2409e6a34e5e" /><Relationship Type="http://schemas.openxmlformats.org/officeDocument/2006/relationships/notesSlide" Target="/ppt/notesSlides/notesSlide15.xml" Id="R22d8c5f252084bd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8f43cfb52a4c9e" /><Relationship Type="http://schemas.openxmlformats.org/officeDocument/2006/relationships/image" Target="/ppt/media/image16.png" Id="R347cecf270094d5e" /><Relationship Type="http://schemas.openxmlformats.org/officeDocument/2006/relationships/notesSlide" Target="/ppt/notesSlides/notesSlide16.xml" Id="R15112197c43d478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1f7727a47844c6" /><Relationship Type="http://schemas.openxmlformats.org/officeDocument/2006/relationships/image" Target="/ppt/media/image17.png" Id="R75230a80f2dd49cd" /><Relationship Type="http://schemas.openxmlformats.org/officeDocument/2006/relationships/notesSlide" Target="/ppt/notesSlides/notesSlide17.xml" Id="Rd8d46d52091640f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4813fc9f1c4e3c" /><Relationship Type="http://schemas.openxmlformats.org/officeDocument/2006/relationships/image" Target="/ppt/media/image18.png" Id="Rf0e5f0ef53d64011" /><Relationship Type="http://schemas.openxmlformats.org/officeDocument/2006/relationships/notesSlide" Target="/ppt/notesSlides/notesSlide18.xml" Id="R2fa223f43780496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285572f1114c0c" /><Relationship Type="http://schemas.openxmlformats.org/officeDocument/2006/relationships/image" Target="/ppt/media/image19.png" Id="Rfd5d50047f7a4a5b" /><Relationship Type="http://schemas.openxmlformats.org/officeDocument/2006/relationships/notesSlide" Target="/ppt/notesSlides/notesSlide19.xml" Id="R9c6cfea27da14b0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07ebe8c084956" /><Relationship Type="http://schemas.openxmlformats.org/officeDocument/2006/relationships/image" Target="/ppt/media/image20.png" Id="R189228c3f3b44f99" /><Relationship Type="http://schemas.openxmlformats.org/officeDocument/2006/relationships/notesSlide" Target="/ppt/notesSlides/notesSlide20.xml" Id="R703e5f917c4d4ea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c03d5385d54440" /><Relationship Type="http://schemas.openxmlformats.org/officeDocument/2006/relationships/image" Target="/ppt/media/image21.png" Id="Rac86e625e7d24d24" /><Relationship Type="http://schemas.openxmlformats.org/officeDocument/2006/relationships/notesSlide" Target="/ppt/notesSlides/notesSlide21.xml" Id="R6762c932e51d46d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a5265633c34516" /><Relationship Type="http://schemas.openxmlformats.org/officeDocument/2006/relationships/image" Target="/ppt/media/image22.png" Id="R31d50a41b80546eb" /><Relationship Type="http://schemas.openxmlformats.org/officeDocument/2006/relationships/notesSlide" Target="/ppt/notesSlides/notesSlide22.xml" Id="Rf049faf4554f446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a57bdbb6c44093" /><Relationship Type="http://schemas.openxmlformats.org/officeDocument/2006/relationships/image" Target="/ppt/media/image23.png" Id="R0392836dc75a4b6a" /><Relationship Type="http://schemas.openxmlformats.org/officeDocument/2006/relationships/notesSlide" Target="/ppt/notesSlides/notesSlide23.xml" Id="R269f42b5338c4b1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80517ce6734df0" /><Relationship Type="http://schemas.openxmlformats.org/officeDocument/2006/relationships/image" Target="/ppt/media/image24.png" Id="R1a71873934c044aa" /><Relationship Type="http://schemas.openxmlformats.org/officeDocument/2006/relationships/notesSlide" Target="/ppt/notesSlides/notesSlide24.xml" Id="R20c93511929c49e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be97269739488e" /><Relationship Type="http://schemas.openxmlformats.org/officeDocument/2006/relationships/image" Target="/ppt/media/image25.png" Id="R852a88d5e2f54270" /><Relationship Type="http://schemas.openxmlformats.org/officeDocument/2006/relationships/notesSlide" Target="/ppt/notesSlides/notesSlide25.xml" Id="R42903ad3e87e449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9e60b959b346aa" /><Relationship Type="http://schemas.openxmlformats.org/officeDocument/2006/relationships/image" Target="/ppt/media/image26.png" Id="R6f5ba56f4f7640a1" /><Relationship Type="http://schemas.openxmlformats.org/officeDocument/2006/relationships/notesSlide" Target="/ppt/notesSlides/notesSlide26.xml" Id="Rceddb579198d4ce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a661dfed574998" /><Relationship Type="http://schemas.openxmlformats.org/officeDocument/2006/relationships/image" Target="/ppt/media/image27.png" Id="R429d0519302249e2" /><Relationship Type="http://schemas.openxmlformats.org/officeDocument/2006/relationships/notesSlide" Target="/ppt/notesSlides/notesSlide27.xml" Id="Rfd54e3f782c14cc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1d5c8575341ff" /><Relationship Type="http://schemas.openxmlformats.org/officeDocument/2006/relationships/image" Target="/ppt/media/image28.png" Id="Rbc6e74dced354cad" /><Relationship Type="http://schemas.openxmlformats.org/officeDocument/2006/relationships/notesSlide" Target="/ppt/notesSlides/notesSlide28.xml" Id="R57e5421a220b4e0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87d2a56b3342ad" /><Relationship Type="http://schemas.openxmlformats.org/officeDocument/2006/relationships/image" Target="/ppt/media/image29.png" Id="R1c38680995ce497b" /><Relationship Type="http://schemas.openxmlformats.org/officeDocument/2006/relationships/notesSlide" Target="/ppt/notesSlides/notesSlide29.xml" Id="R67ed0143a5ae422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bca890a34b4a5e" /><Relationship Type="http://schemas.openxmlformats.org/officeDocument/2006/relationships/image" Target="/ppt/media/image30.png" Id="Rd5f8091671694979" /><Relationship Type="http://schemas.openxmlformats.org/officeDocument/2006/relationships/notesSlide" Target="/ppt/notesSlides/notesSlide30.xml" Id="Rf3963d833a3940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2CDA89-3C82-451C-900D-752BF6D45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F7567A-2676-4DFF-90A0-052E63CF3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2EDBA9-11F0-412D-945C-AFC91B7B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3DA2A4-A45E-4E82-B501-D6E5DCA15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国际贸易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1F904-3B95-4DB2-AB66-C38C2B456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比较优势、贸易收益、保护和汇率。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2C0F33-01E3-4758-9280-5440CEBBD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293302-BD90-4DD8-9C69-7B3B8F974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0877AD-239E-4967-A154-BF9115C0A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0A730C-A863-45DD-BAAC-377A1C2AA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8a8b76157849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7C5397-AE17-4C46-B87E-FAE7BA092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37B2F1-86A6-4A2E-B95B-92E87B266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A210DE-0552-4E56-91F8-F6C9D298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84B36D-E7F9-42BA-B215-DA2304466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12A20C-0A20-4D13-B85F-2C1138ADF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D291E2-54EA-47A3-925D-F016AA770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50C398-F0E8-4241-B526-4BD8E66D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16911A-67E3-499A-AFFC-E2034A9C0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7F2AD1-E5A8-4D53-81C4-1393FC74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3733002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FD44B9-31BB-4619-B65E-21FABE283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295FBC-7131-4D2A-917D-401F041D8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aa7111bd5245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680B9B-4467-47E3-B6CB-403EED50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EB132B-A2E1-4B4B-8D42-BC936F38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80097-9E7D-4550-BB85-45B80191D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5A3B96-C5FB-4A62-906D-2E5D53B4F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3CFC45-7139-49EF-A58D-106EAA200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40EDE2-8D7F-40D8-B26E-005A32591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F8125E-0432-40F1-B0DC-2D3687AE1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7FD6F8-D585-4733-8392-D9C08FC4C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820900-58CA-469F-871D-6C1BC7824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8C67CC-B3E2-4761-90D3-FAB97130E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DC1D0B-C94B-412D-94FC-095BC359A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C924E9-32CB-498C-8E6A-8AD33A45F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2C3EB1-8A9A-46E4-A51C-B5D2B697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3E7659-3E94-49C1-B1B6-A122E618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3BBFB2-33CD-496A-B613-B232D8CFA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CF7A7D-173B-4D25-93B1-F7D533A0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370A94-07E7-4620-88A0-FD0E08FD1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成功标准｜比较优势看机会成本而非绝对产量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AE73E1-E688-48AD-9BD2-C564FA5E8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096A36-5A58-40FD-8F48-1A42E8C71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88704E-E48A-49A7-87C1-6DA7B655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095374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AEC369-AC76-4B45-91B3-FA195B5C3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28B48C-18F4-4B2E-A576-2C4D4A6D2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8294e22ecf43f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37C0A7-224B-49CE-8515-1305AB525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国际贸易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29ABA1-7A91-4CF7-A78A-97508499A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A3227E-2D04-41AC-AC5B-87E002A7B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1041A2-861E-4A54-AFD8-5ECEC8449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A7154C-B995-461B-A0DE-1D9068D82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53584B-1D76-494E-B98F-BA3056F4F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边界提醒｜把绝对优势当比较优势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8BF373-FB1E-445B-9397-3067562B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D503ED-DA06-485F-AFF9-0C80174CE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E8730D-BF0D-43E0-A6B6-6BC0AC36B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比较优势、贸易收益、保护和汇率。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BE89D4-7F27-4B3E-8532-F0B97E30B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093A89-E881-459F-9F77-04956E5A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F02E4D-B3ED-4CE0-BCD3-FBC91C55A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7F235E-F7DC-4580-86D4-1A915250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2E5D60-37F9-4476-BD2B-7291E34F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FE3431-4E8A-4A3C-BBE2-E5378930F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16C5EC-6EFA-439A-9EA6-EE88A89DE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3F3220-B826-4FC4-B812-1C3613ECC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531084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6DCF93-360A-492F-8923-C8CB8F016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07DB17-8E5D-441E-A2B4-E82B4C99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a6a6bc8a1745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EFDAAE-0653-40D3-810C-E9C0C13DB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49242E-6B65-41FD-9077-D382E08F9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CB4062-7B54-4DBD-BBDA-F28090E4C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能解释“比较优势看机会成本而非绝对产量”，并识别一个反例或边界。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5552F4-75F0-417E-8FEA-820A9386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158967-AD69-48FB-90C8-F16C845E2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564425-65C2-4AE6-9110-18A074846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每工日，甲可生产布 11 匹或粮 6 箱；乙可生产布 9 匹或粮 9 箱。谁在粮食有比较优势？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39B398-06E2-463E-A2CC-048BF442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高频错因：把绝对优势当比较优势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2DF864-2CC8-4F1F-8762-BB3C91A91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FF58E9-0964-4B83-8E6E-54FBE5A7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18441E-D0DB-4ABF-B59A-6672F463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1A5DCA-6109-44AA-BCA6-0A17E7C6D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504A16-87EB-458C-8B1C-8DB968FE3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BE595F-448B-40FA-9C7D-D9BD12714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8BDD08-D64F-4C7C-8A50-2010373A3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5170953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9EFC4D-C6E5-4236-9192-0A7FB5AE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53DABF-3284-4EBA-874D-8E1CC9DF2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bacacb9d5748c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2006AC-3158-4FBB-B0D0-D8C59126F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EE25AB-7934-44A5-9E7E-EE2C96577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F0B84A-61CF-491A-9831-0E6DCAD2A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665532-7F15-414B-8CE5-141B65294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09B3D0-61C5-42AA-A539-3C0F89BA8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算机会成本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A5F537-14DA-475F-8B87-9356A1E3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67E77C-A463-4D10-BE88-73C0B5806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定专业化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C269AC-0DB7-4719-BFF0-EC78A40C3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292B21-CA65-4790-A8FF-0EF0CC0C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画贸易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D5195D-FA2E-40BA-A10D-A8E46DFAE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B034E0-6E9F-4CA6-91EE-85D13B30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25995A-0DC4-4730-839C-F06DA0538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每工日，甲可生产布 11 匹或粮 6 箱；乙可生产布 9 匹或粮 9 箱。谁在粮食有比较优势？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2A86EF-A3A5-4C79-89FF-0F3589A7C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0A9ED8-929D-4E62-BA6C-725D07386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4D7899-B5F1-40A9-B611-CC13071A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正确结论：乙，因为乙生产1箱粮放弃的布较少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解析：甲每箱粮机会成本=1.83匹布；乙=1匹布。乙的机会成本较低，故乙在粮食有比较优势。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D3F111-0115-4829-B5B3-22AB9FA49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BD8319-D715-4F0C-AE92-3B18EC3E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AD22B4-9BDC-492A-8623-48F8CE153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E31513-4D2F-409E-BA6D-51A0493D8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3411257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BB285A-7ED4-4327-8D6B-EE5F25F5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8D4932-0DE7-4C58-BA2B-7E6268CF6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1fac8f763d4a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76955C-6A80-4CC3-8530-626E393B3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BE081B-6FA9-48E7-9CE8-2ECC87ED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B0A8F2-C07C-44A9-BC53-4E08FA3F1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E6A098-F5B7-4F9C-B1CA-D547060C7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84FC44-345F-42F7-A5D4-1CDED2DB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EA8CFD-2DAB-4FAD-A4CF-42111ACBD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8D5918-B4EA-423B-86DA-B66C4C630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E3E687-ACF6-4F31-81F8-C9667A045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5CB127-5ED7-4441-810C-696E4E18D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AB10C9-31AB-446F-85A7-7392EB835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FE2D93-FF82-4696-8BE0-222CF276B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FFDD6A-BCC4-411E-B19C-D08040C6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601BD1-5167-4EE2-B1BE-39545BACA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F20DC7-4139-484D-869B-31EB0ADBA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01EB72-B9F7-4630-852D-FA6916D73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72D04F-4884-4EFF-AD96-55B1DE87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6BABCE-C6A0-408B-843E-69316BFA4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BDFF9B-50C7-419C-B609-18B95B93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6BC923-FABC-4819-970E-F5635553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327122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75504B-4B79-4B67-A5F0-88CD2CE78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337854-FA10-428C-8169-65AF1B7C9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3631207d1142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82CE13-C177-4B58-A561-6A6D07E1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ECB060-0E17-4BC9-8066-A0516D296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89C4AB-9C41-4DD5-B3C4-1AE43717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0421B6-6FF0-43B2-B98E-4B49A6B32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国际贸易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E220E5-81AB-42E2-B627-BDA174A2E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CB30B8-70E7-4C92-AB95-425C2E38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DE293E-9E7F-4621-A57F-3E29A3BA7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B16DEC-AFB0-4EE5-99B4-9DC9EC0C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F1F06B-788E-4BB1-8D4C-346203119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FBE48F-05B9-4110-8D99-FA3D4B9FF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39BE75-44A1-4F58-B625-7064299A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10F56B-2E9F-4BDA-9140-92BE8E05D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751694-743E-40EA-8CBC-A7BA3D613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5D6DED-53A0-4B02-A296-E696CD842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56947A-A45C-4115-9C98-2CD98AB62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D18814-4F34-402B-A212-F5B42E4D6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AB7118-4853-4A51-BC5C-E25CB6CF4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753185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44CEE7-C290-4C05-B8E6-B9B29D5E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B38D81-AACF-463E-B760-AF5A23CBF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f0cde154b64d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B46157-0671-411D-9CA5-6E294E987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D0094A-DFF8-477A-925E-FA7B6595A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BF9005-E09A-436D-9264-B5099DB7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ECA5BB-9E49-4A7D-A91E-BCC66045C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每工日，甲可生产布 11 匹或粮 6 箱；乙可生产布 9 匹或粮 9 箱。谁在粮食有比较优势？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B4C1F6-691E-4B44-912F-157F622E7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253E9-25A5-4855-BC69-1F4C7A167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9FCED1-DEF3-4759-B355-6E918C18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55DFDA-06FE-4BDA-97F0-553B23E1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095D38-B491-4FAA-A57A-0796B092B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2CCDF5-8399-4F60-A612-8A28A7F0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AD882E-8776-4291-A2D2-1A0A23C14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A84E22-3AE8-49B0-8016-24FA9226F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000EB7-79AE-4CD0-AA7E-0FCFDCDFA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0B8BCC-A892-4D64-A55F-AB6F37BF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66356C-1FD3-4ABF-8E84-657ADC30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886B77-5067-4C6D-9F2B-67E56F6B4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DED9D5-8B8F-41F4-BA41-0BC7B3A6D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818737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982DB4-A8BD-480C-AC2F-7ED0D764F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18AD5-76A1-4214-9EF6-CDD2CB892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852290357642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DC8DC-D14C-467E-8D26-213A3D0D5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88BE82-3B10-459E-99EC-65605B81F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26DCCF-C72F-40A7-A62D-6DE69D3E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72CFC4-95B1-498F-B88F-89A2567D6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港元对某外币升值 1%。其他因素不变，以港元计价的该地进口品会较便宜，而香港出口品对该地买家会：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CEE60C-599E-4723-87F6-1646EA28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1·汇率升值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79C131-6A92-44EE-A907-5F4D3BD03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3C7133-4711-450D-B32F-9A41F62C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EA28DA-0754-4B28-9E7D-33FB6C2E7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36893F-B379-44D7-9965-A4CDBA6E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7BFB7D-4A32-4AB9-8275-6EBD1592C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A797D1-32CC-4903-B45E-02D0B625F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4E1DE1-964D-4571-BC5C-9CF0AE9A7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471954-74A0-40BB-BB83-9E32B59D5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1CFD1F-2FD5-42D7-A732-185C72B1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DDF352-0BD0-4D4E-B892-4F8A761C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210880-382A-49F4-B894-1DB6CBE7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07CE2E-817A-43C8-B011-63738D91F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BE4124-0F4A-43E6-8269-421DCE2F5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E54441-57B3-46B0-ACC1-5B8D6B8B4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663594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0E1673-D15A-48D2-B0F2-369F81A3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992AE7-08BB-47D4-A982-E625FC65E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faf0d3f498408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A6DABB-1DD5-43CB-AADD-F9B3B4336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3B5251-C13D-4224-BACC-4A3AD8EDC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4CD19B-8C87-41BE-93C4-82268A4A9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4E1B03-2627-4C8D-97ED-BCDBC3A9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5B1FAB-0664-4C61-878A-D217A0AC0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每工日，甲可生产布 11 匹或粮 6 箱；乙可生产布 9 匹或粮 9 箱。谁在粮食有比较优势？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47463C-6008-4B91-9800-4FAD2E01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CC5262-AA63-4CD7-A2C7-BCA6416E2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5E1722-4B97-44BF-BA6A-C755D9869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85679F-8C45-456B-961A-5BEF4433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港元对某外币升值 1%。其他因素不变，以港元计价的该地进口品会较便宜，而香港出口品对该地买家会：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E3CFD6-1F2E-4D97-B4B4-1B458C83E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CB44FF-7AA6-4CB5-A563-D1A00B681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66B710-C8C8-4F6A-A598-21420D76A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B68770-8A15-4B98-82D2-E227A9C42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甲生产1单位X的机会成本为 1.2Y，乙为 2.2Y。若甲出口X，一项能使双方从贸易获益的贸易条件是：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142D45-88BB-4203-A2DC-7AC6F4743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F53A71-2CF7-4DDB-B500-EECB6B876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65D0E4-AADA-4FF9-AE5C-2F033C3DC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088845-C1AB-403B-A3CD-A860C5607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345040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BCBED4-EB9D-4C2E-8F16-B19E30E63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B4520C-B7E1-457A-AC11-4FC2081E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52a5cb48ef4ef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6EE79-03F4-4170-BC3B-82865565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159FB-EA54-4259-9F2E-1F6AF95AA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EA8CDD-818D-45C6-B92F-8D39DF23E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342117-54B7-424E-A321-D7BE27576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03F647-3499-480F-96C7-5514E8B8E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842C9B-6933-4A68-A500-461226E87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9F2BDE-A725-4645-9AA3-498735A8B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1F9215-2ED6-4AEC-A588-931312347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正确结论：较昂贵，因每单位港元需更多外币购买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解析链：本币升值提高本币购买外国货物的能力，但令外国买家取得同额本币所需外币增加，出口竞争力通常下降。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B2B891-57B8-4EB7-BCD1-3B5DE2751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C10891-0E20-417D-B959-B65BE926F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E2DA51-9F2E-4D06-849B-4F80D5B2B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C25F8D-7118-4EAC-8BA2-BDCB61FFD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957929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84348C-3C3B-441C-8226-F1DAEC41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EE5EE1-2A3B-4F01-9AA6-EFAA779F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5b75516ab14ea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175CC1-DCD6-41E2-A0C8-913A07C8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266A16-711D-459A-A3E5-FCD798C4F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6FAF43-C0CB-4F65-9B69-1169C28D4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670254-42E6-432F-9F02-F7C564FA4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甲生产1单位X的机会成本为 1.2Y，乙为 2.2Y。若甲出口X，一项能使双方从贸易获益的贸易条件是：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FB32F5-AACB-4DD7-9518-1954E2796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38327E-A847-4269-B6F6-03AEFF862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F67EFB-F2CA-4794-BB29-4E9AF251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FAB3E5-EF45-4552-8CCC-973A5FAC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E46D7F-D87D-407D-81D3-3B12E816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A5E8A1-F6E6-4EC1-A0DF-FF1E9C777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898ECF-A295-407F-A349-58E1CC17B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54901E-6404-454A-9FCF-A3DDE1F5B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932AF2-D61F-42C0-800A-E6D82FC5D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3337067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0247C4-50DC-464D-B35E-08DF233E0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AFE1BF-9061-46A8-930F-DAF13B449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cdd0321211474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2B3686-4C02-4F4E-85BB-452BC836C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78762C-10E7-42F7-A4D2-6EB2A9E9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7C259B-4C1F-460C-A034-F0931A869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能独立执行“算机会成本—定专业化—画贸易”，并说明每一步理由。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D4B012-F353-4720-B2CA-F5F874F86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944E6B-C9AE-4700-AA29-9D1180AB3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A5B7D5-B446-482F-84E9-69B3BC46A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只考虑货物贸易，某期出口为 110 亿元、进口为 86 亿元。货物贸易差额为：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355C03-804A-4627-A928-6B59A7913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高频错因：把绝对优势当比较优势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117917-49D5-490F-AB8C-A08BAFE34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907A43-E871-42DB-8845-4B093AC63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2D3705-C283-462B-AA22-F27B18D48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3E9466-4341-435E-9FC0-2DF1073AE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E804B4-6955-4357-85CD-61D4D920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E5E4F7-E92A-4EF5-B9CD-4B0568E8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904662-9EDD-44B4-B3D4-A300FB1E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5038971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71CFA3-163F-484F-BE27-80B2AA5C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4B78C5-59E4-4CD4-B150-7472B74CE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10096323c145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530265-5C83-4C5A-BC5B-DE3F0351C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C0A603-EC65-4A92-A88D-1267208C7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FBE3E6-3C7B-46C2-99E0-9757F05DF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CA1F42-A825-44BB-80E4-DFCC995B5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4A5326-AD56-483B-81A4-8597EB6AB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算机会成本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16F464-C07C-4A01-AE20-90F465524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FD810D-32E2-46D0-9865-14F1367F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定专业化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745891-6398-45A5-AAA4-A909347A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D1EF6C-8552-4F46-8667-C6352B36E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画贸易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91A1DD-AF5D-4A7A-A1CC-868E3E102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348CA0-26CA-4507-B8A6-AC0F04DDF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B2FE0D-95B9-4617-94E4-123E19CA9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只考虑货物贸易，某期出口为 110 亿元、进口为 86 亿元。货物贸易差额为：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DE70BC-0509-4E45-BCD6-BBAA3AC0A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AAA398-E8B4-4073-BEEC-DBF010E4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7F4B84-9FB8-4C5A-A998-2BD3B78DC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正确结论：顺差 24 亿元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解析：贸易差额=出口−进口=110−86=24 亿元，为正数即顺差。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1F6EE3-8B4C-49AE-BA4A-C404121D8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9ED43E-01C8-4D41-94B0-4226F92C6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8E4CA2-A94C-429D-96A8-6FE3CB054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978C72-0BE7-4B5E-A5B0-19E040034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1997941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42F1A8-0392-4CA5-A287-8539CEE5D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7120B3-28FE-4A72-9927-E2F94267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9f2409e6a34e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CEEB43-C341-451C-AA3A-E29693AF1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66A405-0800-4AC7-9969-0F4AC69FB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22D251-D133-4411-AAE8-7546D5C79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3E2750-C316-4F9D-877E-60B4BD8FB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4A96E8-9C0A-4FBB-B922-536572C48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B8A7EC-CCD8-4DAB-A042-D8368BD61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1E0E4F-D8A5-4AEA-8DBB-4F73D657D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86D34B-2457-451F-9A4D-ACD33ABAE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8F8FF7-8D8C-4A83-BDF3-113B20194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F912DF-46C8-4A4D-89FE-5C2EDE378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6EB8D3-AC06-47CD-A80A-7968E2BD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A36A60-E7CA-45ED-BDA0-ECA5DBFD2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A3387F-2E80-437E-B5C1-B1488717B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941FDA-F696-4C2E-9083-357FC108B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75DFFD-67A5-4D60-BF88-12082502E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56B3CA-893F-41C9-9801-F9861EDA2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54B38E-192B-4C2A-9315-F02AC83C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669E81-9829-4FBD-8CE1-7D8E93352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26CF62-9F7A-44B6-A80A-8244E2102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86860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D0E505-918B-4C69-B3F1-B571C126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7B42F5-C54C-4AD7-BA51-0CB24BEC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7cecf270094d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46E7F3-D079-40BB-9C2B-43936D4D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17E34D-1F3F-498D-877C-248DEEBE4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59FEFE-BC03-4C0C-90D9-946A95F89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C29EC7-7892-43F0-BC7C-35771AA76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国际贸易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2002AB-2568-48FF-A021-E1F636F6F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3CC12B-104E-44B5-A4FC-1FE962AE6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CD89B6-BD90-4D27-89B2-D91E1DB02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0AB837-7674-458D-AB07-D4386839A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9D3B9E-4A57-42E9-BFFC-145DD7893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BEF608-5040-4260-9E2B-93303F986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39E11A-4B75-44C1-A43A-0FA26E08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397EE8-6EB3-4A9A-94F6-528117987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E3550F-0310-47BB-9E16-A84F53402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D178FE-AFA4-4A3D-AF80-BF7E6F72A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4E4AB1-BCF5-432A-8F7A-DF192D17E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EA44BB-0924-4E97-B3AD-7E3338B3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D3C6CC-DEAB-45AF-95ED-030CA3246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0446527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2916E8-A4C8-4F28-9D00-110451833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C51ADB-B9E7-434F-97AC-9D7DA16D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230a80f2dd49c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563DD9-7E85-470F-8101-65D078F09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D6B134-497A-46C1-B4A6-6D44B55B6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1BEA70-B088-47FC-A5EC-971AF17CF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908D29-9578-4E59-AC53-104A036CD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只考虑货物贸易，某期出口为 110 亿元、进口为 86 亿元。货物贸易差额为：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0C8341-2168-4EEE-BBE5-D2DC4C81C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C68950-C406-44AF-922A-A3D2BF4A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D8AE15-9531-40EC-9E88-C56435C33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22E0FC-FF4D-4353-BFD4-D742DA2D4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8DDB98-7F10-42CB-B285-AC927179B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022FEF-8B29-47F6-B5AE-65ACAF7B4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806AC0-B39E-430A-B5DB-CF60FD372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7E7F26-2243-460F-B119-500BD75F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710A98-A8A0-48FE-A86C-9A384ACC2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EA42A6-74B9-4B9C-9F45-96D3DF1FD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5A9B20-E160-4296-8171-AA72F6EE2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160239-38FD-432D-A642-39EAE6D01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7AB8FD-390A-4BB3-8AD8-B5823566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7082147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ADC4DB-D1A5-4FE5-9813-25B61D88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F45EBF-5161-41F8-A41C-6B925AE43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5f0ef53d6401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DEE776-9A1A-4A14-90FF-BA9CF66FC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543E28-8DAA-4F29-9816-A876B504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690F96-0F8C-4444-ABD1-C83F2EA51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346205-4505-4C90-834E-1FB3DDDA3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甲生产1单位X的机会成本为 1.3Y，乙为 2.3Y。若甲出口X，一项能使双方从贸易获益的贸易条件是：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D31B0-910B-4F91-8E14-4069BAD9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1·贸易条件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BFB52D-0FC5-4034-8EE3-C7D86E59B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4FBEFB-233F-4021-A576-8DC5D2F20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9A6309-85DE-42E1-9E0A-25CD950EA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85A081-CA7B-4EF3-A159-661C55796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E5F9AC-CFF7-4216-A15C-F34DFEFB4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3369FE-77BC-460D-986F-DFC09C5CD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649BC7-1C1E-42BB-9D2F-33F1CA61F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2C8EE6-91ED-494A-84A1-8DC023369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F05936-A474-4035-B0B5-74F7AD9B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30BAF6-37E8-4F8E-8772-1BEF01D93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2FF3BC-33E9-4E02-BAA2-16190AD3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D3E8D6-FD4F-4FA7-85FF-645ACF54C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F9DA1C-5187-4A3D-B5F3-F9C64CD15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4E2AC7-7844-4D01-856D-24FC1588D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82520551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08DFDB-C983-4167-BB85-11C02DA16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429035-A09C-4A85-A698-608BBC92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5d50047f7a4a5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1E6B19-248C-44F9-A377-8F151D49C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AE01E2-0CE2-4749-83C0-D701EFC43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6FEBF1-CDD0-49FD-BEF3-D26D85E3C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3AF48F-2D1B-4BA7-80A4-AC09FB92F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1C29C8-131B-49A4-BF06-6B5E836F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只考虑货物贸易，某期出口为 110 亿元、进口为 86 亿元。货物贸易差额为：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D73239-26E3-4DDD-8D49-56C95621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F8E590-5320-4733-8CD1-477223F36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DF22D1-8B9A-4932-BDE1-D1C107DA4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7FF80A-2AA2-4330-8AE1-4062A54CE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甲生产1单位X的机会成本为 1.3Y，乙为 2.3Y。若甲出口X，一项能使双方从贸易获益的贸易条件是：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3C487F-5ABE-4040-8F9A-C99D2140E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917FE2-3F03-4D16-8CC5-2BD671302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7CAA46-6F6F-4154-ACE7-4E0575037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EE8778-B5F1-492C-933A-040684ED2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每工日，甲地可生产晶片 15 批或医疗用品 6 批；乙地可生产晶片 8 批或医疗用品 11 批。若两地各有一工日并完全专业化于比较优势产品，总产量组合是：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0DEDCA-3441-4BDD-B521-B73CAA4D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437798-197A-4828-BBF2-4A1E9127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052A67-424C-4A4F-92FF-41F25AA7D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31CD27-490A-4359-B901-3F2E4AE25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86229738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C6ABBD-FE80-4C5F-9B0C-35FBE141C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A6F1B6-C784-4877-B04A-C1D62FC9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9228c3f3b44f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EA241B-677C-4789-8835-483E5D7FB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AC4AD9-9046-4B94-8FB7-727B16627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9328EF-9A4E-4270-904A-1ADBE2BE8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F9B3F-BB7D-4C85-B7C8-19664828F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D9E62D-084A-436C-8E0E-8AB36F61D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6E6EA4-7FB2-4BCE-904D-02794198C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7540DB-E047-4130-B8A2-C895DD23A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B46AB5-7760-4797-A990-DE746CC7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正确结论：1X交换 1.8Y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解析链：贸易条件须位于双方机会成本之间，即每X交换多于 1.3Y、少于 2.3Y。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F94447-518E-4E9C-A3AE-9DFCE5660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377158-A45A-4DCB-8EBF-488D37F48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037924-4F10-45C0-9E76-9E48D1FF6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8E7F1E-6FFD-4BD4-BCEE-4863C379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1772049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139762-AE1C-4F40-9456-145E3EB2C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0BCB67-9A1C-4554-986E-C3827DCFC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86e625e7d24d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920550-04EA-42A4-AA74-8437EB1AF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4E6856-145B-4FD8-8858-2910A02FC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A5ABE4-5A97-4941-B9E2-6B37C4152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585E8C-ADE6-41B7-99CB-FE4AAFF6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每工日，甲地可生产晶片 15 批或医疗用品 6 批；乙地可生产晶片 8 批或医疗用品 11 批。若两地各有一工日并完全专业化于比较优势产品，总产量组合是：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B03E2D-0FCA-4A72-AB27-0D3CC392F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3597A0-FF8B-4364-B240-CD96F3B4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EFF830-8C56-47E0-94A2-C1858D95E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00B0D2-3CDB-4B67-A039-11D9F2580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38612D-C8C7-4ADC-9FF3-8C54B403B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6CEA0A-7B5A-4F7E-BE0A-8C89A6F7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9C77A1-DE63-4F71-85D0-09425BC5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83941C-EF4A-4429-8FFD-C15F25E02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39BACD-961C-4DF1-94A0-E70626A5D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4058135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7F2E9B-5A9E-43C3-A7CA-61B04126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502EA1-7B21-4F23-870D-68560C2F7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d50a41b80546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10DCBF-BBD2-4523-BDDA-8FE3F4F5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546B09-C224-4E47-BABC-250B8E9EE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1BB132-96A4-4E55-A106-A3BE9188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E96A0F-63CB-4EED-AD5D-60A46A1F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6F2228-E3D9-44BE-96D2-6A0052789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185940-81FB-49F8-BEE9-B3D28F43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小型开放经济向第 4 类进口品征收关税，世界价格不变。其他因素不变，本地价格、需求量、供应量和进口量通常会：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B9F518-FFC8-4AE0-9D2E-689518FE0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高频错因：把绝对优势当比较优势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4C700A-0470-4B10-BC47-4B5DC440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F972E6-51A9-428F-9729-916E6259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9DCBAB-76B2-432C-B560-081EF61C7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34787D-B64C-47B3-AADE-311419B19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1613A1-9290-47D0-BCAE-B9B0FA616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00EF98-B94B-4E71-8AEB-3D94C5B8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A0ED44-02D9-40F5-A34E-EA8C223FA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13718528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12228F-B9FA-4E9B-8ECB-F428CF19D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68D302-F35E-4A76-B004-3DEDB1A6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92836dc75a4b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FC8052-60CA-4038-BABD-695BA7B5D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39F9DB-3509-4CB4-B775-BCEC692E5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D5932-497F-4075-9F0E-9D27D833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1CC111-8F19-4754-A4A9-A56E63AA0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683FA7-1D4D-4916-AD2E-B66BC3750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算机会成本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F9A659-DDC2-4C57-B8BA-EB33671CE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ADF430-6198-4C01-99A1-0F7CDD67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定专业化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703847-D42C-4398-AA2D-77F2FEAE3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626378-8269-4F8D-8634-12F8519FB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画贸易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7671FE-F397-44DD-9624-551D22714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F710A5-6E96-41A0-A3AA-DF31A5367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44366F-7671-4F8D-A70D-8919A30E0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小型开放经济向第 4 类进口品征收关税，世界价格不变。其他因素不变，本地价格、需求量、供应量和进口量通常会：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9C531E-7D72-48A0-AEC6-8BC8B341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26EF17-5339-4EEA-9A93-4C18DA522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41E8E4-54CE-497A-AB3C-D563AC3DE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正确结论：价格上升、需求量减少、供应量增加、进口量减少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解析：关税抬高本地含税进口价；消费者沿需求曲线减少购买，本地生产者沿供给曲线增加供应，因此进口缺口收窄。2026–2027 课程不要求进一步计算消费者剩余或无谓损失。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E90806-965A-4251-A567-9F43A744F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DB10AD-9E30-44D3-9EFA-359269BBE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DC8401-752E-4E6F-B7E7-B9515B669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A7EE74-B9E4-4F4D-8302-787C4D245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07505668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547BAB-275C-4852-8D92-DA09B74C9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B191C3-7CFF-4B40-8069-4CFF85F54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71873934c044a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DFF938-73E9-4275-826A-751CC2EE4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27401A-B547-4C7F-A484-4307482FB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9992C7-0538-44C1-B028-9834DE7EC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662D37-243B-4FE5-8AEA-01D80C647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460CB8-62CA-4603-8879-E8ED22BFB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D5C065-1169-4983-A269-C659EEEBA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B45B32-5F5E-4848-A28D-C0E213FC2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454EDA-8CB2-438D-8A00-16229F707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08EB63-0EF1-4A76-BF45-E3D11229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C1311B-2ED0-4D7D-9920-8FA558DE8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0054B1-12F9-48C6-890B-311AA9FF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D29025-35F4-4F05-89BC-919A87D14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DF2E0F-3F4D-4659-A8F3-9A7C8FAD5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060B7D-8A00-426A-A508-30B1A764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152732-B501-439A-A068-63A8FB005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7D84EF-2E79-4AEB-964A-8CE19995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C743EE-DFD6-4988-8A0D-D80BEC174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F1FA48-E633-4A9B-8860-EBB70DAFB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DFF14A-1169-4437-8706-D23893993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7849425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8DF653-7992-4E89-8DBC-391A2DC07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90A8AB-12FA-415B-970E-08C4F0B02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2a88d5e2f542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C2AEC8-ABEC-4F03-B5DE-EDCA350C1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A22598-2005-4781-9BE5-58A2AF535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A4BA81-AAA0-4C9A-AA77-DD795469C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C654B1-B8A0-403F-8A2C-8EB931AC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国际贸易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0A3F13-188B-4B59-8EB6-8BC651F4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86F375-9210-4465-BC94-E261B51C4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9A91BD-59AD-41F9-A449-0C4CF5B71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947013-DE0C-4A6C-93DF-B154AA890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0A6CF5-56C2-4676-9D1D-A678B6953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EC2A0E-9CA4-4F00-8131-F0E63F49E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233CD1-8AB8-4C56-AE12-512A89B21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CD7505-4F85-4B51-89D4-524F346BF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2EEE4F-42A1-4845-B236-B7FF6B59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9B1BB0-927E-4F14-97BD-0E97FA6B2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F83CB0-06CB-4A64-87FF-3F1103CB5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A72527-DEE5-47BF-960E-BFA63CCCA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9F4E49-4784-4D9C-A830-E7A4B65E2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2258596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84879A-999E-4292-8A91-475B774F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59DA1E-C43F-4ABA-8CD2-D1AE3126E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5ba56f4f7640a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9FA5DD-DB4B-4D4C-8548-48C1924F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BBCF81-3E75-4F54-A65F-024ADF78A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77989E-6CEA-4E8B-A8B5-E8877ECCD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4736F9-6CD8-4160-BC8D-F2A694257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小型开放经济向第 4 类进口品征收关税，世界价格不变。其他因素不变，本地价格、需求量、供应量和进口量通常会：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C72638-47CB-46E7-8100-DD4E945D0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FFD0E9-922C-469C-94D3-BA805E7DE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825EFD-F946-4F6C-9A26-5727095A8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E55D56-A345-49E0-AB1E-A388B240D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C4F4A9-9662-4915-B4F7-D0F65DBD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9CE499-C381-4183-911A-6FB274EFD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607F15-2960-4A39-9D4F-E94BD417B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44180A-53AC-4C91-8895-98240A710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4161C1-D44E-471E-8EE6-6D1955F3C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D172A7-4224-4F7B-BC23-C0F10046C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B3B506-A43F-4E4E-9BED-5B010224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4DA6FA-96BB-4FAC-909F-B4DA8DDD3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D872E7-417B-40CB-9756-DB4E5D525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48594492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2CFE67-8748-466F-8F5B-94F263753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623FFF-F501-4609-A882-28097CCAC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9d0519302249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B9FCB5-B3A6-4D5F-B384-5756C97D8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081D40-4B64-4993-AAD4-70EA26754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E5227B-D3E8-4D6C-AB97-EE0EF85B4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52FFFF-9D0E-4F7A-9810-D284E6319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每工日，甲地可生产晶片 16 批或医疗用品 6 批；乙地可生产晶片 8 批或医疗用品 12 批。若两地各有一工日并完全专业化于比较优势产品，总产量组合是：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E55745-92C1-469E-849E-ECFADC6E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1·比较优势与专业化产量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0E6A9-B1C2-4968-9E23-829C055EE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A9DE07-9654-42AD-A5A3-4C86A00F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B86D7C-CDE2-4D29-9224-04FE3D20C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C96299-21CD-4E38-892F-995AE7E50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82E33C-67F4-425C-A3D6-7E9C2EDC4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2CEE23-CAAA-4919-AF35-C45DF76F2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FA4999-8F56-4251-8E25-2998B7AD3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8261E0-A9D4-49E5-9D7A-6AEA931A9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F15BB2-57CA-422D-99DD-406F84C54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D2F497-F891-46F0-A2A0-D7384CFDB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E8B9C9-8F14-4B30-8703-05BB10B81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16DB26-62B3-4BE8-BA2A-2DB57A8C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EE66BE-1A65-498D-BB25-93B74E5AE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24B3E0-CD92-405E-A96C-052116947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4578026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6314FF-9D5A-47B2-BB4A-43647B8CA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336A40-54C2-4A2A-9C01-DE7BCB42F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6e74dced354c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E826E9-7C9C-42A1-8417-DE9931D2A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C273CA-BCDD-4ED6-8412-A1A6D20F6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6140DA-0B9F-4C31-8E1A-883E6BCFE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5A45F4-7133-4BB0-B903-59217EFBE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1F4AA2-4D19-4BDC-BA3D-2FDBD4416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小型开放经济向第 4 类进口品征收关税，世界价格不变。其他因素不变，本地价格、需求量、供应量和进口量通常会：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AE5708-6255-4374-BB3C-4C012403B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484D41-858B-4735-823E-3A0713175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AD928A-0B45-456F-831F-CAF838FBC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61370D-2B1E-4822-8571-C3F4515C0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每工日，甲地可生产晶片 16 批或医疗用品 6 批；乙地可生产晶片 8 批或医疗用品 12 批。若两地各有一工日并完全专业化于比较优势产品，总产量组合是：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113F5E-C241-48D8-9918-9D8DA2BE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ECE920-7171-41F9-9AB0-2F2CBD8EF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14870F-CE90-4E72-B6CC-7D2390505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822782-CBCF-4922-92BB-A403B6358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港元对某外币升值 5%。其他因素不变，以港元计价的该地进口品会较便宜，而香港出口品对该地买家会：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1EAE7B-7779-41C8-9443-A4C6409B1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22C898-3A34-4A7D-94EC-1C4EABBC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708825-0CF0-4D2D-B97C-8D2F4EB32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BBADC2-5EAE-4257-A55F-894D6389F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4078808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5B0D19-4F15-471B-BB77-DF9B9F50E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79ED2B-7B9F-488B-87B8-0560FDAE2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38680995ce49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42E2CA-46A7-4732-9ADC-82934AF9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57E7FB-F684-4542-869A-A45048C72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46EF81-A7A3-42BA-A7A6-B80A232EA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6196C0-BC6F-4A33-89F9-08507B56D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F9D2BF-9CF2-4CE0-AB1C-301A4C406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EA34D8-09C9-4756-9538-625FE5B5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9BC4AA-3D32-49D1-B292-63CBBF4C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76DFD5-0865-47C3-B137-65C6331C4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正确结论：甲生产晶片 16 批，乙生产医疗用品 12 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解析链：甲生产一批晶片放弃 0.38 批医疗用品，低于乙的 1.5，故甲在晶片有比较优势；乙在医疗用品有比较优势。专业化组合据此确定，而不是比较单项绝对产量。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4B8C34-965E-41B2-BB0E-F418D25E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716549-6EDA-434B-8BB4-0D0E4A6D0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4B61B4-1204-40E9-BCC6-187EEF524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9FA801-EFC0-469B-9846-4282AE805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5010744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76327E-6B73-4CEE-B47D-F2FB3C238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2176DA-AFE4-4C31-97B9-E850C14C4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f809167169497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F0B144-103B-4D69-9702-B3E547746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B6C52D-CABC-427C-B8F0-16C7EED8A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31FEB8-89DB-4868-AA0F-B8EFA624D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8D9D91-4975-4C3D-BC16-FEEB9689B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港元对某外币升值 5%。其他因素不变，以港元计价的该地进口品会较便宜，而香港出口品对该地买家会：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16F588-552A-46ED-A99F-A8883990C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DF7A93-B06F-447E-83F5-06B7D5E69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F6EBA5-24D0-41EB-8F77-ED2F7349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3E4C63-ADD2-4B09-8ED8-8C2173293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3E3EBE-9EE1-4A6E-9E61-078E9CF35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16711F-3844-4135-9CC3-0C8F32A40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524093-1A43-4FE5-9657-060AFDA6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0EA429-A90E-4076-8E4A-5BBC4EA9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国际贸易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0738C9-AE43-4C09-9687-451407692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1153005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2026-08-19T09:03:29.1180000Z</dcterms:created>
  <dcterms:modified xsi:type="dcterms:W3CDTF">2026-08-19T09:03:29.1180000Z</dcterms:modified>
</coreProperties>
</file>