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012ad16ef5444625" /><Relationship Type="http://schemas.openxmlformats.org/officeDocument/2006/relationships/extended-properties" Target="/docProps/app.xml" Id="Rb192371285ca46c1" /><Relationship Type="http://schemas.openxmlformats.org/officeDocument/2006/relationships/officeDocument" Target="/ppt/presentation.xml" Id="R3eed53d9d27d423b" /></Relationships>
</file>

<file path=ppt/presentation.xml><?xml version="1.0" encoding="utf-8"?>
<p:presentation xmlns:p="http://schemas.openxmlformats.org/presentationml/2006/main">
  <p:sldMasterIdLst>
    <p:sldMasterId xmlns:r="http://schemas.openxmlformats.org/officeDocument/2006/relationships" id="2147483648" r:id="Rb9fcf340a7dd4805"/>
  </p:sldMasterIdLst>
  <p:notesMasterIdLst>
    <p:notesMasterId xmlns:r="http://schemas.openxmlformats.org/officeDocument/2006/relationships" r:id="Rab113afe5c1e4466"/>
  </p:notesMasterIdLst>
  <p:sldIdLst>
    <p:sldId xmlns:r="http://schemas.openxmlformats.org/officeDocument/2006/relationships" id="256" r:id="Ra959b03322574458"/>
    <p:sldId xmlns:r="http://schemas.openxmlformats.org/officeDocument/2006/relationships" id="257" r:id="Rd217bd8ae36549a7"/>
    <p:sldId xmlns:r="http://schemas.openxmlformats.org/officeDocument/2006/relationships" id="258" r:id="Rf8ac93efc3144176"/>
    <p:sldId xmlns:r="http://schemas.openxmlformats.org/officeDocument/2006/relationships" id="259" r:id="R5d48c846eda84fe1"/>
    <p:sldId xmlns:r="http://schemas.openxmlformats.org/officeDocument/2006/relationships" id="260" r:id="Rf408412e77e143b4"/>
    <p:sldId xmlns:r="http://schemas.openxmlformats.org/officeDocument/2006/relationships" id="261" r:id="R23a433c323b3490a"/>
    <p:sldId xmlns:r="http://schemas.openxmlformats.org/officeDocument/2006/relationships" id="262" r:id="Ref4498585f154fbd"/>
    <p:sldId xmlns:r="http://schemas.openxmlformats.org/officeDocument/2006/relationships" id="263" r:id="R1b206bf69c6d4991"/>
    <p:sldId xmlns:r="http://schemas.openxmlformats.org/officeDocument/2006/relationships" id="264" r:id="Ra2ef0c0373954728"/>
    <p:sldId xmlns:r="http://schemas.openxmlformats.org/officeDocument/2006/relationships" id="265" r:id="R3dce00e104b6430c"/>
    <p:sldId xmlns:r="http://schemas.openxmlformats.org/officeDocument/2006/relationships" id="266" r:id="Re02393b6443c4b4b"/>
    <p:sldId xmlns:r="http://schemas.openxmlformats.org/officeDocument/2006/relationships" id="267" r:id="Rbcdc97e00a1641e9"/>
    <p:sldId xmlns:r="http://schemas.openxmlformats.org/officeDocument/2006/relationships" id="268" r:id="Rbbcdfe55ca7144f6"/>
    <p:sldId xmlns:r="http://schemas.openxmlformats.org/officeDocument/2006/relationships" id="269" r:id="R63cb750331f54850"/>
    <p:sldId xmlns:r="http://schemas.openxmlformats.org/officeDocument/2006/relationships" id="270" r:id="R69784775af0742b3"/>
    <p:sldId xmlns:r="http://schemas.openxmlformats.org/officeDocument/2006/relationships" id="271" r:id="R76d94ffb80e14cc8"/>
    <p:sldId xmlns:r="http://schemas.openxmlformats.org/officeDocument/2006/relationships" id="272" r:id="R78c32c5c6f8040b5"/>
    <p:sldId xmlns:r="http://schemas.openxmlformats.org/officeDocument/2006/relationships" id="273" r:id="R14a2860a71c34b38"/>
    <p:sldId xmlns:r="http://schemas.openxmlformats.org/officeDocument/2006/relationships" id="274" r:id="Rc6f522e5893b4ece"/>
    <p:sldId xmlns:r="http://schemas.openxmlformats.org/officeDocument/2006/relationships" id="275" r:id="Rdf1f9d862aaa491c"/>
    <p:sldId xmlns:r="http://schemas.openxmlformats.org/officeDocument/2006/relationships" id="276" r:id="R3d699bc15bfc4c4d"/>
    <p:sldId xmlns:r="http://schemas.openxmlformats.org/officeDocument/2006/relationships" id="277" r:id="Re5229846698b4c41"/>
    <p:sldId xmlns:r="http://schemas.openxmlformats.org/officeDocument/2006/relationships" id="278" r:id="R5bcffc34e2a94082"/>
    <p:sldId xmlns:r="http://schemas.openxmlformats.org/officeDocument/2006/relationships" id="279" r:id="Rae9179df1c5f4eae"/>
    <p:sldId xmlns:r="http://schemas.openxmlformats.org/officeDocument/2006/relationships" id="280" r:id="R82103d74f9c44b19"/>
    <p:sldId xmlns:r="http://schemas.openxmlformats.org/officeDocument/2006/relationships" id="281" r:id="R7f1ee3e50c2d45c0"/>
    <p:sldId xmlns:r="http://schemas.openxmlformats.org/officeDocument/2006/relationships" id="282" r:id="Rdb345430421c4e17"/>
    <p:sldId xmlns:r="http://schemas.openxmlformats.org/officeDocument/2006/relationships" id="283" r:id="R9ee5c3ad2cd34087"/>
    <p:sldId xmlns:r="http://schemas.openxmlformats.org/officeDocument/2006/relationships" id="284" r:id="R3dcf812a4c314232"/>
    <p:sldId xmlns:r="http://schemas.openxmlformats.org/officeDocument/2006/relationships" id="285" r:id="Ra34648113764479d"/>
    <p:sldId xmlns:r="http://schemas.openxmlformats.org/officeDocument/2006/relationships" id="286" r:id="R41796aea219941b8"/>
    <p:sldId xmlns:r="http://schemas.openxmlformats.org/officeDocument/2006/relationships" id="287" r:id="Rf00a3cb6046b45ab"/>
    <p:sldId xmlns:r="http://schemas.openxmlformats.org/officeDocument/2006/relationships" id="288" r:id="R17a73311a4884d4b"/>
    <p:sldId xmlns:r="http://schemas.openxmlformats.org/officeDocument/2006/relationships" id="289" r:id="Rd9a9a50a668c494a"/>
    <p:sldId xmlns:r="http://schemas.openxmlformats.org/officeDocument/2006/relationships" id="290" r:id="R12c8e7ccbcef4928"/>
    <p:sldId xmlns:r="http://schemas.openxmlformats.org/officeDocument/2006/relationships" id="291" r:id="R3b00d128fe4e4d0c"/>
    <p:sldId xmlns:r="http://schemas.openxmlformats.org/officeDocument/2006/relationships" id="292" r:id="R806a8602ac6c43f5"/>
    <p:sldId xmlns:r="http://schemas.openxmlformats.org/officeDocument/2006/relationships" id="293" r:id="R3c4909aa6261467e"/>
    <p:sldId xmlns:r="http://schemas.openxmlformats.org/officeDocument/2006/relationships" id="294" r:id="R6853d74d716b4fb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ac8c2e5091746e6" /><Relationship Type="http://schemas.openxmlformats.org/officeDocument/2006/relationships/slideMaster" Target="/ppt/slideMasters/slideMaster1.xml" Id="Rb9fcf340a7dd4805" /><Relationship Type="http://schemas.openxmlformats.org/officeDocument/2006/relationships/notesMaster" Target="/ppt/notesMasters/notesMaster1.xml" Id="Rab113afe5c1e4466" /><Relationship Type="http://schemas.openxmlformats.org/officeDocument/2006/relationships/presProps" Target="/ppt/presProps.xml" Id="Rc003becd3f4e4b6c" /><Relationship Type="http://schemas.openxmlformats.org/officeDocument/2006/relationships/tableStyles" Target="/ppt/tableStyles.xml" Id="R83c22d9cb6d84711" /><Relationship Type="http://schemas.openxmlformats.org/officeDocument/2006/relationships/slide" Target="/ppt/slides/slide1.xml" Id="Ra959b03322574458" /><Relationship Type="http://schemas.openxmlformats.org/officeDocument/2006/relationships/slide" Target="/ppt/slides/slide2.xml" Id="Rd217bd8ae36549a7" /><Relationship Type="http://schemas.openxmlformats.org/officeDocument/2006/relationships/slide" Target="/ppt/slides/slide3.xml" Id="Rf8ac93efc3144176" /><Relationship Type="http://schemas.openxmlformats.org/officeDocument/2006/relationships/slide" Target="/ppt/slides/slide4.xml" Id="R5d48c846eda84fe1" /><Relationship Type="http://schemas.openxmlformats.org/officeDocument/2006/relationships/slide" Target="/ppt/slides/slide5.xml" Id="Rf408412e77e143b4" /><Relationship Type="http://schemas.openxmlformats.org/officeDocument/2006/relationships/slide" Target="/ppt/slides/slide6.xml" Id="R23a433c323b3490a" /><Relationship Type="http://schemas.openxmlformats.org/officeDocument/2006/relationships/slide" Target="/ppt/slides/slide7.xml" Id="Ref4498585f154fbd" /><Relationship Type="http://schemas.openxmlformats.org/officeDocument/2006/relationships/slide" Target="/ppt/slides/slide8.xml" Id="R1b206bf69c6d4991" /><Relationship Type="http://schemas.openxmlformats.org/officeDocument/2006/relationships/slide" Target="/ppt/slides/slide9.xml" Id="Ra2ef0c0373954728" /><Relationship Type="http://schemas.openxmlformats.org/officeDocument/2006/relationships/slide" Target="/ppt/slides/slide10.xml" Id="R3dce00e104b6430c" /><Relationship Type="http://schemas.openxmlformats.org/officeDocument/2006/relationships/slide" Target="/ppt/slides/slide11.xml" Id="Re02393b6443c4b4b" /><Relationship Type="http://schemas.openxmlformats.org/officeDocument/2006/relationships/slide" Target="/ppt/slides/slide12.xml" Id="Rbcdc97e00a1641e9" /><Relationship Type="http://schemas.openxmlformats.org/officeDocument/2006/relationships/slide" Target="/ppt/slides/slide13.xml" Id="Rbbcdfe55ca7144f6" /><Relationship Type="http://schemas.openxmlformats.org/officeDocument/2006/relationships/slide" Target="/ppt/slides/slide14.xml" Id="R63cb750331f54850" /><Relationship Type="http://schemas.openxmlformats.org/officeDocument/2006/relationships/slide" Target="/ppt/slides/slide15.xml" Id="R69784775af0742b3" /><Relationship Type="http://schemas.openxmlformats.org/officeDocument/2006/relationships/slide" Target="/ppt/slides/slide16.xml" Id="R76d94ffb80e14cc8" /><Relationship Type="http://schemas.openxmlformats.org/officeDocument/2006/relationships/slide" Target="/ppt/slides/slide17.xml" Id="R78c32c5c6f8040b5" /><Relationship Type="http://schemas.openxmlformats.org/officeDocument/2006/relationships/slide" Target="/ppt/slides/slide18.xml" Id="R14a2860a71c34b38" /><Relationship Type="http://schemas.openxmlformats.org/officeDocument/2006/relationships/slide" Target="/ppt/slides/slide19.xml" Id="Rc6f522e5893b4ece" /><Relationship Type="http://schemas.openxmlformats.org/officeDocument/2006/relationships/slide" Target="/ppt/slides/slide20.xml" Id="Rdf1f9d862aaa491c" /><Relationship Type="http://schemas.openxmlformats.org/officeDocument/2006/relationships/slide" Target="/ppt/slides/slide21.xml" Id="R3d699bc15bfc4c4d" /><Relationship Type="http://schemas.openxmlformats.org/officeDocument/2006/relationships/slide" Target="/ppt/slides/slide22.xml" Id="Re5229846698b4c41" /><Relationship Type="http://schemas.openxmlformats.org/officeDocument/2006/relationships/slide" Target="/ppt/slides/slide23.xml" Id="R5bcffc34e2a94082" /><Relationship Type="http://schemas.openxmlformats.org/officeDocument/2006/relationships/slide" Target="/ppt/slides/slide24.xml" Id="Rae9179df1c5f4eae" /><Relationship Type="http://schemas.openxmlformats.org/officeDocument/2006/relationships/slide" Target="/ppt/slides/slide25.xml" Id="R82103d74f9c44b19" /><Relationship Type="http://schemas.openxmlformats.org/officeDocument/2006/relationships/slide" Target="/ppt/slides/slide26.xml" Id="R7f1ee3e50c2d45c0" /><Relationship Type="http://schemas.openxmlformats.org/officeDocument/2006/relationships/slide" Target="/ppt/slides/slide27.xml" Id="Rdb345430421c4e17" /><Relationship Type="http://schemas.openxmlformats.org/officeDocument/2006/relationships/slide" Target="/ppt/slides/slide28.xml" Id="R9ee5c3ad2cd34087" /><Relationship Type="http://schemas.openxmlformats.org/officeDocument/2006/relationships/slide" Target="/ppt/slides/slide29.xml" Id="R3dcf812a4c314232" /><Relationship Type="http://schemas.openxmlformats.org/officeDocument/2006/relationships/slide" Target="/ppt/slides/slide30.xml" Id="Ra34648113764479d" /><Relationship Type="http://schemas.openxmlformats.org/officeDocument/2006/relationships/slide" Target="/ppt/slides/slide31.xml" Id="R41796aea219941b8" /><Relationship Type="http://schemas.openxmlformats.org/officeDocument/2006/relationships/slide" Target="/ppt/slides/slide32.xml" Id="Rf00a3cb6046b45ab" /><Relationship Type="http://schemas.openxmlformats.org/officeDocument/2006/relationships/slide" Target="/ppt/slides/slide33.xml" Id="R17a73311a4884d4b" /><Relationship Type="http://schemas.openxmlformats.org/officeDocument/2006/relationships/slide" Target="/ppt/slides/slide34.xml" Id="Rd9a9a50a668c494a" /><Relationship Type="http://schemas.openxmlformats.org/officeDocument/2006/relationships/slide" Target="/ppt/slides/slide35.xml" Id="R12c8e7ccbcef4928" /><Relationship Type="http://schemas.openxmlformats.org/officeDocument/2006/relationships/slide" Target="/ppt/slides/slide36.xml" Id="R3b00d128fe4e4d0c" /><Relationship Type="http://schemas.openxmlformats.org/officeDocument/2006/relationships/slide" Target="/ppt/slides/slide37.xml" Id="R806a8602ac6c43f5" /><Relationship Type="http://schemas.openxmlformats.org/officeDocument/2006/relationships/slide" Target="/ppt/slides/slide38.xml" Id="R3c4909aa6261467e" /><Relationship Type="http://schemas.openxmlformats.org/officeDocument/2006/relationships/slide" Target="/ppt/slides/slide39.xml" Id="R6853d74d716b4fb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cd8d6b873ae464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2a34aedf7064332" /><Relationship Type="http://schemas.openxmlformats.org/officeDocument/2006/relationships/notesMaster" Target="/ppt/notesMasters/notesMaster1.xml" Id="R986c2a686f204fcf" /></Relationships>
</file>

<file path=ppt/notesSlides/_rels/notesSlide2.xml.rels>&#65279;<?xml version="1.0" encoding="utf-8"?><Relationships xmlns="http://schemas.openxmlformats.org/package/2006/relationships"><Relationship Type="http://schemas.openxmlformats.org/officeDocument/2006/relationships/slide" Target="/ppt/slides/slide2.xml" Id="R1881789252484d58" /><Relationship Type="http://schemas.openxmlformats.org/officeDocument/2006/relationships/notesMaster" Target="/ppt/notesMasters/notesMaster1.xml" Id="R28849bb4594c4861" /></Relationships>
</file>

<file path=ppt/notesSlides/_rels/notesSlide3.xml.rels>&#65279;<?xml version="1.0" encoding="utf-8"?><Relationships xmlns="http://schemas.openxmlformats.org/package/2006/relationships"><Relationship Type="http://schemas.openxmlformats.org/officeDocument/2006/relationships/slide" Target="/ppt/slides/slide3.xml" Id="Rc0290d426d834bb9" /><Relationship Type="http://schemas.openxmlformats.org/officeDocument/2006/relationships/notesMaster" Target="/ppt/notesMasters/notesMaster1.xml" Id="Ra9228eac904b41da" /></Relationships>
</file>

<file path=ppt/notesSlides/_rels/notesSlide4.xml.rels>&#65279;<?xml version="1.0" encoding="utf-8"?><Relationships xmlns="http://schemas.openxmlformats.org/package/2006/relationships"><Relationship Type="http://schemas.openxmlformats.org/officeDocument/2006/relationships/slide" Target="/ppt/slides/slide4.xml" Id="Re1453e5572034fdb" /><Relationship Type="http://schemas.openxmlformats.org/officeDocument/2006/relationships/notesMaster" Target="/ppt/notesMasters/notesMaster1.xml" Id="Rb74df7b7e88a4025" /></Relationships>
</file>

<file path=ppt/notesSlides/_rels/notesSlide5.xml.rels>&#65279;<?xml version="1.0" encoding="utf-8"?><Relationships xmlns="http://schemas.openxmlformats.org/package/2006/relationships"><Relationship Type="http://schemas.openxmlformats.org/officeDocument/2006/relationships/slide" Target="/ppt/slides/slide5.xml" Id="R4eaae19d9f474042" /><Relationship Type="http://schemas.openxmlformats.org/officeDocument/2006/relationships/notesMaster" Target="/ppt/notesMasters/notesMaster1.xml" Id="Rdcbe246190e44fb5" /></Relationships>
</file>

<file path=ppt/notesSlides/_rels/notesSlide6.xml.rels>&#65279;<?xml version="1.0" encoding="utf-8"?><Relationships xmlns="http://schemas.openxmlformats.org/package/2006/relationships"><Relationship Type="http://schemas.openxmlformats.org/officeDocument/2006/relationships/slide" Target="/ppt/slides/slide6.xml" Id="Rd63eee8bfd1949f4" /><Relationship Type="http://schemas.openxmlformats.org/officeDocument/2006/relationships/notesMaster" Target="/ppt/notesMasters/notesMaster1.xml" Id="Rb677b5b7533e4ee0" /></Relationships>
</file>

<file path=ppt/notesSlides/_rels/notesSlide7.xml.rels>&#65279;<?xml version="1.0" encoding="utf-8"?><Relationships xmlns="http://schemas.openxmlformats.org/package/2006/relationships"><Relationship Type="http://schemas.openxmlformats.org/officeDocument/2006/relationships/slide" Target="/ppt/slides/slide7.xml" Id="Rabf6dc7c3a4b4cee" /><Relationship Type="http://schemas.openxmlformats.org/officeDocument/2006/relationships/notesMaster" Target="/ppt/notesMasters/notesMaster1.xml" Id="R2afd01a1768242c6" /></Relationships>
</file>

<file path=ppt/notesSlides/_rels/notesSlide8.xml.rels>&#65279;<?xml version="1.0" encoding="utf-8"?><Relationships xmlns="http://schemas.openxmlformats.org/package/2006/relationships"><Relationship Type="http://schemas.openxmlformats.org/officeDocument/2006/relationships/slide" Target="/ppt/slides/slide8.xml" Id="R668e0bd0c5ba4113" /><Relationship Type="http://schemas.openxmlformats.org/officeDocument/2006/relationships/notesMaster" Target="/ppt/notesMasters/notesMaster1.xml" Id="R9918d9c82e344549" /></Relationships>
</file>

<file path=ppt/notesSlides/_rels/notesSlide9.xml.rels>&#65279;<?xml version="1.0" encoding="utf-8"?><Relationships xmlns="http://schemas.openxmlformats.org/package/2006/relationships"><Relationship Type="http://schemas.openxmlformats.org/officeDocument/2006/relationships/slide" Target="/ppt/slides/slide9.xml" Id="Re0afed19c6e34916" /><Relationship Type="http://schemas.openxmlformats.org/officeDocument/2006/relationships/notesMaster" Target="/ppt/notesMasters/notesMaster1.xml" Id="R46cd2d1c82b541cf"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082e3564537d4bcb" /><Relationship Type="http://schemas.openxmlformats.org/officeDocument/2006/relationships/notesMaster" Target="/ppt/notesMasters/notesMaster1.xml" Id="R0f5e8eea55e049eb"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bc4f62f9b0da4ce9" /><Relationship Type="http://schemas.openxmlformats.org/officeDocument/2006/relationships/notesMaster" Target="/ppt/notesMasters/notesMaster1.xml" Id="R219e9b5fd2134872"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2dc4a79591264535" /><Relationship Type="http://schemas.openxmlformats.org/officeDocument/2006/relationships/notesMaster" Target="/ppt/notesMasters/notesMaster1.xml" Id="R33b0eeba6f244974"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821820f99b5d4939" /><Relationship Type="http://schemas.openxmlformats.org/officeDocument/2006/relationships/notesMaster" Target="/ppt/notesMasters/notesMaster1.xml" Id="R4ebd3e27b3f34cf8"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3dc5b85bc22447f2" /><Relationship Type="http://schemas.openxmlformats.org/officeDocument/2006/relationships/notesMaster" Target="/ppt/notesMasters/notesMaster1.xml" Id="Rac4d6b2bc5914660"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44e8b45e38784c1b" /><Relationship Type="http://schemas.openxmlformats.org/officeDocument/2006/relationships/notesMaster" Target="/ppt/notesMasters/notesMaster1.xml" Id="R8b684c98ee5b4b09"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77c942d988ee4123" /><Relationship Type="http://schemas.openxmlformats.org/officeDocument/2006/relationships/notesMaster" Target="/ppt/notesMasters/notesMaster1.xml" Id="Rfc28f13514ca4804"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5c3eaa53c22a4386" /><Relationship Type="http://schemas.openxmlformats.org/officeDocument/2006/relationships/notesMaster" Target="/ppt/notesMasters/notesMaster1.xml" Id="Rbcd66723f68e465b"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027b485b108d4232" /><Relationship Type="http://schemas.openxmlformats.org/officeDocument/2006/relationships/notesMaster" Target="/ppt/notesMasters/notesMaster1.xml" Id="R880f382122b64d9d"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82d77c9121454f05" /><Relationship Type="http://schemas.openxmlformats.org/officeDocument/2006/relationships/notesMaster" Target="/ppt/notesMasters/notesMaster1.xml" Id="Rc299fa6bb12a443a"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c0d766398dfb46a1" /><Relationship Type="http://schemas.openxmlformats.org/officeDocument/2006/relationships/notesMaster" Target="/ppt/notesMasters/notesMaster1.xml" Id="Rdb391e18d3a045ce"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a7420c820587423b" /><Relationship Type="http://schemas.openxmlformats.org/officeDocument/2006/relationships/notesMaster" Target="/ppt/notesMasters/notesMaster1.xml" Id="Rcc534c102ec442cd"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c7e283a91501487d" /><Relationship Type="http://schemas.openxmlformats.org/officeDocument/2006/relationships/notesMaster" Target="/ppt/notesMasters/notesMaster1.xml" Id="Rc0f7a783d19a4273"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2fe8c79110a6454a" /><Relationship Type="http://schemas.openxmlformats.org/officeDocument/2006/relationships/notesMaster" Target="/ppt/notesMasters/notesMaster1.xml" Id="R294fe039cd214da0"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f2258e3c36e04e54" /><Relationship Type="http://schemas.openxmlformats.org/officeDocument/2006/relationships/notesMaster" Target="/ppt/notesMasters/notesMaster1.xml" Id="Ra3b1bb4fdfb54a1d"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15e52d8eec7c4063" /><Relationship Type="http://schemas.openxmlformats.org/officeDocument/2006/relationships/notesMaster" Target="/ppt/notesMasters/notesMaster1.xml" Id="R90b362641be04de2"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7ceb801c7fd24a3f" /><Relationship Type="http://schemas.openxmlformats.org/officeDocument/2006/relationships/notesMaster" Target="/ppt/notesMasters/notesMaster1.xml" Id="R5337adc2329a48f9"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ea36647ad8ef480b" /><Relationship Type="http://schemas.openxmlformats.org/officeDocument/2006/relationships/notesMaster" Target="/ppt/notesMasters/notesMaster1.xml" Id="R0696bffa2a6f4ec5"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aedfb993168c448d" /><Relationship Type="http://schemas.openxmlformats.org/officeDocument/2006/relationships/notesMaster" Target="/ppt/notesMasters/notesMaster1.xml" Id="R3b7cd6b958dc4379"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2419e3fa89064af9" /><Relationship Type="http://schemas.openxmlformats.org/officeDocument/2006/relationships/notesMaster" Target="/ppt/notesMasters/notesMaster1.xml" Id="Ra7e73efbb3844105"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d8b1bd3ac89f4a34" /><Relationship Type="http://schemas.openxmlformats.org/officeDocument/2006/relationships/notesMaster" Target="/ppt/notesMasters/notesMaster1.xml" Id="Re08b2859e81f4559"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55b4ca73dde340c2" /><Relationship Type="http://schemas.openxmlformats.org/officeDocument/2006/relationships/notesMaster" Target="/ppt/notesMasters/notesMaster1.xml" Id="R84ef31e55775485b"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f0ed070f688f4d38" /><Relationship Type="http://schemas.openxmlformats.org/officeDocument/2006/relationships/notesMaster" Target="/ppt/notesMasters/notesMaster1.xml" Id="R3f36a8767ed34f32"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ce1e749b70944f8b" /><Relationship Type="http://schemas.openxmlformats.org/officeDocument/2006/relationships/notesMaster" Target="/ppt/notesMasters/notesMaster1.xml" Id="Rbb3c90f354b74587"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46d94075ee2a4387" /><Relationship Type="http://schemas.openxmlformats.org/officeDocument/2006/relationships/notesMaster" Target="/ppt/notesMasters/notesMaster1.xml" Id="Rb0c9743546bf4d9e"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2cc91ed190aa4af8" /><Relationship Type="http://schemas.openxmlformats.org/officeDocument/2006/relationships/notesMaster" Target="/ppt/notesMasters/notesMaster1.xml" Id="R97e08bf1e8734779"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b63b9f6924614253" /><Relationship Type="http://schemas.openxmlformats.org/officeDocument/2006/relationships/notesMaster" Target="/ppt/notesMasters/notesMaster1.xml" Id="Rdb677d48a3414190"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265e674e9bc64d5c" /><Relationship Type="http://schemas.openxmlformats.org/officeDocument/2006/relationships/notesMaster" Target="/ppt/notesMasters/notesMaster1.xml" Id="R3e2f9d8cd6874f66"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b38e84dba8924ee9" /><Relationship Type="http://schemas.openxmlformats.org/officeDocument/2006/relationships/notesMaster" Target="/ppt/notesMasters/notesMaster1.xml" Id="R641989cddd1f4b18"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aa74b52f866a4295" /><Relationship Type="http://schemas.openxmlformats.org/officeDocument/2006/relationships/notesMaster" Target="/ppt/notesMasters/notesMaster1.xml" Id="Rf01483b675f448d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【建议时间】课前 1 分钟</a:t>
            </a:r>
          </a:p>
          <a:p xmlns:a="http://schemas.openxmlformats.org/drawingml/2006/main">
            <a:r>
              <a:t>【AI 讲稿】欢迎进入 英语 的“长篇观点写作”学习单元。本套课件共 4 节，每节约 30 分钟。</a:t>
            </a:r>
          </a:p>
          <a:p xmlns:a="http://schemas.openxmlformats.org/drawingml/2006/main">
            <a:r>
              <a:t>【互动提问】你目前最担心的是概念、方法、速度还是表达？</a:t>
            </a:r>
          </a:p>
          <a:p xmlns:a="http://schemas.openxmlformats.org/drawingml/2006/main">
            <a:r>
              <a:t>【预期回答】学生给出一个具体困难，并说明最近一次失分情境。</a:t>
            </a:r>
          </a:p>
          <a:p xmlns:a="http://schemas.openxmlformats.org/drawingml/2006/main">
            <a:r>
              <a:t>【停顿提示】等待学生回答后，再进入课程地图。</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2 extended-writing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a:t>
            </a:r>
          </a:p>
          <a:p xmlns:a="http://schemas.openxmlformats.org/drawingml/2006/main">
            <a:r>
              <a:t>【AI 讲稿】先说明课程之间的递进关系：第一课锁定 DSE 知识点和真题入口，第二课完成同构例题，后续课程迁移到香港生活、高新科技与高阶综合。</a:t>
            </a:r>
          </a:p>
          <a:p xmlns:a="http://schemas.openxmlformats.org/drawingml/2006/main">
            <a:r>
              <a:t>【互动提问】看完地图，你认为哪一课最可能决定提分？为什么？</a:t>
            </a:r>
          </a:p>
          <a:p xmlns:a="http://schemas.openxmlformats.org/drawingml/2006/main">
            <a:r>
              <a:t>【预期回答】学生能把当前薄弱点与某一课的学习证据对应。</a:t>
            </a:r>
          </a:p>
          <a:p xmlns:a="http://schemas.openxmlformats.org/drawingml/2006/main">
            <a:r>
              <a:t>【停顿提示】给学生 10 秒浏览全部课程卡，再点名一课。</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2 extended-writing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a:t>
            </a:r>
          </a:p>
          <a:p xmlns:a="http://schemas.openxmlformats.org/drawingml/2006/main">
            <a:r>
              <a:t>【AI 讲稿】明确告诉学生：本单元只训练“长篇观点写作”。先解释知识范围，再用一句话建立核心判断，最后示范标准方法。</a:t>
            </a:r>
          </a:p>
          <a:p xmlns:a="http://schemas.openxmlformats.org/drawingml/2006/main">
            <a:r>
              <a:t>【互动提问】请用自己的话复述“每段只推进一个可证明的分论点”，并举一个会触发“堆砌高级词却缺少论证”的错误例子。</a:t>
            </a:r>
          </a:p>
          <a:p xmlns:a="http://schemas.openxmlformats.org/drawingml/2006/main">
            <a:r>
              <a:t>【预期回答】学生能说清核心判断、一个边界和方法的第一步。</a:t>
            </a:r>
          </a:p>
          <a:p xmlns:a="http://schemas.openxmlformats.org/drawingml/2006/main">
            <a:r>
              <a:t>【停顿提示】知识点复述后停 15 秒，让学生在笔记中写下关键词。</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2 extended-writing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Q1：DSE原创模考 AA-1 · English Paper 2 extended-writing task · 证据定位
Evidence focus: identify the exact phrase that supports the answer.
【原创训练材料｜参数为训练所设】Motion: Every senior-secondary student should complete community service before graduation.
Which paragraph plan creates a defensible line of argument? 选项为 A.Begin with a rushed minibus journey, show a passenger’s small act changing the narrator’s choice, and end with consequences rather than a slogan.；B.Explain how service can build civic awareness, use a school example, address time pressure, and propose flexible hours.；C.Restrictions are justified during focused tasks, provided schools allow supervised use when phones serve a stated learning purpose.；D.Combine timetable evidence, late-night workload and personal habits, then propose coordinated school and student measures with a review date.。讲解时强调：每段只推进一个可证明的分论点</a:t>
            </a:r>
          </a:p>
          <a:p xmlns:a="http://schemas.openxmlformats.org/drawingml/2006/main">
            <a:r>
              <a:t>【互动提问】你的第一步是什么？这个步骤依赖哪一个条件？</a:t>
            </a:r>
          </a:p>
          <a:p xmlns:a="http://schemas.openxmlformats.org/drawingml/2006/main">
            <a:r>
              <a:t>【预期回答】学生能说出“观点—原因—证据—回扣”中的起始动作，并避开“堆砌高级词却缺少论证”。</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2 extended-writing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分步讲评：先重述题目条件，再逐步示范“观点—原因—证据—回扣”，最后给出正确结论“Explain how service can build civic awareness, use a school example, address time pressure, and propose flexible hours.”。完整解析：The plan has a claim, mechanism, evidence, counterargument and bounded response.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【预期回答】学生能指出方法链中的关键步骤，并联系“从课程范围、核心判断与 Paper 任务结构建立边界”。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2 extended-writing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 的评分点核对；题型依据是 DSE模考题型｜参照 HKDSE English Language 2027/2028 Assessment Framework、Sample/Practice Paper 与公开评核资料｜English Paper 2 extended-writing task·证据定位·原创模考任务 1。</a:t>
            </a:r>
          </a:p>
          <a:p xmlns:a="http://schemas.openxmlformats.org/drawingml/2006/main">
            <a:r>
              <a:t>【互动提问】你的答案在哪一步开始偏离？下次看到什么信号就要检查？</a:t>
            </a:r>
          </a:p>
          <a:p xmlns:a="http://schemas.openxmlformats.org/drawingml/2006/main">
            <a:r>
              <a:t>【预期回答】学生能把失分归入“堆砌高级词却缺少论证”或更精确的个人错因，并写出可执行检查动作。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2 extended-writing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讲稿】逐项解释“长篇观点写作”中的专有名词、符号、对象和单位。特别强调：堆砌高级词却缺少论证</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2 extended-writing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讲稿】用“条件—表示—方法—核验”重建本知识点。示范时逐步引用：观点—原因—证据—回扣</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2 extended-writing task·证据定位·原创模考任务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讲稿】带学生逐句读取任务，不先求答案。要求指出材料中的有效条件，再按“观点—原因—证据—回扣”作答。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2 extended-writing task·错项排除·原创模考任务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2 extended-writing task·答案修订·原创模考任务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讲稿】先展示错误路径，再用解析链复原第一失分点。禁止只说“粗心”；必须落到“堆砌高级词却缺少论证”或更精确的动作。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2 extended-writing task·错项排除·原创模考任务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讲稿】严格计时完成出口任务。最后按“入口题 + 知识边界证据卡”核对，不根据单题结果承诺等级。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2 extended-writing task·答案修订·原创模考任务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Q11：DSE原创模考 AK-11 · English Paper 2 extended-writing task · 证据定位
Evidence focus: identify the exact phrase that supports the answer.
【原创训练材料｜参数为训练所设】Write a feature called ‘When the algorithm chose for me’.
Which treatment avoids a generic technology essay? 选项为 A.Schools should disclose the purpose, data type and retention period, while protecting details that would expose individual students.；B.Reconstruct one recommendation that changed a real choice, examine the data signals behind it, and reflect on where the narrator should regain control.；C.Explain how service can build civic awareness, use a school example, address time pressure, and propose flexible hours.；D.Begin with a rushed minibus journey, show a passenger’s small act changing the narrator’s choice, and end with consequences rather than a slogan.。讲解时强调：每段只推进一个可证明的分论点</a:t>
            </a:r>
          </a:p>
          <a:p xmlns:a="http://schemas.openxmlformats.org/drawingml/2006/main">
            <a:r>
              <a:t>【互动提问】你的第一步是什么？这个步骤依赖哪一个条件？</a:t>
            </a:r>
          </a:p>
          <a:p xmlns:a="http://schemas.openxmlformats.org/drawingml/2006/main">
            <a:r>
              <a:t>【预期回答】学生能说出“观点—原因—证据—回扣”中的起始动作，并避开“堆砌高级词却缺少论证”。</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2 extended-writing task·证据定位·原创模考任务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分步讲评：先重述题目条件，再逐步示范“观点—原因—证据—回扣”，最后给出正确结论“Reconstruct one recommendation that changed a real choice, examine the data signals behind it, and reflect on where the narrator should regain control.”。完整解析：A concrete incident, mechanism and reflection keep the feature tied to the title.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【预期回答】学生能指出方法链中的关键步骤，并联系“按真题设问链完成定位、推理、表达与核验”。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2 extended-writing task·证据定位·原创模考任务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Q11 的评分点核对；题型依据是 DSE模考题型｜参照 HKDSE English Language 2027/2028 Assessment Framework、Sample/Practice Paper 与公开评核资料｜English Paper 2 extended-writing task·证据定位·原创模考任务 5。</a:t>
            </a:r>
          </a:p>
          <a:p xmlns:a="http://schemas.openxmlformats.org/drawingml/2006/main">
            <a:r>
              <a:t>【互动提问】你的答案在哪一步开始偏离？下次看到什么信号就要检查？</a:t>
            </a:r>
          </a:p>
          <a:p xmlns:a="http://schemas.openxmlformats.org/drawingml/2006/main">
            <a:r>
              <a:t>【预期回答】学生能把失分归入“堆砌高级词却缺少论证”或更精确的个人错因，并写出可执行检查动作。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2 extended-writing task·证据定位·原创模考任务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讲稿】逐项解释“长篇观点写作”中的专有名词、符号、对象和单位。特别强调：堆砌高级词却缺少论证</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2 extended-writing task·证据定位·原创模考任务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讲稿】用“条件—表示—方法—核验”重建本知识点。示范时逐步引用：观点—原因—证据—回扣</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2 extended-writing task·证据定位·原创模考任务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讲稿】带学生逐句读取任务，不先求答案。要求指出材料中的有效条件，再按“观点—原因—证据—回扣”作答。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2 extended-writing task·错项排除·原创模考任务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2 extended-writing task·答案修订·原创模考任务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讲稿】先展示错误路径，再用解析链复原第一失分点。禁止只说“粗心”；必须落到“堆砌高级词却缺少论证”或更精确的动作。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2 extended-writing task·错项排除·原创模考任务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讲稿】严格计时完成出口任务。最后按“标准例题 + 反向变式”核对，不根据单题结果承诺等级。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2 extended-writing task·答案修订·原创模考任务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Q21：DSE原创模考 AU-21 · English Paper 2 extended-writing task · 证据定位
Evidence focus: identify the exact phrase that supports the answer.
【原创训练材料｜参数为训练所设】Write an article on whether schools should restrict phone use during lessons.
Which thesis can organise a balanced article? 选项为 A.Phones should be banned throughout the school because they distract students.；B.Phones have advantages and disadvantages, and this article will discuss both.；C.Restrictions are justified during focused tasks, provided schools allow supervised use when phones serve a stated learning purpose.；D.Schools should restrict phones during every lesson, even when a teacher has designed a supervised learning activity.。讲解时强调：每段只推进一个可证明的分论点</a:t>
            </a:r>
          </a:p>
          <a:p xmlns:a="http://schemas.openxmlformats.org/drawingml/2006/main">
            <a:r>
              <a:t>【互动提问】你的第一步是什么？这个步骤依赖哪一个条件？</a:t>
            </a:r>
          </a:p>
          <a:p xmlns:a="http://schemas.openxmlformats.org/drawingml/2006/main">
            <a:r>
              <a:t>【预期回答】学生能说出“观点—原因—证据—回扣”中的起始动作，并避开“堆砌高级词却缺少论证”。</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2 extended-writing task·证据定位·原创模考任务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分步讲评：先重述题目条件，再逐步示范“观点—原因—证据—回扣”，最后给出正确结论“Restrictions are justified during focused tasks, provided schools allow supervised use when phones serve a stated learning purpose.”。完整解析：The thesis states a position, condition and workable boundary. The closest distractor announces two sides but supplies no position or organising principle for the article.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【预期回答】学生能指出方法链中的关键步骤，并联系“只在资料参与推理时使用情境，并训练跨表示与探究能力”。</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2 extended-writing task·证据定位·原创模考任务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Q21 的评分点核对；题型依据是 DSE模考题型｜参照 HKDSE English Language 2027/2028 Assessment Framework、Sample/Practice Paper 与公开评核资料｜English Paper 2 extended-writing task·证据定位·原创模考任务 3。</a:t>
            </a:r>
          </a:p>
          <a:p xmlns:a="http://schemas.openxmlformats.org/drawingml/2006/main">
            <a:r>
              <a:t>【互动提问】你的答案在哪一步开始偏离？下次看到什么信号就要检查？</a:t>
            </a:r>
          </a:p>
          <a:p xmlns:a="http://schemas.openxmlformats.org/drawingml/2006/main">
            <a:r>
              <a:t>【预期回答】学生能把失分归入“堆砌高级词却缺少论证”或更精确的个人错因，并写出可执行检查动作。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2 extended-writing task·证据定位·原创模考任务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讲稿】逐项解释“长篇观点写作”中的专有名词、符号、对象和单位。特别强调：堆砌高级词却缺少论证</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2 extended-writing task·证据定位·原创模考任务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讲稿】用“条件—表示—方法—核验”重建本知识点。示范时逐步引用：观点—原因—证据—回扣</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2 extended-writing task·证据定位·原创模考任务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讲稿】带学生逐句读取任务，不先求答案。要求指出材料中的有效条件，再按“观点—原因—证据—回扣”作答。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2 extended-writing task·错项排除·原创模考任务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2 extended-writing task·答案修订·原创模考任务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讲稿】先展示错误路径，再用解析链复原第一失分点。禁止只说“粗心”；必须落到“堆砌高级词却缺少论证”或更精确的动作。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2 extended-writing task·错项排除·原创模考任务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讲稿】严格计时完成出口任务。最后按“DSE 资料题证据链 + 陌生情境迁移”核对，不根据单题结果承诺等级。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2 extended-writing task·答案修订·原创模考任务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Q26：DSE原创模考 AZ-26 · English Paper 2 extended-writing task · 双源整合
Integration focus: retain information from every source named in the task.
【原创训练材料｜参数为训练所设】Title: The day an ordinary journey changed my decision.
Which plan gives the narrative a meaningful turning point? 选项为 A.Begin with a rushed minibus journey, show a passenger’s small act changing the narrator’s choice, and end with consequences rather than a slogan.；B.Restrictions are justified during focused tasks, provided schools allow supervised use when phones serve a stated learning purpose.；C.Combine timetable evidence, late-night workload and personal habits, then propose coordinated school and student measures with a review date.；D.Reconstruct one recommendation that changed a real choice, examine the data signals behind it, and reflect on where the narrator should regain control.。讲解时强调：每段只推进一个可证明的分论点</a:t>
            </a:r>
          </a:p>
          <a:p xmlns:a="http://schemas.openxmlformats.org/drawingml/2006/main">
            <a:r>
              <a:t>【互动提问】你的第一步是什么？这个步骤依赖哪一个条件？</a:t>
            </a:r>
          </a:p>
          <a:p xmlns:a="http://schemas.openxmlformats.org/drawingml/2006/main">
            <a:r>
              <a:t>【预期回答】学生能说出“观点—原因—证据—回扣”中的起始动作，并避开“堆砌高级词却缺少论证”。</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2 extended-writing task·双源整合·原创模考任务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分步讲评：先重述题目条件，再逐步示范“观点—原因—证据—回扣”，最后给出正确结论“Begin with a rushed minibus journey, show a passenger’s small act changing the narrator’s choice, and end with consequences rather than a slogan.”。完整解析：The event causes a traceable change and the ending demonstrates its significance.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【预期回答】学生能指出方法链中的关键步骤，并联系“跨表示综合并修正高频错因”。</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2 extended-writing task·双源整合·原创模考任务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Q26 的评分点核对；题型依据是 DSE模考题型｜参照 HKDSE English Language 2027/2028 Assessment Framework、Sample/Practice Paper 与公开评核资料｜English Paper 2 extended-writing task·双源整合·原创模考任务 2。</a:t>
            </a:r>
          </a:p>
          <a:p xmlns:a="http://schemas.openxmlformats.org/drawingml/2006/main">
            <a:r>
              <a:t>【互动提问】你的答案在哪一步开始偏离？下次看到什么信号就要检查？</a:t>
            </a:r>
          </a:p>
          <a:p xmlns:a="http://schemas.openxmlformats.org/drawingml/2006/main">
            <a:r>
              <a:t>【预期回答】学生能把失分归入“堆砌高级词却缺少论证”或更精确的个人错因，并写出可执行检查动作。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2 extended-writing task·双源整合·原创模考任务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讲稿】逐项解释“长篇观点写作”中的专有名词、符号、对象和单位。特别强调：堆砌高级词却缺少论证</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2 extended-writing task·双源整合·原创模考任务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讲稿】用“条件—表示—方法—核验”重建本知识点。示范时逐步引用：观点—原因—证据—回扣</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2 extended-writing task·双源整合·原创模考任务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讲稿】带学生逐句读取任务，不先求答案。要求指出材料中的有效条件，再按“观点—原因—证据—回扣”作答。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2 extended-writing task·独立复核·原创模考任务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2 extended-writing task·资料转写·原创模考任务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讲稿】先展示错误路径，再用解析链复原第一失分点。禁止只说“粗心”；必须落到“堆砌高级词却缺少论证”或更精确的动作。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2 extended-writing task·独立复核·原创模考任务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讲稿】严格计时完成出口任务。最后按“8 分钟综合挑战 + 错因复盘”核对，不根据单题结果承诺等级。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English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English Language 2027/2028 Assessment Framework、Sample/Practice Paper 与公开评核资料｜English Paper 2 extended-writing task·资料转写·原创模考任务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6a39a45f9624675"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88ffae529094f4a" /><Relationship Type="http://schemas.openxmlformats.org/officeDocument/2006/relationships/slideLayout" Target="/ppt/slideLayouts/slideLayout1.xml" Id="R5d74b52ad2224dd2"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d74b52ad2224dd2"/>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d13637e024da4f67" /><Relationship Type="http://schemas.openxmlformats.org/officeDocument/2006/relationships/image" Target="/ppt/media/image.png" Id="Rbb0f6c7ccc0d4f18" /><Relationship Type="http://schemas.openxmlformats.org/officeDocument/2006/relationships/notesSlide" Target="/ppt/notesSlides/notesSlide1.xml" Id="R6876b4ad71ee49db"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35a10de6acb1489e" /><Relationship Type="http://schemas.openxmlformats.org/officeDocument/2006/relationships/image" Target="/ppt/media/image2.png" Id="R380db3e5d3de46fe" /><Relationship Type="http://schemas.openxmlformats.org/officeDocument/2006/relationships/notesSlide" Target="/ppt/notesSlides/notesSlide2.xml" Id="R59bf148092ee4af8"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483caa16d95e42bf" /><Relationship Type="http://schemas.openxmlformats.org/officeDocument/2006/relationships/image" Target="/ppt/media/image3.png" Id="R9b9c2f9e6bb64b60" /><Relationship Type="http://schemas.openxmlformats.org/officeDocument/2006/relationships/notesSlide" Target="/ppt/notesSlides/notesSlide3.xml" Id="R9666e551f1cf4779"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4a81ff10d13943b1" /><Relationship Type="http://schemas.openxmlformats.org/officeDocument/2006/relationships/image" Target="/ppt/media/image4.png" Id="Re6cd88fa39624e89" /><Relationship Type="http://schemas.openxmlformats.org/officeDocument/2006/relationships/notesSlide" Target="/ppt/notesSlides/notesSlide4.xml" Id="Ra25edaa5a3c146ab"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3e36563da5bd4f4d" /><Relationship Type="http://schemas.openxmlformats.org/officeDocument/2006/relationships/image" Target="/ppt/media/image5.png" Id="Rc0e1a985935340ce" /><Relationship Type="http://schemas.openxmlformats.org/officeDocument/2006/relationships/notesSlide" Target="/ppt/notesSlides/notesSlide5.xml" Id="R5e1f4903b75d46e0"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42012a68977846e9" /><Relationship Type="http://schemas.openxmlformats.org/officeDocument/2006/relationships/image" Target="/ppt/media/image6.png" Id="Rcbd587433d6f4eab" /><Relationship Type="http://schemas.openxmlformats.org/officeDocument/2006/relationships/notesSlide" Target="/ppt/notesSlides/notesSlide6.xml" Id="Rc068f014377445f4"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75e90d87b9cb4c70" /><Relationship Type="http://schemas.openxmlformats.org/officeDocument/2006/relationships/image" Target="/ppt/media/image7.png" Id="Rf571e5fa492b4ee5" /><Relationship Type="http://schemas.openxmlformats.org/officeDocument/2006/relationships/notesSlide" Target="/ppt/notesSlides/notesSlide7.xml" Id="R45271bd4d24245a4"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842e30a40acd4b0e" /><Relationship Type="http://schemas.openxmlformats.org/officeDocument/2006/relationships/image" Target="/ppt/media/image8.png" Id="Rfad461923a624020" /><Relationship Type="http://schemas.openxmlformats.org/officeDocument/2006/relationships/notesSlide" Target="/ppt/notesSlides/notesSlide8.xml" Id="R829fc6fe939b4cc8"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1b6d1f8fe8664952" /><Relationship Type="http://schemas.openxmlformats.org/officeDocument/2006/relationships/image" Target="/ppt/media/image9.png" Id="Rc769bf84eeaf4a96" /><Relationship Type="http://schemas.openxmlformats.org/officeDocument/2006/relationships/notesSlide" Target="/ppt/notesSlides/notesSlide9.xml" Id="R5a9052d54f514b56"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25b171f9bcd64bed" /><Relationship Type="http://schemas.openxmlformats.org/officeDocument/2006/relationships/image" Target="/ppt/media/image10.png" Id="Racbf5e76cfad4dd6" /><Relationship Type="http://schemas.openxmlformats.org/officeDocument/2006/relationships/notesSlide" Target="/ppt/notesSlides/notesSlide10.xml" Id="R901688787a4640f8"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af1fc8f587d74ab1" /><Relationship Type="http://schemas.openxmlformats.org/officeDocument/2006/relationships/image" Target="/ppt/media/image11.png" Id="Rb6546fab2ee845b3" /><Relationship Type="http://schemas.openxmlformats.org/officeDocument/2006/relationships/notesSlide" Target="/ppt/notesSlides/notesSlide11.xml" Id="Rb9063563a22a44d8"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e2c92f940fe24770" /><Relationship Type="http://schemas.openxmlformats.org/officeDocument/2006/relationships/image" Target="/ppt/media/image12.png" Id="R106ae82b138a4ad1" /><Relationship Type="http://schemas.openxmlformats.org/officeDocument/2006/relationships/notesSlide" Target="/ppt/notesSlides/notesSlide12.xml" Id="Rfc679041bb78487d"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636fbe39bdb345a0" /><Relationship Type="http://schemas.openxmlformats.org/officeDocument/2006/relationships/image" Target="/ppt/media/image13.png" Id="R56cfe950a5d347ec" /><Relationship Type="http://schemas.openxmlformats.org/officeDocument/2006/relationships/notesSlide" Target="/ppt/notesSlides/notesSlide13.xml" Id="R6dd07ecea3b7465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6a6c42a27fb44bc4" /><Relationship Type="http://schemas.openxmlformats.org/officeDocument/2006/relationships/image" Target="/ppt/media/image14.png" Id="R1262004d20cb4245" /><Relationship Type="http://schemas.openxmlformats.org/officeDocument/2006/relationships/notesSlide" Target="/ppt/notesSlides/notesSlide14.xml" Id="Rf35660fd1dcb4c0c"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e978939544ea4ef9" /><Relationship Type="http://schemas.openxmlformats.org/officeDocument/2006/relationships/image" Target="/ppt/media/image15.png" Id="R2bfeb92cc9e748c2" /><Relationship Type="http://schemas.openxmlformats.org/officeDocument/2006/relationships/notesSlide" Target="/ppt/notesSlides/notesSlide15.xml" Id="Ra4672796e8b44242"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aa0928284b154b52" /><Relationship Type="http://schemas.openxmlformats.org/officeDocument/2006/relationships/image" Target="/ppt/media/image16.png" Id="R0943194841964a9d" /><Relationship Type="http://schemas.openxmlformats.org/officeDocument/2006/relationships/notesSlide" Target="/ppt/notesSlides/notesSlide16.xml" Id="R30597285d5b24224"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fdd52a31220f476b" /><Relationship Type="http://schemas.openxmlformats.org/officeDocument/2006/relationships/image" Target="/ppt/media/image17.png" Id="R2fd8ab134de349e9" /><Relationship Type="http://schemas.openxmlformats.org/officeDocument/2006/relationships/notesSlide" Target="/ppt/notesSlides/notesSlide17.xml" Id="R9a0b732d769041d9"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4c6a234816c14282" /><Relationship Type="http://schemas.openxmlformats.org/officeDocument/2006/relationships/image" Target="/ppt/media/image18.png" Id="R3b2e176e54a044d4" /><Relationship Type="http://schemas.openxmlformats.org/officeDocument/2006/relationships/notesSlide" Target="/ppt/notesSlides/notesSlide18.xml" Id="Rbdd1b776e1e24a21"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6640aa9f0d7547f6" /><Relationship Type="http://schemas.openxmlformats.org/officeDocument/2006/relationships/image" Target="/ppt/media/image19.png" Id="R2644ae440f0f4172" /><Relationship Type="http://schemas.openxmlformats.org/officeDocument/2006/relationships/notesSlide" Target="/ppt/notesSlides/notesSlide19.xml" Id="Rb8b82d8584e54cf5"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ad0f602d032041ce" /><Relationship Type="http://schemas.openxmlformats.org/officeDocument/2006/relationships/image" Target="/ppt/media/image20.png" Id="R3ece322010e84aff" /><Relationship Type="http://schemas.openxmlformats.org/officeDocument/2006/relationships/notesSlide" Target="/ppt/notesSlides/notesSlide20.xml" Id="R146346ef1d2d4c67"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4f0cd8ce0610417a" /><Relationship Type="http://schemas.openxmlformats.org/officeDocument/2006/relationships/image" Target="/ppt/media/image21.png" Id="R9da4ad19d4204bc2" /><Relationship Type="http://schemas.openxmlformats.org/officeDocument/2006/relationships/notesSlide" Target="/ppt/notesSlides/notesSlide21.xml" Id="Re92eb24432c04820"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7c9b23fa68384e47" /><Relationship Type="http://schemas.openxmlformats.org/officeDocument/2006/relationships/image" Target="/ppt/media/image22.png" Id="R04bb802dea9d49cf" /><Relationship Type="http://schemas.openxmlformats.org/officeDocument/2006/relationships/notesSlide" Target="/ppt/notesSlides/notesSlide22.xml" Id="Re93d64b7462d45a8"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a2b56d052e224bbd" /><Relationship Type="http://schemas.openxmlformats.org/officeDocument/2006/relationships/image" Target="/ppt/media/image23.png" Id="Rdc43e03592724aef" /><Relationship Type="http://schemas.openxmlformats.org/officeDocument/2006/relationships/notesSlide" Target="/ppt/notesSlides/notesSlide23.xml" Id="Rfd3e9796792b478e"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79611baf052e45d0" /><Relationship Type="http://schemas.openxmlformats.org/officeDocument/2006/relationships/image" Target="/ppt/media/image24.png" Id="R0c8e5481118147f5" /><Relationship Type="http://schemas.openxmlformats.org/officeDocument/2006/relationships/notesSlide" Target="/ppt/notesSlides/notesSlide24.xml" Id="R385b8e3c563a4575"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1c48e9894ba84915" /><Relationship Type="http://schemas.openxmlformats.org/officeDocument/2006/relationships/image" Target="/ppt/media/image25.png" Id="R8e754ac78253420e" /><Relationship Type="http://schemas.openxmlformats.org/officeDocument/2006/relationships/notesSlide" Target="/ppt/notesSlides/notesSlide25.xml" Id="R633a0e695c734440"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6b246ecbd911432d" /><Relationship Type="http://schemas.openxmlformats.org/officeDocument/2006/relationships/image" Target="/ppt/media/image26.png" Id="R356eee6875384768" /><Relationship Type="http://schemas.openxmlformats.org/officeDocument/2006/relationships/notesSlide" Target="/ppt/notesSlides/notesSlide26.xml" Id="Ra2bf8845f0004d01"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e02aed41f3134d33" /><Relationship Type="http://schemas.openxmlformats.org/officeDocument/2006/relationships/image" Target="/ppt/media/image27.png" Id="Rd3dd883545654236" /><Relationship Type="http://schemas.openxmlformats.org/officeDocument/2006/relationships/notesSlide" Target="/ppt/notesSlides/notesSlide27.xml" Id="R30aa6231008c4cda"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8dab70f928934586" /><Relationship Type="http://schemas.openxmlformats.org/officeDocument/2006/relationships/image" Target="/ppt/media/image28.png" Id="R99050f0f98fd4c28" /><Relationship Type="http://schemas.openxmlformats.org/officeDocument/2006/relationships/notesSlide" Target="/ppt/notesSlides/notesSlide28.xml" Id="R840398ddfd0f4793"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d11ceaf1eda64b19" /><Relationship Type="http://schemas.openxmlformats.org/officeDocument/2006/relationships/image" Target="/ppt/media/image29.png" Id="Redab7f62c6694a8c" /><Relationship Type="http://schemas.openxmlformats.org/officeDocument/2006/relationships/notesSlide" Target="/ppt/notesSlides/notesSlide29.xml" Id="R27bf2956fbae4c67"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e1b1505288ec4a86" /><Relationship Type="http://schemas.openxmlformats.org/officeDocument/2006/relationships/image" Target="/ppt/media/image30.png" Id="R39feb31848ea461c" /><Relationship Type="http://schemas.openxmlformats.org/officeDocument/2006/relationships/notesSlide" Target="/ppt/notesSlides/notesSlide30.xml" Id="Rb359d5f54556485b" /></Relationships>
</file>

<file path=ppt/slides/_rels/slide31.xml.rels>&#65279;<?xml version="1.0" encoding="utf-8"?><Relationships xmlns="http://schemas.openxmlformats.org/package/2006/relationships"><Relationship Type="http://schemas.openxmlformats.org/officeDocument/2006/relationships/slideLayout" Target="/ppt/slideLayouts/slideLayout1.xml" Id="Rde24f9fb60c34460" /><Relationship Type="http://schemas.openxmlformats.org/officeDocument/2006/relationships/image" Target="/ppt/media/image31.png" Id="R12466748b5804935" /><Relationship Type="http://schemas.openxmlformats.org/officeDocument/2006/relationships/notesSlide" Target="/ppt/notesSlides/notesSlide31.xml" Id="R1d866ff039c34d5f" /></Relationships>
</file>

<file path=ppt/slides/_rels/slide32.xml.rels>&#65279;<?xml version="1.0" encoding="utf-8"?><Relationships xmlns="http://schemas.openxmlformats.org/package/2006/relationships"><Relationship Type="http://schemas.openxmlformats.org/officeDocument/2006/relationships/slideLayout" Target="/ppt/slideLayouts/slideLayout1.xml" Id="R578951eee06946f9" /><Relationship Type="http://schemas.openxmlformats.org/officeDocument/2006/relationships/image" Target="/ppt/media/image32.png" Id="Rea57d4e6b5264481" /><Relationship Type="http://schemas.openxmlformats.org/officeDocument/2006/relationships/notesSlide" Target="/ppt/notesSlides/notesSlide32.xml" Id="R8cf6650eafb64204" /></Relationships>
</file>

<file path=ppt/slides/_rels/slide33.xml.rels>&#65279;<?xml version="1.0" encoding="utf-8"?><Relationships xmlns="http://schemas.openxmlformats.org/package/2006/relationships"><Relationship Type="http://schemas.openxmlformats.org/officeDocument/2006/relationships/slideLayout" Target="/ppt/slideLayouts/slideLayout1.xml" Id="R7a6222f8e6644f9e" /><Relationship Type="http://schemas.openxmlformats.org/officeDocument/2006/relationships/image" Target="/ppt/media/image33.png" Id="Rc4ee1fda7aa34018" /><Relationship Type="http://schemas.openxmlformats.org/officeDocument/2006/relationships/notesSlide" Target="/ppt/notesSlides/notesSlide33.xml" Id="R24e2fa0afdc948bd" /></Relationships>
</file>

<file path=ppt/slides/_rels/slide34.xml.rels>&#65279;<?xml version="1.0" encoding="utf-8"?><Relationships xmlns="http://schemas.openxmlformats.org/package/2006/relationships"><Relationship Type="http://schemas.openxmlformats.org/officeDocument/2006/relationships/slideLayout" Target="/ppt/slideLayouts/slideLayout1.xml" Id="R7f7622828adf4bc6" /><Relationship Type="http://schemas.openxmlformats.org/officeDocument/2006/relationships/image" Target="/ppt/media/image34.png" Id="R41fee3677d3d4455" /><Relationship Type="http://schemas.openxmlformats.org/officeDocument/2006/relationships/notesSlide" Target="/ppt/notesSlides/notesSlide34.xml" Id="R0ff4a2606d574479" /></Relationships>
</file>

<file path=ppt/slides/_rels/slide35.xml.rels>&#65279;<?xml version="1.0" encoding="utf-8"?><Relationships xmlns="http://schemas.openxmlformats.org/package/2006/relationships"><Relationship Type="http://schemas.openxmlformats.org/officeDocument/2006/relationships/slideLayout" Target="/ppt/slideLayouts/slideLayout1.xml" Id="R1e2e768ca483459d" /><Relationship Type="http://schemas.openxmlformats.org/officeDocument/2006/relationships/image" Target="/ppt/media/image35.png" Id="R861034d1292c4021" /><Relationship Type="http://schemas.openxmlformats.org/officeDocument/2006/relationships/notesSlide" Target="/ppt/notesSlides/notesSlide35.xml" Id="R954eea0d83d14fe2" /></Relationships>
</file>

<file path=ppt/slides/_rels/slide36.xml.rels>&#65279;<?xml version="1.0" encoding="utf-8"?><Relationships xmlns="http://schemas.openxmlformats.org/package/2006/relationships"><Relationship Type="http://schemas.openxmlformats.org/officeDocument/2006/relationships/slideLayout" Target="/ppt/slideLayouts/slideLayout1.xml" Id="R16bf336932604239" /><Relationship Type="http://schemas.openxmlformats.org/officeDocument/2006/relationships/image" Target="/ppt/media/image36.png" Id="R309bbf81b0d34b69" /><Relationship Type="http://schemas.openxmlformats.org/officeDocument/2006/relationships/notesSlide" Target="/ppt/notesSlides/notesSlide36.xml" Id="R38494bc63dc34608" /></Relationships>
</file>

<file path=ppt/slides/_rels/slide37.xml.rels>&#65279;<?xml version="1.0" encoding="utf-8"?><Relationships xmlns="http://schemas.openxmlformats.org/package/2006/relationships"><Relationship Type="http://schemas.openxmlformats.org/officeDocument/2006/relationships/slideLayout" Target="/ppt/slideLayouts/slideLayout1.xml" Id="R581f40dbbf1a4f3f" /><Relationship Type="http://schemas.openxmlformats.org/officeDocument/2006/relationships/image" Target="/ppt/media/image37.png" Id="R338f3a3a77b14194" /><Relationship Type="http://schemas.openxmlformats.org/officeDocument/2006/relationships/notesSlide" Target="/ppt/notesSlides/notesSlide37.xml" Id="R8249553e98eb4d00" /></Relationships>
</file>

<file path=ppt/slides/_rels/slide38.xml.rels>&#65279;<?xml version="1.0" encoding="utf-8"?><Relationships xmlns="http://schemas.openxmlformats.org/package/2006/relationships"><Relationship Type="http://schemas.openxmlformats.org/officeDocument/2006/relationships/slideLayout" Target="/ppt/slideLayouts/slideLayout1.xml" Id="Rb3b3b592046e4d27" /><Relationship Type="http://schemas.openxmlformats.org/officeDocument/2006/relationships/image" Target="/ppt/media/image38.png" Id="Ra9765ddde8af4895" /><Relationship Type="http://schemas.openxmlformats.org/officeDocument/2006/relationships/notesSlide" Target="/ppt/notesSlides/notesSlide38.xml" Id="R3acbb052daf146fa" /></Relationships>
</file>

<file path=ppt/slides/_rels/slide39.xml.rels>&#65279;<?xml version="1.0" encoding="utf-8"?><Relationships xmlns="http://schemas.openxmlformats.org/package/2006/relationships"><Relationship Type="http://schemas.openxmlformats.org/officeDocument/2006/relationships/slideLayout" Target="/ppt/slideLayouts/slideLayout1.xml" Id="R399280c1ec704f84" /><Relationship Type="http://schemas.openxmlformats.org/officeDocument/2006/relationships/image" Target="/ppt/media/image39.png" Id="R619bdb23c34347e2" /><Relationship Type="http://schemas.openxmlformats.org/officeDocument/2006/relationships/notesSlide" Target="/ppt/notesSlides/notesSlide39.xml" Id="Rf7f6f9147c434a59" /></Relationships>
</file>

<file path=ppt/slides/slide1.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C8277E94-2202-447C-980C-207010E3D477}"/>
              </a:ext>
            </a:extLst>
          </p:cNvPr>
          <p:cNvSpPr>
            <a:spLocks xmlns:a="http://schemas.openxmlformats.org/drawingml/2006/main" noGrp="1"/>
          </p:cNvSpPr>
          <p:nvPr/>
        </p:nvSpPr>
        <p:spPr>
          <a:xfrm xmlns:a="http://schemas.openxmlformats.org/drawingml/2006/main">
            <a:off x="0" y="0"/>
            <a:ext cx="4286250" cy="6858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937BB674-9B32-4E13-ABC6-ED17073E0FE2}"/>
              </a:ext>
            </a:extLst>
          </p:cNvPr>
          <p:cNvSpPr>
            <a:spLocks xmlns:a="http://schemas.openxmlformats.org/drawingml/2006/main" noGrp="1"/>
          </p:cNvSpPr>
          <p:nvPr/>
        </p:nvSpPr>
        <p:spPr>
          <a:xfrm xmlns:a="http://schemas.openxmlformats.org/drawingml/2006/main">
            <a:off x="4286250" y="0"/>
            <a:ext cx="152400" cy="68580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D5224FEC-8630-46F2-AF70-38527C6221C2}"/>
              </a:ext>
            </a:extLst>
          </p:cNvPr>
          <p:cNvSpPr>
            <a:spLocks xmlns:a="http://schemas.openxmlformats.org/drawingml/2006/main" noGrp="1"/>
          </p:cNvSpPr>
          <p:nvPr/>
        </p:nvSpPr>
        <p:spPr>
          <a:xfrm xmlns:a="http://schemas.openxmlformats.org/drawingml/2006/main">
            <a:off x="590550" y="590550"/>
            <a:ext cx="3048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ENG · KNOWLEDGE POINT</a:t>
            </a:r>
          </a:p>
        </p:txBody>
      </p:sp>
      <p:sp>
        <p:nvSpPr>
          <p:cNvPr id="4" name="">
            <a:extLst xmlns:a="http://schemas.openxmlformats.org/drawingml/2006/main">
              <a:ext uri="{FF2B5EF4-FFF2-40B4-BE49-F238E27FC236}">
                <a16:creationId xmlns:a16="http://schemas.microsoft.com/office/drawing/2014/main" id="{0E9C584B-6E79-44D0-A80E-46B3E5DA3E7D}"/>
              </a:ext>
            </a:extLst>
          </p:cNvPr>
          <p:cNvSpPr>
            <a:spLocks xmlns:a="http://schemas.openxmlformats.org/drawingml/2006/main" noGrp="1"/>
          </p:cNvSpPr>
          <p:nvPr/>
        </p:nvSpPr>
        <p:spPr>
          <a:xfrm xmlns:a="http://schemas.openxmlformats.org/drawingml/2006/main">
            <a:off x="590550" y="1371600"/>
            <a:ext cx="306705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98000"/>
              </a:lnSpc>
              <a:buNone/>
              <a:defRPr sz="3750" b="1">
                <a:solidFill>
                  <a:srgbClr val="FFFFFF"/>
                </a:solidFill>
                <a:latin typeface="Microsoft YaHei"/>
                <a:ea typeface="Microsoft YaHei"/>
                <a:cs typeface="Microsoft YaHei"/>
              </a:defRPr>
            </a:pPr>
            <a:r>
              <a:rPr sz="3750" b="1">
                <a:solidFill>
                  <a:srgbClr val="FFFFFF"/>
                </a:solidFill>
                <a:latin typeface="Microsoft YaHei"/>
                <a:ea typeface="Microsoft YaHei"/>
                <a:cs typeface="Microsoft YaHei"/>
              </a:rPr>
              <a:t>长篇观点写作</a:t>
            </a:r>
          </a:p>
        </p:txBody>
      </p:sp>
      <p:sp>
        <p:nvSpPr>
          <p:cNvPr id="5" name="">
            <a:extLst xmlns:a="http://schemas.openxmlformats.org/drawingml/2006/main">
              <a:ext uri="{FF2B5EF4-FFF2-40B4-BE49-F238E27FC236}">
                <a16:creationId xmlns:a16="http://schemas.microsoft.com/office/drawing/2014/main" id="{DF4C5358-58A9-41B6-B15C-A59541E3A85B}"/>
              </a:ext>
            </a:extLst>
          </p:cNvPr>
          <p:cNvSpPr>
            <a:spLocks xmlns:a="http://schemas.openxmlformats.org/drawingml/2006/main" noGrp="1"/>
          </p:cNvSpPr>
          <p:nvPr/>
        </p:nvSpPr>
        <p:spPr>
          <a:xfrm xmlns:a="http://schemas.openxmlformats.org/drawingml/2006/main">
            <a:off x="590550" y="3390900"/>
            <a:ext cx="304800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350" b="0">
                <a:solidFill>
                  <a:srgbClr val="D8E1EA"/>
                </a:solidFill>
                <a:latin typeface="Microsoft YaHei"/>
                <a:ea typeface="Microsoft YaHei"/>
                <a:cs typeface="Microsoft YaHei"/>
              </a:defRPr>
            </a:pPr>
            <a:r>
              <a:rPr sz="1350" b="0">
                <a:solidFill>
                  <a:srgbClr val="D8E1EA"/>
                </a:solidFill>
                <a:latin typeface="Microsoft YaHei"/>
                <a:ea typeface="Microsoft YaHei"/>
                <a:cs typeface="Microsoft YaHei"/>
              </a:rPr>
              <a:t>立场、论证、例证、反驳与结尾。</a:t>
            </a:r>
          </a:p>
        </p:txBody>
      </p:sp>
      <p:sp>
        <p:nvSpPr>
          <p:cNvPr id="6" name="">
            <a:extLst xmlns:a="http://schemas.openxmlformats.org/drawingml/2006/main">
              <a:ext uri="{FF2B5EF4-FFF2-40B4-BE49-F238E27FC236}">
                <a16:creationId xmlns:a16="http://schemas.microsoft.com/office/drawing/2014/main" id="{08138F1F-F99B-4D4A-BDC8-0A8D34DF3F95}"/>
              </a:ext>
            </a:extLst>
          </p:cNvPr>
          <p:cNvSpPr>
            <a:spLocks xmlns:a="http://schemas.openxmlformats.org/drawingml/2006/main" noGrp="1"/>
          </p:cNvSpPr>
          <p:nvPr/>
        </p:nvSpPr>
        <p:spPr>
          <a:xfrm xmlns:a="http://schemas.openxmlformats.org/drawingml/2006/main">
            <a:off x="590550" y="5476875"/>
            <a:ext cx="895350" cy="285750"/>
          </a:xfrm>
          <a:prstGeom xmlns:a="http://schemas.openxmlformats.org/drawingml/2006/main" prst="rect">
            <a:avLst/>
          </a:prstGeom>
          <a:solidFill xmlns:a="http://schemas.openxmlformats.org/drawingml/2006/main">
            <a:srgbClr val="F4F1EA"/>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0B0B0D"/>
                </a:solidFill>
                <a:latin typeface="Microsoft YaHei"/>
                <a:ea typeface="Microsoft YaHei"/>
                <a:cs typeface="Microsoft YaHei"/>
              </a:defRPr>
            </a:pPr>
            <a:r>
              <a:rPr sz="900" b="1">
                <a:solidFill>
                  <a:srgbClr val="0B0B0D"/>
                </a:solidFill>
                <a:latin typeface="Microsoft YaHei"/>
                <a:ea typeface="Microsoft YaHei"/>
                <a:cs typeface="Microsoft YaHei"/>
              </a:rPr>
              <a:t>LEVEL 3–4</a:t>
            </a:r>
          </a:p>
        </p:txBody>
      </p:sp>
      <p:sp>
        <p:nvSpPr>
          <p:cNvPr id="7" name="">
            <a:extLst xmlns:a="http://schemas.openxmlformats.org/drawingml/2006/main">
              <a:ext uri="{FF2B5EF4-FFF2-40B4-BE49-F238E27FC236}">
                <a16:creationId xmlns:a16="http://schemas.microsoft.com/office/drawing/2014/main" id="{9D9F21CD-A390-469A-885F-C8CB8D7451EB}"/>
              </a:ext>
            </a:extLst>
          </p:cNvPr>
          <p:cNvSpPr>
            <a:spLocks xmlns:a="http://schemas.openxmlformats.org/drawingml/2006/main" noGrp="1"/>
          </p:cNvSpPr>
          <p:nvPr/>
        </p:nvSpPr>
        <p:spPr>
          <a:xfrm xmlns:a="http://schemas.openxmlformats.org/drawingml/2006/main">
            <a:off x="1571625" y="5476875"/>
            <a:ext cx="895350" cy="285750"/>
          </a:xfrm>
          <a:prstGeom xmlns:a="http://schemas.openxmlformats.org/drawingml/2006/main" prst="rect">
            <a:avLst/>
          </a:prstGeom>
          <a:solidFill xmlns:a="http://schemas.openxmlformats.org/drawingml/2006/main">
            <a:srgbClr val="4B4B4F"/>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0B0B0D"/>
                </a:solidFill>
                <a:latin typeface="Microsoft YaHei"/>
                <a:ea typeface="Microsoft YaHei"/>
                <a:cs typeface="Microsoft YaHei"/>
              </a:defRPr>
            </a:pPr>
            <a:r>
              <a:rPr sz="900" b="1">
                <a:solidFill>
                  <a:srgbClr val="0B0B0D"/>
                </a:solidFill>
                <a:latin typeface="Microsoft YaHei"/>
                <a:ea typeface="Microsoft YaHei"/>
                <a:cs typeface="Microsoft YaHei"/>
              </a:rPr>
              <a:t>LEVEL 5–5*</a:t>
            </a:r>
          </a:p>
        </p:txBody>
      </p:sp>
      <p:sp>
        <p:nvSpPr>
          <p:cNvPr id="8" name="">
            <a:extLst xmlns:a="http://schemas.openxmlformats.org/drawingml/2006/main">
              <a:ext uri="{FF2B5EF4-FFF2-40B4-BE49-F238E27FC236}">
                <a16:creationId xmlns:a16="http://schemas.microsoft.com/office/drawing/2014/main" id="{4BFBFB48-A155-4377-AD77-C2DD34499AC6}"/>
              </a:ext>
            </a:extLst>
          </p:cNvPr>
          <p:cNvSpPr>
            <a:spLocks xmlns:a="http://schemas.openxmlformats.org/drawingml/2006/main" noGrp="1"/>
          </p:cNvSpPr>
          <p:nvPr/>
        </p:nvSpPr>
        <p:spPr>
          <a:xfrm xmlns:a="http://schemas.openxmlformats.org/drawingml/2006/main">
            <a:off x="2552700" y="5476875"/>
            <a:ext cx="895350" cy="285750"/>
          </a:xfrm>
          <a:prstGeom xmlns:a="http://schemas.openxmlformats.org/drawingml/2006/main" prst="rect">
            <a:avLst/>
          </a:prstGeom>
          <a:solidFill xmlns:a="http://schemas.openxmlformats.org/drawingml/2006/main">
            <a:srgbClr val="D6D3CC"/>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0B0B0D"/>
                </a:solidFill>
                <a:latin typeface="Microsoft YaHei"/>
                <a:ea typeface="Microsoft YaHei"/>
                <a:cs typeface="Microsoft YaHei"/>
              </a:defRPr>
            </a:pPr>
            <a:r>
              <a:rPr sz="900" b="1">
                <a:solidFill>
                  <a:srgbClr val="0B0B0D"/>
                </a:solidFill>
                <a:latin typeface="Microsoft YaHei"/>
                <a:ea typeface="Microsoft YaHei"/>
                <a:cs typeface="Microsoft YaHei"/>
              </a:rPr>
              <a:t>LEVEL 5**</a:t>
            </a:r>
          </a:p>
        </p:txBody>
      </p:sp>
      <p:sp>
        <p:nvSpPr>
          <p:cNvPr id="9" name="">
            <a:extLst xmlns:a="http://schemas.openxmlformats.org/drawingml/2006/main">
              <a:ext uri="{FF2B5EF4-FFF2-40B4-BE49-F238E27FC236}">
                <a16:creationId xmlns:a16="http://schemas.microsoft.com/office/drawing/2014/main" id="{213F705F-D2FC-4979-9184-0C1299F00A5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9" name=""/>
          <p:cNvPicPr>
            <a:picLocks xmlns:a="http://schemas.openxmlformats.org/drawingml/2006/main" noChangeAspect="1"/>
          </p:cNvPicPr>
          <p:nvPr/>
        </p:nvPicPr>
        <p:blipFill>
          <a:blip xmlns:r="http://schemas.openxmlformats.org/officeDocument/2006/relationships" xmlns:a="http://schemas.openxmlformats.org/drawingml/2006/main" r:embed="Rbb0f6c7ccc0d4f18"/>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9A2778AB-2783-4FCE-9F17-CB914F426F19}"/>
              </a:ext>
            </a:extLst>
          </p:cNvPr>
          <p:cNvSpPr>
            <a:spLocks xmlns:a="http://schemas.openxmlformats.org/drawingml/2006/main" noGrp="1"/>
          </p:cNvSpPr>
          <p:nvPr/>
        </p:nvSpPr>
        <p:spPr>
          <a:xfrm xmlns:a="http://schemas.openxmlformats.org/drawingml/2006/main">
            <a:off x="5191125" y="1666875"/>
            <a:ext cx="20002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0580"/>
          </a:bodyPr>
          <a:lstStyle xmlns:a="http://schemas.openxmlformats.org/drawingml/2006/main"/>
          <a:p xmlns:a="http://schemas.openxmlformats.org/drawingml/2006/main">
            <a:pPr algn="l">
              <a:lnSpc>
                <a:spcPct val="110000"/>
              </a:lnSpc>
              <a:buNone/>
              <a:defRPr sz="6900" b="1">
                <a:solidFill>
                  <a:srgbClr val="FF4B3E"/>
                </a:solidFill>
                <a:latin typeface="Arial"/>
                <a:ea typeface="Arial"/>
                <a:cs typeface="Arial"/>
              </a:defRPr>
            </a:pPr>
            <a:r>
              <a:rPr sz="6900" b="1">
                <a:solidFill>
                  <a:srgbClr val="FF4B3E"/>
                </a:solidFill>
                <a:latin typeface="Arial"/>
                <a:ea typeface="Arial"/>
                <a:cs typeface="Arial"/>
              </a:rPr>
              <a:t>4</a:t>
            </a:r>
          </a:p>
        </p:txBody>
      </p:sp>
      <p:sp>
        <p:nvSpPr>
          <p:cNvPr id="12" name="">
            <a:extLst xmlns:a="http://schemas.openxmlformats.org/drawingml/2006/main">
              <a:ext uri="{FF2B5EF4-FFF2-40B4-BE49-F238E27FC236}">
                <a16:creationId xmlns:a16="http://schemas.microsoft.com/office/drawing/2014/main" id="{0451856A-8402-432D-8F5B-91F8C07D7E46}"/>
              </a:ext>
            </a:extLst>
          </p:cNvPr>
          <p:cNvSpPr>
            <a:spLocks xmlns:a="http://schemas.openxmlformats.org/drawingml/2006/main" noGrp="1"/>
          </p:cNvSpPr>
          <p:nvPr/>
        </p:nvSpPr>
        <p:spPr>
          <a:xfrm xmlns:a="http://schemas.openxmlformats.org/drawingml/2006/main">
            <a:off x="7239000" y="21526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节课</a:t>
            </a:r>
          </a:p>
        </p:txBody>
      </p:sp>
      <p:sp>
        <p:nvSpPr>
          <p:cNvPr id="13" name="">
            <a:extLst xmlns:a="http://schemas.openxmlformats.org/drawingml/2006/main">
              <a:ext uri="{FF2B5EF4-FFF2-40B4-BE49-F238E27FC236}">
                <a16:creationId xmlns:a16="http://schemas.microsoft.com/office/drawing/2014/main" id="{BADFB679-38B3-4319-8D8B-CDB8AF972C0B}"/>
              </a:ext>
            </a:extLst>
          </p:cNvPr>
          <p:cNvSpPr>
            <a:spLocks xmlns:a="http://schemas.openxmlformats.org/drawingml/2006/main" noGrp="1"/>
          </p:cNvSpPr>
          <p:nvPr/>
        </p:nvSpPr>
        <p:spPr>
          <a:xfrm xmlns:a="http://schemas.openxmlformats.org/drawingml/2006/main">
            <a:off x="5191125" y="3124200"/>
            <a:ext cx="24765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681"/>
          </a:bodyPr>
          <a:lstStyle xmlns:a="http://schemas.openxmlformats.org/drawingml/2006/main"/>
          <a:p xmlns:a="http://schemas.openxmlformats.org/drawingml/2006/main">
            <a:pPr algn="l">
              <a:lnSpc>
                <a:spcPct val="110000"/>
              </a:lnSpc>
              <a:buNone/>
              <a:defRPr sz="5700" b="1">
                <a:solidFill>
                  <a:srgbClr val="0B0B0D"/>
                </a:solidFill>
                <a:latin typeface="Arial"/>
                <a:ea typeface="Arial"/>
                <a:cs typeface="Arial"/>
              </a:defRPr>
            </a:pPr>
            <a:r>
              <a:rPr sz="5700" b="1">
                <a:solidFill>
                  <a:srgbClr val="0B0B0D"/>
                </a:solidFill>
                <a:latin typeface="Arial"/>
                <a:ea typeface="Arial"/>
                <a:cs typeface="Arial"/>
              </a:rPr>
              <a:t>120</a:t>
            </a:r>
          </a:p>
        </p:txBody>
      </p:sp>
      <p:sp>
        <p:nvSpPr>
          <p:cNvPr id="14" name="">
            <a:extLst xmlns:a="http://schemas.openxmlformats.org/drawingml/2006/main">
              <a:ext uri="{FF2B5EF4-FFF2-40B4-BE49-F238E27FC236}">
                <a16:creationId xmlns:a16="http://schemas.microsoft.com/office/drawing/2014/main" id="{EBB99A88-18E7-4714-BD94-67E1655CD97A}"/>
              </a:ext>
            </a:extLst>
          </p:cNvPr>
          <p:cNvSpPr>
            <a:spLocks xmlns:a="http://schemas.openxmlformats.org/drawingml/2006/main" noGrp="1"/>
          </p:cNvSpPr>
          <p:nvPr/>
        </p:nvSpPr>
        <p:spPr>
          <a:xfrm xmlns:a="http://schemas.openxmlformats.org/drawingml/2006/main">
            <a:off x="7429500" y="35242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分钟</a:t>
            </a:r>
          </a:p>
        </p:txBody>
      </p:sp>
      <p:sp>
        <p:nvSpPr>
          <p:cNvPr id="15" name="">
            <a:extLst xmlns:a="http://schemas.openxmlformats.org/drawingml/2006/main">
              <a:ext uri="{FF2B5EF4-FFF2-40B4-BE49-F238E27FC236}">
                <a16:creationId xmlns:a16="http://schemas.microsoft.com/office/drawing/2014/main" id="{A82C4138-A2A4-4797-8CCF-6058734EAE4F}"/>
              </a:ext>
            </a:extLst>
          </p:cNvPr>
          <p:cNvSpPr>
            <a:spLocks xmlns:a="http://schemas.openxmlformats.org/drawingml/2006/main" noGrp="1"/>
          </p:cNvSpPr>
          <p:nvPr/>
        </p:nvSpPr>
        <p:spPr>
          <a:xfrm xmlns:a="http://schemas.openxmlformats.org/drawingml/2006/main">
            <a:off x="5191125" y="4762500"/>
            <a:ext cx="566737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425" b="1">
                <a:solidFill>
                  <a:srgbClr val="4B4B4F"/>
                </a:solidFill>
                <a:latin typeface="Microsoft YaHei"/>
                <a:ea typeface="Microsoft YaHei"/>
                <a:cs typeface="Microsoft YaHei"/>
              </a:defRPr>
            </a:pPr>
            <a:r>
              <a:rPr sz="1425" b="1">
                <a:solidFill>
                  <a:srgbClr val="4B4B4F"/>
                </a:solidFill>
                <a:latin typeface="Microsoft YaHei"/>
                <a:ea typeface="Microsoft YaHei"/>
                <a:cs typeface="Microsoft YaHei"/>
              </a:rPr>
              <a:t>目标—诊断—例题—变式—限时训练—错因复盘</a:t>
            </a:r>
          </a:p>
        </p:txBody>
      </p:sp>
      <p:sp>
        <p:nvSpPr>
          <p:cNvPr id="16" name="">
            <a:extLst xmlns:a="http://schemas.openxmlformats.org/drawingml/2006/main">
              <a:ext uri="{FF2B5EF4-FFF2-40B4-BE49-F238E27FC236}">
                <a16:creationId xmlns:a16="http://schemas.microsoft.com/office/drawing/2014/main" id="{5D6BC563-E4E2-49FA-A7B4-2D54006B59E9}"/>
              </a:ext>
            </a:extLst>
          </p:cNvPr>
          <p:cNvSpPr>
            <a:spLocks xmlns:a="http://schemas.openxmlformats.org/drawingml/2006/main" noGrp="1"/>
          </p:cNvSpPr>
          <p:nvPr/>
        </p:nvSpPr>
        <p:spPr>
          <a:xfrm xmlns:a="http://schemas.openxmlformats.org/drawingml/2006/main">
            <a:off x="5191125" y="5600700"/>
            <a:ext cx="4762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可编辑 PPT · AI 讲稿见演讲者备注</a:t>
            </a:r>
          </a:p>
        </p:txBody>
      </p:sp>
      <p:sp>
        <p:nvSpPr>
          <p:cNvPr id="17" name="">
            <a:extLst xmlns:a="http://schemas.openxmlformats.org/drawingml/2006/main">
              <a:ext uri="{FF2B5EF4-FFF2-40B4-BE49-F238E27FC236}">
                <a16:creationId xmlns:a16="http://schemas.microsoft.com/office/drawing/2014/main" id="{9055A8F9-D420-4B32-A462-85DE6726C13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5057AEE1-260C-454A-93F6-B16A02FE599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长篇观点写作</a:t>
            </a:r>
          </a:p>
        </p:txBody>
      </p:sp>
      <p:sp>
        <p:nvSpPr>
          <p:cNvPr id="19" name="">
            <a:extLst xmlns:a="http://schemas.openxmlformats.org/drawingml/2006/main">
              <a:ext uri="{FF2B5EF4-FFF2-40B4-BE49-F238E27FC236}">
                <a16:creationId xmlns:a16="http://schemas.microsoft.com/office/drawing/2014/main" id="{4AD7E2DF-B933-462B-A1B4-B9A70E6071F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01 / 39</a:t>
            </a:r>
          </a:p>
        </p:txBody>
      </p:sp>
    </p:spTree>
    <p:extLst>
      <p:ext uri="{BB962C8B-B14F-4D97-AF65-F5344CB8AC3E}">
        <p14:creationId xmlns:p14="http://schemas.microsoft.com/office/powerpoint/2010/main" val="1581619576"/>
      </p:ext>
    </p:extLst>
  </p:cSld>
</p:sld>
</file>

<file path=ppt/slides/slide2.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9" name="">
            <a:extLst xmlns:a="http://schemas.openxmlformats.org/drawingml/2006/main">
              <a:ext uri="{FF2B5EF4-FFF2-40B4-BE49-F238E27FC236}">
                <a16:creationId xmlns:a16="http://schemas.microsoft.com/office/drawing/2014/main" id="{66A8B319-88D6-4483-BD93-AAA07A8DAAE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COURSE MAP · 30 MIN EACH</a:t>
            </a:r>
          </a:p>
        </p:txBody>
      </p:sp>
      <p:sp>
        <p:nvSpPr>
          <p:cNvPr id="2" name="">
            <a:extLst xmlns:a="http://schemas.openxmlformats.org/drawingml/2006/main">
              <a:ext uri="{FF2B5EF4-FFF2-40B4-BE49-F238E27FC236}">
                <a16:creationId xmlns:a16="http://schemas.microsoft.com/office/drawing/2014/main" id="{1A16F79E-6172-43F1-9FCC-0793FE6DDB2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31" name=""/>
          <p:cNvPicPr>
            <a:picLocks xmlns:a="http://schemas.openxmlformats.org/drawingml/2006/main" noChangeAspect="1"/>
          </p:cNvPicPr>
          <p:nvPr/>
        </p:nvPicPr>
        <p:blipFill>
          <a:blip xmlns:r="http://schemas.openxmlformats.org/officeDocument/2006/relationships" xmlns:a="http://schemas.openxmlformats.org/drawingml/2006/main" r:embed="R380db3e5d3de46fe"/>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B85FD9D-FCB9-4A62-9EA8-9ECC82A5B567}"/>
              </a:ext>
            </a:extLst>
          </p:cNvPr>
          <p:cNvSpPr>
            <a:spLocks xmlns:a="http://schemas.openxmlformats.org/drawingml/2006/main" noGrp="1"/>
          </p:cNvSpPr>
          <p:nvPr/>
        </p:nvSpPr>
        <p:spPr>
          <a:xfrm xmlns:a="http://schemas.openxmlformats.org/drawingml/2006/main">
            <a:off x="628650" y="876300"/>
            <a:ext cx="7429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先建结构，再形成速度。</a:t>
            </a:r>
          </a:p>
        </p:txBody>
      </p:sp>
      <p:sp>
        <p:nvSpPr>
          <p:cNvPr id="5" name="">
            <a:extLst xmlns:a="http://schemas.openxmlformats.org/drawingml/2006/main">
              <a:ext uri="{FF2B5EF4-FFF2-40B4-BE49-F238E27FC236}">
                <a16:creationId xmlns:a16="http://schemas.microsoft.com/office/drawing/2014/main" id="{BE2299B9-5B91-46CF-8E7E-48D95A0E7FE6}"/>
              </a:ext>
            </a:extLst>
          </p:cNvPr>
          <p:cNvSpPr>
            <a:spLocks xmlns:a="http://schemas.openxmlformats.org/drawingml/2006/main" noGrp="1"/>
          </p:cNvSpPr>
          <p:nvPr/>
        </p:nvSpPr>
        <p:spPr>
          <a:xfrm xmlns:a="http://schemas.openxmlformats.org/drawingml/2006/main">
            <a:off x="628650" y="1952625"/>
            <a:ext cx="2633663"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02E97F40-654B-4877-84AC-1398BE4323C5}"/>
              </a:ext>
            </a:extLst>
          </p:cNvPr>
          <p:cNvSpPr>
            <a:spLocks xmlns:a="http://schemas.openxmlformats.org/drawingml/2006/main" noGrp="1"/>
          </p:cNvSpPr>
          <p:nvPr/>
        </p:nvSpPr>
        <p:spPr>
          <a:xfrm xmlns:a="http://schemas.openxmlformats.org/drawingml/2006/main">
            <a:off x="838200" y="2171700"/>
            <a:ext cx="2214563"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4F1EA"/>
                </a:solidFill>
                <a:latin typeface="Arial"/>
                <a:ea typeface="Arial"/>
                <a:cs typeface="Arial"/>
              </a:defRPr>
            </a:pPr>
            <a:r>
              <a:rPr sz="1800" b="1">
                <a:solidFill>
                  <a:srgbClr val="F4F1EA"/>
                </a:solidFill>
                <a:latin typeface="Arial"/>
                <a:ea typeface="Arial"/>
                <a:cs typeface="Arial"/>
              </a:rPr>
              <a:t>01</a:t>
            </a:r>
          </a:p>
        </p:txBody>
      </p:sp>
      <p:sp>
        <p:nvSpPr>
          <p:cNvPr id="7" name="">
            <a:extLst xmlns:a="http://schemas.openxmlformats.org/drawingml/2006/main">
              <a:ext uri="{FF2B5EF4-FFF2-40B4-BE49-F238E27FC236}">
                <a16:creationId xmlns:a16="http://schemas.microsoft.com/office/drawing/2014/main" id="{A2C5D266-9B8E-418D-85DE-FF6119E4790E}"/>
              </a:ext>
            </a:extLst>
          </p:cNvPr>
          <p:cNvSpPr>
            <a:spLocks xmlns:a="http://schemas.openxmlformats.org/drawingml/2006/main" noGrp="1"/>
          </p:cNvSpPr>
          <p:nvPr/>
        </p:nvSpPr>
        <p:spPr>
          <a:xfrm xmlns:a="http://schemas.openxmlformats.org/drawingml/2006/main">
            <a:off x="838200" y="2781300"/>
            <a:ext cx="2214563"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FFFFFF"/>
                </a:solidFill>
                <a:latin typeface="Microsoft YaHei"/>
                <a:ea typeface="Microsoft YaHei"/>
                <a:cs typeface="Microsoft YaHei"/>
              </a:defRPr>
            </a:pPr>
            <a:r>
              <a:rPr sz="1650" b="1">
                <a:solidFill>
                  <a:srgbClr val="FFFFFF"/>
                </a:solidFill>
                <a:latin typeface="Microsoft YaHei"/>
                <a:ea typeface="Microsoft YaHei"/>
                <a:cs typeface="Microsoft YaHei"/>
              </a:rPr>
              <a:t>DSE 知识点与真题入口</a:t>
            </a:r>
          </a:p>
        </p:txBody>
      </p:sp>
      <p:sp>
        <p:nvSpPr>
          <p:cNvPr id="8" name="">
            <a:extLst xmlns:a="http://schemas.openxmlformats.org/drawingml/2006/main">
              <a:ext uri="{FF2B5EF4-FFF2-40B4-BE49-F238E27FC236}">
                <a16:creationId xmlns:a16="http://schemas.microsoft.com/office/drawing/2014/main" id="{4F4F8E23-1478-4AAF-9899-0188E9E700F8}"/>
              </a:ext>
            </a:extLst>
          </p:cNvPr>
          <p:cNvSpPr>
            <a:spLocks xmlns:a="http://schemas.openxmlformats.org/drawingml/2006/main" noGrp="1"/>
          </p:cNvSpPr>
          <p:nvPr/>
        </p:nvSpPr>
        <p:spPr>
          <a:xfrm xmlns:a="http://schemas.openxmlformats.org/drawingml/2006/main">
            <a:off x="838200" y="3695700"/>
            <a:ext cx="2214563"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D8E1EA"/>
                </a:solidFill>
                <a:latin typeface="Microsoft YaHei"/>
                <a:ea typeface="Microsoft YaHei"/>
                <a:cs typeface="Microsoft YaHei"/>
              </a:defRPr>
            </a:pPr>
            <a:r>
              <a:rPr sz="1125" b="0">
                <a:solidFill>
                  <a:srgbClr val="D8E1EA"/>
                </a:solidFill>
                <a:latin typeface="Microsoft YaHei"/>
                <a:ea typeface="Microsoft YaHei"/>
                <a:cs typeface="Microsoft YaHei"/>
              </a:rPr>
              <a:t>从课程范围、核心判断与 Paper 任务结构建立边界</a:t>
            </a:r>
          </a:p>
        </p:txBody>
      </p:sp>
      <p:sp>
        <p:nvSpPr>
          <p:cNvPr id="9" name="">
            <a:extLst xmlns:a="http://schemas.openxmlformats.org/drawingml/2006/main">
              <a:ext uri="{FF2B5EF4-FFF2-40B4-BE49-F238E27FC236}">
                <a16:creationId xmlns:a16="http://schemas.microsoft.com/office/drawing/2014/main" id="{E5040ED4-9ED8-4E79-A7AA-873E1B81AD7A}"/>
              </a:ext>
            </a:extLst>
          </p:cNvPr>
          <p:cNvSpPr>
            <a:spLocks xmlns:a="http://schemas.openxmlformats.org/drawingml/2006/main" noGrp="1"/>
          </p:cNvSpPr>
          <p:nvPr/>
        </p:nvSpPr>
        <p:spPr>
          <a:xfrm xmlns:a="http://schemas.openxmlformats.org/drawingml/2006/main">
            <a:off x="838200" y="4953000"/>
            <a:ext cx="2214563"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30 MIN</a:t>
            </a:r>
          </a:p>
        </p:txBody>
      </p:sp>
      <p:sp>
        <p:nvSpPr>
          <p:cNvPr id="10" name="">
            <a:extLst xmlns:a="http://schemas.openxmlformats.org/drawingml/2006/main">
              <a:ext uri="{FF2B5EF4-FFF2-40B4-BE49-F238E27FC236}">
                <a16:creationId xmlns:a16="http://schemas.microsoft.com/office/drawing/2014/main" id="{5943AE67-CA08-41B7-A88C-0CA63951DC6A}"/>
              </a:ext>
            </a:extLst>
          </p:cNvPr>
          <p:cNvSpPr>
            <a:spLocks xmlns:a="http://schemas.openxmlformats.org/drawingml/2006/main" noGrp="1"/>
          </p:cNvSpPr>
          <p:nvPr/>
        </p:nvSpPr>
        <p:spPr>
          <a:xfrm xmlns:a="http://schemas.openxmlformats.org/drawingml/2006/main">
            <a:off x="3395663" y="1952625"/>
            <a:ext cx="2633663" cy="34290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1" name="">
            <a:extLst xmlns:a="http://schemas.openxmlformats.org/drawingml/2006/main">
              <a:ext uri="{FF2B5EF4-FFF2-40B4-BE49-F238E27FC236}">
                <a16:creationId xmlns:a16="http://schemas.microsoft.com/office/drawing/2014/main" id="{0AB1582C-B3B4-4129-A331-6178CF707E46}"/>
              </a:ext>
            </a:extLst>
          </p:cNvPr>
          <p:cNvSpPr>
            <a:spLocks xmlns:a="http://schemas.openxmlformats.org/drawingml/2006/main" noGrp="1"/>
          </p:cNvSpPr>
          <p:nvPr/>
        </p:nvSpPr>
        <p:spPr>
          <a:xfrm xmlns:a="http://schemas.openxmlformats.org/drawingml/2006/main">
            <a:off x="3605213" y="2171700"/>
            <a:ext cx="2214563"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F4B3E"/>
                </a:solidFill>
                <a:latin typeface="Arial"/>
                <a:ea typeface="Arial"/>
                <a:cs typeface="Arial"/>
              </a:defRPr>
            </a:pPr>
            <a:r>
              <a:rPr sz="1800" b="1">
                <a:solidFill>
                  <a:srgbClr val="FF4B3E"/>
                </a:solidFill>
                <a:latin typeface="Arial"/>
                <a:ea typeface="Arial"/>
                <a:cs typeface="Arial"/>
              </a:rPr>
              <a:t>02</a:t>
            </a:r>
          </a:p>
        </p:txBody>
      </p:sp>
      <p:sp>
        <p:nvSpPr>
          <p:cNvPr id="12" name="">
            <a:extLst xmlns:a="http://schemas.openxmlformats.org/drawingml/2006/main">
              <a:ext uri="{FF2B5EF4-FFF2-40B4-BE49-F238E27FC236}">
                <a16:creationId xmlns:a16="http://schemas.microsoft.com/office/drawing/2014/main" id="{69ACE96F-13F0-4295-A729-607F511750EC}"/>
              </a:ext>
            </a:extLst>
          </p:cNvPr>
          <p:cNvSpPr>
            <a:spLocks xmlns:a="http://schemas.openxmlformats.org/drawingml/2006/main" noGrp="1"/>
          </p:cNvSpPr>
          <p:nvPr/>
        </p:nvSpPr>
        <p:spPr>
          <a:xfrm xmlns:a="http://schemas.openxmlformats.org/drawingml/2006/main">
            <a:off x="3605213" y="2781300"/>
            <a:ext cx="2214563"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DSE 模考例题与变式</a:t>
            </a:r>
          </a:p>
        </p:txBody>
      </p:sp>
      <p:sp>
        <p:nvSpPr>
          <p:cNvPr id="13" name="">
            <a:extLst xmlns:a="http://schemas.openxmlformats.org/drawingml/2006/main">
              <a:ext uri="{FF2B5EF4-FFF2-40B4-BE49-F238E27FC236}">
                <a16:creationId xmlns:a16="http://schemas.microsoft.com/office/drawing/2014/main" id="{F018CA48-1553-46B0-99CA-972D1453F7B6}"/>
              </a:ext>
            </a:extLst>
          </p:cNvPr>
          <p:cNvSpPr>
            <a:spLocks xmlns:a="http://schemas.openxmlformats.org/drawingml/2006/main" noGrp="1"/>
          </p:cNvSpPr>
          <p:nvPr/>
        </p:nvSpPr>
        <p:spPr>
          <a:xfrm xmlns:a="http://schemas.openxmlformats.org/drawingml/2006/main">
            <a:off x="3605213" y="3695700"/>
            <a:ext cx="2214563"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按真题设问链完成定位、推理、表达与核验</a:t>
            </a:r>
          </a:p>
        </p:txBody>
      </p:sp>
      <p:sp>
        <p:nvSpPr>
          <p:cNvPr id="14" name="">
            <a:extLst xmlns:a="http://schemas.openxmlformats.org/drawingml/2006/main">
              <a:ext uri="{FF2B5EF4-FFF2-40B4-BE49-F238E27FC236}">
                <a16:creationId xmlns:a16="http://schemas.microsoft.com/office/drawing/2014/main" id="{3C7D6CAF-6FAA-4168-A9BE-CF4BF1FD1080}"/>
              </a:ext>
            </a:extLst>
          </p:cNvPr>
          <p:cNvSpPr>
            <a:spLocks xmlns:a="http://schemas.openxmlformats.org/drawingml/2006/main" noGrp="1"/>
          </p:cNvSpPr>
          <p:nvPr/>
        </p:nvSpPr>
        <p:spPr>
          <a:xfrm xmlns:a="http://schemas.openxmlformats.org/drawingml/2006/main">
            <a:off x="3605213" y="4953000"/>
            <a:ext cx="2214563"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30 MIN</a:t>
            </a:r>
          </a:p>
        </p:txBody>
      </p:sp>
      <p:sp>
        <p:nvSpPr>
          <p:cNvPr id="15" name="">
            <a:extLst xmlns:a="http://schemas.openxmlformats.org/drawingml/2006/main">
              <a:ext uri="{FF2B5EF4-FFF2-40B4-BE49-F238E27FC236}">
                <a16:creationId xmlns:a16="http://schemas.microsoft.com/office/drawing/2014/main" id="{03DA2E3A-4119-4B00-A188-FA97043369A0}"/>
              </a:ext>
            </a:extLst>
          </p:cNvPr>
          <p:cNvSpPr>
            <a:spLocks xmlns:a="http://schemas.openxmlformats.org/drawingml/2006/main" noGrp="1"/>
          </p:cNvSpPr>
          <p:nvPr/>
        </p:nvSpPr>
        <p:spPr>
          <a:xfrm xmlns:a="http://schemas.openxmlformats.org/drawingml/2006/main">
            <a:off x="6162675" y="1952625"/>
            <a:ext cx="2633663" cy="34290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6" name="">
            <a:extLst xmlns:a="http://schemas.openxmlformats.org/drawingml/2006/main">
              <a:ext uri="{FF2B5EF4-FFF2-40B4-BE49-F238E27FC236}">
                <a16:creationId xmlns:a16="http://schemas.microsoft.com/office/drawing/2014/main" id="{79378037-C7F3-4DB1-8FDE-C76659042D55}"/>
              </a:ext>
            </a:extLst>
          </p:cNvPr>
          <p:cNvSpPr>
            <a:spLocks xmlns:a="http://schemas.openxmlformats.org/drawingml/2006/main" noGrp="1"/>
          </p:cNvSpPr>
          <p:nvPr/>
        </p:nvSpPr>
        <p:spPr>
          <a:xfrm xmlns:a="http://schemas.openxmlformats.org/drawingml/2006/main">
            <a:off x="6372225" y="2171700"/>
            <a:ext cx="2214563"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F4B3E"/>
                </a:solidFill>
                <a:latin typeface="Arial"/>
                <a:ea typeface="Arial"/>
                <a:cs typeface="Arial"/>
              </a:defRPr>
            </a:pPr>
            <a:r>
              <a:rPr sz="1800" b="1">
                <a:solidFill>
                  <a:srgbClr val="FF4B3E"/>
                </a:solidFill>
                <a:latin typeface="Arial"/>
                <a:ea typeface="Arial"/>
                <a:cs typeface="Arial"/>
              </a:rPr>
              <a:t>03</a:t>
            </a:r>
          </a:p>
        </p:txBody>
      </p:sp>
      <p:sp>
        <p:nvSpPr>
          <p:cNvPr id="17" name="">
            <a:extLst xmlns:a="http://schemas.openxmlformats.org/drawingml/2006/main">
              <a:ext uri="{FF2B5EF4-FFF2-40B4-BE49-F238E27FC236}">
                <a16:creationId xmlns:a16="http://schemas.microsoft.com/office/drawing/2014/main" id="{407B46A7-F2DA-40B9-9C61-DB16F77EBF20}"/>
              </a:ext>
            </a:extLst>
          </p:cNvPr>
          <p:cNvSpPr>
            <a:spLocks xmlns:a="http://schemas.openxmlformats.org/drawingml/2006/main" noGrp="1"/>
          </p:cNvSpPr>
          <p:nvPr/>
        </p:nvSpPr>
        <p:spPr>
          <a:xfrm xmlns:a="http://schemas.openxmlformats.org/drawingml/2006/main">
            <a:off x="6372225" y="2781300"/>
            <a:ext cx="2214563"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资料解读与高阶迁移</a:t>
            </a:r>
          </a:p>
        </p:txBody>
      </p:sp>
      <p:sp>
        <p:nvSpPr>
          <p:cNvPr id="18" name="">
            <a:extLst xmlns:a="http://schemas.openxmlformats.org/drawingml/2006/main">
              <a:ext uri="{FF2B5EF4-FFF2-40B4-BE49-F238E27FC236}">
                <a16:creationId xmlns:a16="http://schemas.microsoft.com/office/drawing/2014/main" id="{93C6B335-809C-4E0C-AB18-1B2BF4711AB3}"/>
              </a:ext>
            </a:extLst>
          </p:cNvPr>
          <p:cNvSpPr>
            <a:spLocks xmlns:a="http://schemas.openxmlformats.org/drawingml/2006/main" noGrp="1"/>
          </p:cNvSpPr>
          <p:nvPr/>
        </p:nvSpPr>
        <p:spPr>
          <a:xfrm xmlns:a="http://schemas.openxmlformats.org/drawingml/2006/main">
            <a:off x="6372225" y="3695700"/>
            <a:ext cx="2214563"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只在资料参与推理时使用情境，并训练跨表示与探究能力</a:t>
            </a:r>
          </a:p>
        </p:txBody>
      </p:sp>
      <p:sp>
        <p:nvSpPr>
          <p:cNvPr id="19" name="">
            <a:extLst xmlns:a="http://schemas.openxmlformats.org/drawingml/2006/main">
              <a:ext uri="{FF2B5EF4-FFF2-40B4-BE49-F238E27FC236}">
                <a16:creationId xmlns:a16="http://schemas.microsoft.com/office/drawing/2014/main" id="{25D6B0EB-6E0D-49DD-BFC9-1E7D895C0A6D}"/>
              </a:ext>
            </a:extLst>
          </p:cNvPr>
          <p:cNvSpPr>
            <a:spLocks xmlns:a="http://schemas.openxmlformats.org/drawingml/2006/main" noGrp="1"/>
          </p:cNvSpPr>
          <p:nvPr/>
        </p:nvSpPr>
        <p:spPr>
          <a:xfrm xmlns:a="http://schemas.openxmlformats.org/drawingml/2006/main">
            <a:off x="6372225" y="4953000"/>
            <a:ext cx="2214563"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30 MIN</a:t>
            </a:r>
          </a:p>
        </p:txBody>
      </p:sp>
      <p:sp>
        <p:nvSpPr>
          <p:cNvPr id="20" name="">
            <a:extLst xmlns:a="http://schemas.openxmlformats.org/drawingml/2006/main">
              <a:ext uri="{FF2B5EF4-FFF2-40B4-BE49-F238E27FC236}">
                <a16:creationId xmlns:a16="http://schemas.microsoft.com/office/drawing/2014/main" id="{33D11C7E-2FEE-431A-9C85-F14513E397BD}"/>
              </a:ext>
            </a:extLst>
          </p:cNvPr>
          <p:cNvSpPr>
            <a:spLocks xmlns:a="http://schemas.openxmlformats.org/drawingml/2006/main" noGrp="1"/>
          </p:cNvSpPr>
          <p:nvPr/>
        </p:nvSpPr>
        <p:spPr>
          <a:xfrm xmlns:a="http://schemas.openxmlformats.org/drawingml/2006/main">
            <a:off x="8929688" y="1952625"/>
            <a:ext cx="2633663" cy="34290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21" name="">
            <a:extLst xmlns:a="http://schemas.openxmlformats.org/drawingml/2006/main">
              <a:ext uri="{FF2B5EF4-FFF2-40B4-BE49-F238E27FC236}">
                <a16:creationId xmlns:a16="http://schemas.microsoft.com/office/drawing/2014/main" id="{F9FB2768-A8DE-48CF-A5C2-BC7CB73A3A79}"/>
              </a:ext>
            </a:extLst>
          </p:cNvPr>
          <p:cNvSpPr>
            <a:spLocks xmlns:a="http://schemas.openxmlformats.org/drawingml/2006/main" noGrp="1"/>
          </p:cNvSpPr>
          <p:nvPr/>
        </p:nvSpPr>
        <p:spPr>
          <a:xfrm xmlns:a="http://schemas.openxmlformats.org/drawingml/2006/main">
            <a:off x="9139238" y="2171700"/>
            <a:ext cx="2214563"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F4B3E"/>
                </a:solidFill>
                <a:latin typeface="Arial"/>
                <a:ea typeface="Arial"/>
                <a:cs typeface="Arial"/>
              </a:defRPr>
            </a:pPr>
            <a:r>
              <a:rPr sz="1800" b="1">
                <a:solidFill>
                  <a:srgbClr val="FF4B3E"/>
                </a:solidFill>
                <a:latin typeface="Arial"/>
                <a:ea typeface="Arial"/>
                <a:cs typeface="Arial"/>
              </a:rPr>
              <a:t>04</a:t>
            </a:r>
          </a:p>
        </p:txBody>
      </p:sp>
      <p:sp>
        <p:nvSpPr>
          <p:cNvPr id="22" name="">
            <a:extLst xmlns:a="http://schemas.openxmlformats.org/drawingml/2006/main">
              <a:ext uri="{FF2B5EF4-FFF2-40B4-BE49-F238E27FC236}">
                <a16:creationId xmlns:a16="http://schemas.microsoft.com/office/drawing/2014/main" id="{7A3CC75C-E4AF-4CBE-95BB-E637F60F2B7B}"/>
              </a:ext>
            </a:extLst>
          </p:cNvPr>
          <p:cNvSpPr>
            <a:spLocks xmlns:a="http://schemas.openxmlformats.org/drawingml/2006/main" noGrp="1"/>
          </p:cNvSpPr>
          <p:nvPr/>
        </p:nvSpPr>
        <p:spPr>
          <a:xfrm xmlns:a="http://schemas.openxmlformats.org/drawingml/2006/main">
            <a:off x="9139238" y="2781300"/>
            <a:ext cx="2214563"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高阶综合与再教学</a:t>
            </a:r>
          </a:p>
        </p:txBody>
      </p:sp>
      <p:sp>
        <p:nvSpPr>
          <p:cNvPr id="23" name="">
            <a:extLst xmlns:a="http://schemas.openxmlformats.org/drawingml/2006/main">
              <a:ext uri="{FF2B5EF4-FFF2-40B4-BE49-F238E27FC236}">
                <a16:creationId xmlns:a16="http://schemas.microsoft.com/office/drawing/2014/main" id="{04D7C8C0-9B87-4A29-9E22-5F128C4690F3}"/>
              </a:ext>
            </a:extLst>
          </p:cNvPr>
          <p:cNvSpPr>
            <a:spLocks xmlns:a="http://schemas.openxmlformats.org/drawingml/2006/main" noGrp="1"/>
          </p:cNvSpPr>
          <p:nvPr/>
        </p:nvSpPr>
        <p:spPr>
          <a:xfrm xmlns:a="http://schemas.openxmlformats.org/drawingml/2006/main">
            <a:off x="9139238" y="3695700"/>
            <a:ext cx="2214563"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跨表示综合并修正高频错因</a:t>
            </a:r>
          </a:p>
        </p:txBody>
      </p:sp>
      <p:sp>
        <p:nvSpPr>
          <p:cNvPr id="24" name="">
            <a:extLst xmlns:a="http://schemas.openxmlformats.org/drawingml/2006/main">
              <a:ext uri="{FF2B5EF4-FFF2-40B4-BE49-F238E27FC236}">
                <a16:creationId xmlns:a16="http://schemas.microsoft.com/office/drawing/2014/main" id="{7DB223D4-559F-4D31-8EF2-A0C4384CE9E8}"/>
              </a:ext>
            </a:extLst>
          </p:cNvPr>
          <p:cNvSpPr>
            <a:spLocks xmlns:a="http://schemas.openxmlformats.org/drawingml/2006/main" noGrp="1"/>
          </p:cNvSpPr>
          <p:nvPr/>
        </p:nvSpPr>
        <p:spPr>
          <a:xfrm xmlns:a="http://schemas.openxmlformats.org/drawingml/2006/main">
            <a:off x="9139238" y="4953000"/>
            <a:ext cx="2214563"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30 MIN</a:t>
            </a:r>
          </a:p>
        </p:txBody>
      </p:sp>
      <p:sp>
        <p:nvSpPr>
          <p:cNvPr id="25" name="">
            <a:extLst xmlns:a="http://schemas.openxmlformats.org/drawingml/2006/main">
              <a:ext uri="{FF2B5EF4-FFF2-40B4-BE49-F238E27FC236}">
                <a16:creationId xmlns:a16="http://schemas.microsoft.com/office/drawing/2014/main" id="{F385A245-0F56-4810-AE0E-3D7BFF2A865A}"/>
              </a:ext>
            </a:extLst>
          </p:cNvPr>
          <p:cNvSpPr>
            <a:spLocks xmlns:a="http://schemas.openxmlformats.org/drawingml/2006/main" noGrp="1"/>
          </p:cNvSpPr>
          <p:nvPr/>
        </p:nvSpPr>
        <p:spPr>
          <a:xfrm xmlns:a="http://schemas.openxmlformats.org/drawingml/2006/main">
            <a:off x="628650" y="5753100"/>
            <a:ext cx="106680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成功标准｜每段只推进一个可证明的分论点</a:t>
            </a:r>
          </a:p>
        </p:txBody>
      </p:sp>
      <p:sp>
        <p:nvSpPr>
          <p:cNvPr id="26" name="">
            <a:extLst xmlns:a="http://schemas.openxmlformats.org/drawingml/2006/main">
              <a:ext uri="{FF2B5EF4-FFF2-40B4-BE49-F238E27FC236}">
                <a16:creationId xmlns:a16="http://schemas.microsoft.com/office/drawing/2014/main" id="{D2290CFF-DA07-4EA2-ACCC-0A11289DC9F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7" name="">
            <a:extLst xmlns:a="http://schemas.openxmlformats.org/drawingml/2006/main">
              <a:ext uri="{FF2B5EF4-FFF2-40B4-BE49-F238E27FC236}">
                <a16:creationId xmlns:a16="http://schemas.microsoft.com/office/drawing/2014/main" id="{11FD1F2A-A81A-4922-8FCD-C7DD64B972C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长篇观点写作</a:t>
            </a:r>
          </a:p>
        </p:txBody>
      </p:sp>
      <p:sp>
        <p:nvSpPr>
          <p:cNvPr id="28" name="">
            <a:extLst xmlns:a="http://schemas.openxmlformats.org/drawingml/2006/main">
              <a:ext uri="{FF2B5EF4-FFF2-40B4-BE49-F238E27FC236}">
                <a16:creationId xmlns:a16="http://schemas.microsoft.com/office/drawing/2014/main" id="{95A3715C-8298-48FA-9299-BB486069218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02 / 39</a:t>
            </a:r>
          </a:p>
        </p:txBody>
      </p:sp>
    </p:spTree>
    <p:extLst>
      <p:ext uri="{BB962C8B-B14F-4D97-AF65-F5344CB8AC3E}">
        <p14:creationId xmlns:p14="http://schemas.microsoft.com/office/powerpoint/2010/main" val="1547588387"/>
      </p:ext>
    </p:extLst>
  </p:cSld>
</p:sld>
</file>

<file path=ppt/slides/slide3.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6AE5AE09-39EF-4749-967C-B65E28E42CD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DSE KNOWLEDGE POINT · EXPLICIT SCOPE</a:t>
            </a:r>
          </a:p>
        </p:txBody>
      </p:sp>
      <p:sp>
        <p:nvSpPr>
          <p:cNvPr id="2" name="">
            <a:extLst xmlns:a="http://schemas.openxmlformats.org/drawingml/2006/main">
              <a:ext uri="{FF2B5EF4-FFF2-40B4-BE49-F238E27FC236}">
                <a16:creationId xmlns:a16="http://schemas.microsoft.com/office/drawing/2014/main" id="{13EBBA12-03F0-4708-84B9-72265E2C872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9b9c2f9e6bb64b60"/>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567C8C6-2C5C-4143-BFB0-DE16A0014D75}"/>
              </a:ext>
            </a:extLst>
          </p:cNvPr>
          <p:cNvSpPr>
            <a:spLocks xmlns:a="http://schemas.openxmlformats.org/drawingml/2006/main" noGrp="1"/>
          </p:cNvSpPr>
          <p:nvPr/>
        </p:nvSpPr>
        <p:spPr>
          <a:xfrm xmlns:a="http://schemas.openxmlformats.org/drawingml/2006/main">
            <a:off x="628650" y="876300"/>
            <a:ext cx="7239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3000" b="1">
                <a:solidFill>
                  <a:srgbClr val="0B0B0D"/>
                </a:solidFill>
                <a:latin typeface="Microsoft YaHei"/>
                <a:ea typeface="Microsoft YaHei"/>
                <a:cs typeface="Microsoft YaHei"/>
              </a:defRPr>
            </a:pPr>
            <a:r>
              <a:rPr sz="3000" b="1">
                <a:solidFill>
                  <a:srgbClr val="0B0B0D"/>
                </a:solidFill>
                <a:latin typeface="Microsoft YaHei"/>
                <a:ea typeface="Microsoft YaHei"/>
                <a:cs typeface="Microsoft YaHei"/>
              </a:rPr>
              <a:t>长篇观点写作</a:t>
            </a:r>
          </a:p>
        </p:txBody>
      </p:sp>
      <p:sp>
        <p:nvSpPr>
          <p:cNvPr id="5" name="">
            <a:extLst xmlns:a="http://schemas.openxmlformats.org/drawingml/2006/main">
              <a:ext uri="{FF2B5EF4-FFF2-40B4-BE49-F238E27FC236}">
                <a16:creationId xmlns:a16="http://schemas.microsoft.com/office/drawing/2014/main" id="{86052022-253F-40A1-988F-5288B1C6CCCE}"/>
              </a:ext>
            </a:extLst>
          </p:cNvPr>
          <p:cNvSpPr>
            <a:spLocks xmlns:a="http://schemas.openxmlformats.org/drawingml/2006/main" noGrp="1"/>
          </p:cNvSpPr>
          <p:nvPr/>
        </p:nvSpPr>
        <p:spPr>
          <a:xfrm xmlns:a="http://schemas.openxmlformats.org/drawingml/2006/main">
            <a:off x="628650" y="1504950"/>
            <a:ext cx="7239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本页就是本单元的知识点边界。</a:t>
            </a:r>
          </a:p>
        </p:txBody>
      </p:sp>
      <p:sp>
        <p:nvSpPr>
          <p:cNvPr id="6" name="">
            <a:extLst xmlns:a="http://schemas.openxmlformats.org/drawingml/2006/main">
              <a:ext uri="{FF2B5EF4-FFF2-40B4-BE49-F238E27FC236}">
                <a16:creationId xmlns:a16="http://schemas.microsoft.com/office/drawing/2014/main" id="{94A4C173-1DA0-4769-8A9A-084535C5AC3B}"/>
              </a:ext>
            </a:extLst>
          </p:cNvPr>
          <p:cNvSpPr>
            <a:spLocks xmlns:a="http://schemas.openxmlformats.org/drawingml/2006/main" noGrp="1"/>
          </p:cNvSpPr>
          <p:nvPr/>
        </p:nvSpPr>
        <p:spPr>
          <a:xfrm xmlns:a="http://schemas.openxmlformats.org/drawingml/2006/main">
            <a:off x="628650" y="2038350"/>
            <a:ext cx="495300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DDD5B2D1-A51E-483B-85FC-ABE6BAAB600C}"/>
              </a:ext>
            </a:extLst>
          </p:cNvPr>
          <p:cNvSpPr>
            <a:spLocks xmlns:a="http://schemas.openxmlformats.org/drawingml/2006/main" noGrp="1"/>
          </p:cNvSpPr>
          <p:nvPr/>
        </p:nvSpPr>
        <p:spPr>
          <a:xfrm xmlns:a="http://schemas.openxmlformats.org/drawingml/2006/main">
            <a:off x="914400" y="2324100"/>
            <a:ext cx="4095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F1EA"/>
                </a:solidFill>
                <a:latin typeface="Arial"/>
                <a:ea typeface="Arial"/>
                <a:cs typeface="Arial"/>
              </a:defRPr>
            </a:pPr>
            <a:r>
              <a:rPr sz="825" b="1">
                <a:solidFill>
                  <a:srgbClr val="F4F1EA"/>
                </a:solidFill>
                <a:latin typeface="Arial"/>
                <a:ea typeface="Arial"/>
                <a:cs typeface="Arial"/>
              </a:rPr>
              <a:t>CORE JUDGEMENT</a:t>
            </a:r>
          </a:p>
        </p:txBody>
      </p:sp>
      <p:sp>
        <p:nvSpPr>
          <p:cNvPr id="8" name="">
            <a:extLst xmlns:a="http://schemas.openxmlformats.org/drawingml/2006/main">
              <a:ext uri="{FF2B5EF4-FFF2-40B4-BE49-F238E27FC236}">
                <a16:creationId xmlns:a16="http://schemas.microsoft.com/office/drawing/2014/main" id="{7E142744-25C4-46C5-882E-34BFD260EF7E}"/>
              </a:ext>
            </a:extLst>
          </p:cNvPr>
          <p:cNvSpPr>
            <a:spLocks xmlns:a="http://schemas.openxmlformats.org/drawingml/2006/main" noGrp="1"/>
          </p:cNvSpPr>
          <p:nvPr/>
        </p:nvSpPr>
        <p:spPr>
          <a:xfrm xmlns:a="http://schemas.openxmlformats.org/drawingml/2006/main">
            <a:off x="914400" y="2781300"/>
            <a:ext cx="4095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6000"/>
              </a:lnSpc>
              <a:buNone/>
              <a:defRPr sz="2025" b="1">
                <a:solidFill>
                  <a:srgbClr val="FFFFFF"/>
                </a:solidFill>
                <a:latin typeface="Microsoft YaHei"/>
                <a:ea typeface="Microsoft YaHei"/>
                <a:cs typeface="Microsoft YaHei"/>
              </a:defRPr>
            </a:pPr>
            <a:r>
              <a:rPr sz="2025" b="1">
                <a:solidFill>
                  <a:srgbClr val="FFFFFF"/>
                </a:solidFill>
                <a:latin typeface="Microsoft YaHei"/>
                <a:ea typeface="Microsoft YaHei"/>
                <a:cs typeface="Microsoft YaHei"/>
              </a:rPr>
              <a:t>每段只推进一个可证明的分论点</a:t>
            </a:r>
          </a:p>
        </p:txBody>
      </p:sp>
      <p:sp>
        <p:nvSpPr>
          <p:cNvPr id="9" name="">
            <a:extLst xmlns:a="http://schemas.openxmlformats.org/drawingml/2006/main">
              <a:ext uri="{FF2B5EF4-FFF2-40B4-BE49-F238E27FC236}">
                <a16:creationId xmlns:a16="http://schemas.microsoft.com/office/drawing/2014/main" id="{788CD3E6-0D07-4DF1-A9DF-F0920851D465}"/>
              </a:ext>
            </a:extLst>
          </p:cNvPr>
          <p:cNvSpPr>
            <a:spLocks xmlns:a="http://schemas.openxmlformats.org/drawingml/2006/main" noGrp="1"/>
          </p:cNvSpPr>
          <p:nvPr/>
        </p:nvSpPr>
        <p:spPr>
          <a:xfrm xmlns:a="http://schemas.openxmlformats.org/drawingml/2006/main">
            <a:off x="914400" y="4324350"/>
            <a:ext cx="40957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边界提醒｜堆砌高级词却缺少论证</a:t>
            </a:r>
          </a:p>
        </p:txBody>
      </p:sp>
      <p:sp>
        <p:nvSpPr>
          <p:cNvPr id="10" name="">
            <a:extLst xmlns:a="http://schemas.openxmlformats.org/drawingml/2006/main">
              <a:ext uri="{FF2B5EF4-FFF2-40B4-BE49-F238E27FC236}">
                <a16:creationId xmlns:a16="http://schemas.microsoft.com/office/drawing/2014/main" id="{0296E2DA-7C78-4CEC-B10D-5ED430A08C6F}"/>
              </a:ext>
            </a:extLst>
          </p:cNvPr>
          <p:cNvSpPr>
            <a:spLocks xmlns:a="http://schemas.openxmlformats.org/drawingml/2006/main" noGrp="1"/>
          </p:cNvSpPr>
          <p:nvPr/>
        </p:nvSpPr>
        <p:spPr>
          <a:xfrm xmlns:a="http://schemas.openxmlformats.org/drawingml/2006/main">
            <a:off x="5848350" y="2038350"/>
            <a:ext cx="5715000" cy="14287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1" name="">
            <a:extLst xmlns:a="http://schemas.openxmlformats.org/drawingml/2006/main">
              <a:ext uri="{FF2B5EF4-FFF2-40B4-BE49-F238E27FC236}">
                <a16:creationId xmlns:a16="http://schemas.microsoft.com/office/drawing/2014/main" id="{BBCDAC72-47F5-4A28-A504-71D6329141A9}"/>
              </a:ext>
            </a:extLst>
          </p:cNvPr>
          <p:cNvSpPr>
            <a:spLocks xmlns:a="http://schemas.openxmlformats.org/drawingml/2006/main" noGrp="1"/>
          </p:cNvSpPr>
          <p:nvPr/>
        </p:nvSpPr>
        <p:spPr>
          <a:xfrm xmlns:a="http://schemas.openxmlformats.org/drawingml/2006/main">
            <a:off x="6115050" y="2286000"/>
            <a:ext cx="1047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知识范围</a:t>
            </a:r>
          </a:p>
        </p:txBody>
      </p:sp>
      <p:sp>
        <p:nvSpPr>
          <p:cNvPr id="12" name="">
            <a:extLst xmlns:a="http://schemas.openxmlformats.org/drawingml/2006/main">
              <a:ext uri="{FF2B5EF4-FFF2-40B4-BE49-F238E27FC236}">
                <a16:creationId xmlns:a16="http://schemas.microsoft.com/office/drawing/2014/main" id="{E7121286-9BAF-4E36-830B-39A6603C850B}"/>
              </a:ext>
            </a:extLst>
          </p:cNvPr>
          <p:cNvSpPr>
            <a:spLocks xmlns:a="http://schemas.openxmlformats.org/drawingml/2006/main" noGrp="1"/>
          </p:cNvSpPr>
          <p:nvPr/>
        </p:nvSpPr>
        <p:spPr>
          <a:xfrm xmlns:a="http://schemas.openxmlformats.org/drawingml/2006/main">
            <a:off x="6115050" y="26860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立场、论证、例证、反驳与结尾。</a:t>
            </a:r>
          </a:p>
        </p:txBody>
      </p:sp>
      <p:sp>
        <p:nvSpPr>
          <p:cNvPr id="13" name="">
            <a:extLst xmlns:a="http://schemas.openxmlformats.org/drawingml/2006/main">
              <a:ext uri="{FF2B5EF4-FFF2-40B4-BE49-F238E27FC236}">
                <a16:creationId xmlns:a16="http://schemas.microsoft.com/office/drawing/2014/main" id="{9EE1B082-F6CC-405D-9AF6-C7A1CBF97A4F}"/>
              </a:ext>
            </a:extLst>
          </p:cNvPr>
          <p:cNvSpPr>
            <a:spLocks xmlns:a="http://schemas.openxmlformats.org/drawingml/2006/main" noGrp="1"/>
          </p:cNvSpPr>
          <p:nvPr/>
        </p:nvSpPr>
        <p:spPr>
          <a:xfrm xmlns:a="http://schemas.openxmlformats.org/drawingml/2006/main">
            <a:off x="5848350" y="3638550"/>
            <a:ext cx="5715000" cy="16859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EDA1F4FA-A99A-485E-AD9D-81DDF58B8AB9}"/>
              </a:ext>
            </a:extLst>
          </p:cNvPr>
          <p:cNvSpPr>
            <a:spLocks xmlns:a="http://schemas.openxmlformats.org/drawingml/2006/main" noGrp="1"/>
          </p:cNvSpPr>
          <p:nvPr/>
        </p:nvSpPr>
        <p:spPr>
          <a:xfrm xmlns:a="http://schemas.openxmlformats.org/drawingml/2006/main">
            <a:off x="6115050" y="3886200"/>
            <a:ext cx="1333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标准方法</a:t>
            </a:r>
          </a:p>
        </p:txBody>
      </p:sp>
      <p:sp>
        <p:nvSpPr>
          <p:cNvPr id="15" name="">
            <a:extLst xmlns:a="http://schemas.openxmlformats.org/drawingml/2006/main">
              <a:ext uri="{FF2B5EF4-FFF2-40B4-BE49-F238E27FC236}">
                <a16:creationId xmlns:a16="http://schemas.microsoft.com/office/drawing/2014/main" id="{4FC754C4-753A-42B2-8CF6-C9C0C03484AF}"/>
              </a:ext>
            </a:extLst>
          </p:cNvPr>
          <p:cNvSpPr>
            <a:spLocks xmlns:a="http://schemas.openxmlformats.org/drawingml/2006/main" noGrp="1"/>
          </p:cNvSpPr>
          <p:nvPr/>
        </p:nvSpPr>
        <p:spPr>
          <a:xfrm xmlns:a="http://schemas.openxmlformats.org/drawingml/2006/main">
            <a:off x="6115050" y="42862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观点—原因—证据—回扣</a:t>
            </a:r>
          </a:p>
        </p:txBody>
      </p:sp>
      <p:sp>
        <p:nvSpPr>
          <p:cNvPr id="16" name="">
            <a:extLst xmlns:a="http://schemas.openxmlformats.org/drawingml/2006/main">
              <a:ext uri="{FF2B5EF4-FFF2-40B4-BE49-F238E27FC236}">
                <a16:creationId xmlns:a16="http://schemas.microsoft.com/office/drawing/2014/main" id="{9E180E97-E7E1-4428-A305-FC87BF32F3FA}"/>
              </a:ext>
            </a:extLst>
          </p:cNvPr>
          <p:cNvSpPr>
            <a:spLocks xmlns:a="http://schemas.openxmlformats.org/drawingml/2006/main" noGrp="1"/>
          </p:cNvSpPr>
          <p:nvPr/>
        </p:nvSpPr>
        <p:spPr>
          <a:xfrm xmlns:a="http://schemas.openxmlformats.org/drawingml/2006/main">
            <a:off x="628650" y="5638800"/>
            <a:ext cx="8096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Microsoft YaHei"/>
                <a:ea typeface="Microsoft YaHei"/>
                <a:cs typeface="Microsoft YaHei"/>
              </a:defRPr>
            </a:pPr>
            <a:r>
              <a:rPr sz="900" b="1">
                <a:solidFill>
                  <a:srgbClr val="4B4B4F"/>
                </a:solidFill>
                <a:latin typeface="Microsoft YaHei"/>
                <a:ea typeface="Microsoft YaHei"/>
                <a:cs typeface="Microsoft YaHei"/>
              </a:rPr>
              <a:t>题型依据｜DSE模考题型｜参照 HKDSE English Language 2027/2028 Assessment Framework、Sample/Practice Paper 与公开评核资料｜English Paper 2 extended-writing t…</a:t>
            </a:r>
          </a:p>
        </p:txBody>
      </p:sp>
      <p:sp>
        <p:nvSpPr>
          <p:cNvPr id="17" name="">
            <a:extLst xmlns:a="http://schemas.openxmlformats.org/drawingml/2006/main">
              <a:ext uri="{FF2B5EF4-FFF2-40B4-BE49-F238E27FC236}">
                <a16:creationId xmlns:a16="http://schemas.microsoft.com/office/drawing/2014/main" id="{BBE03BA8-423D-4A66-B0F9-D700CFA7C371}"/>
              </a:ext>
            </a:extLst>
          </p:cNvPr>
          <p:cNvSpPr>
            <a:spLocks xmlns:a="http://schemas.openxmlformats.org/drawingml/2006/main" noGrp="1"/>
          </p:cNvSpPr>
          <p:nvPr/>
        </p:nvSpPr>
        <p:spPr>
          <a:xfrm xmlns:a="http://schemas.openxmlformats.org/drawingml/2006/main">
            <a:off x="628650" y="6076950"/>
            <a:ext cx="885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0B0B0D"/>
                </a:solidFill>
                <a:latin typeface="Arial"/>
                <a:ea typeface="Arial"/>
                <a:cs typeface="Arial"/>
              </a:defRPr>
            </a:pPr>
            <a:r>
              <a:rPr sz="975" b="1">
                <a:solidFill>
                  <a:srgbClr val="0B0B0D"/>
                </a:solidFill>
                <a:latin typeface="Arial"/>
                <a:ea typeface="Arial"/>
                <a:cs typeface="Arial"/>
              </a:rPr>
              <a:t>30题结构  基础诊断  +  应用迁移  +  高阶挑战</a:t>
            </a:r>
          </a:p>
        </p:txBody>
      </p:sp>
      <p:sp>
        <p:nvSpPr>
          <p:cNvPr id="18" name="">
            <a:extLst xmlns:a="http://schemas.openxmlformats.org/drawingml/2006/main">
              <a:ext uri="{FF2B5EF4-FFF2-40B4-BE49-F238E27FC236}">
                <a16:creationId xmlns:a16="http://schemas.microsoft.com/office/drawing/2014/main" id="{EF3D8EE3-7CE0-4F3F-BDEA-98F9A7B8A3D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C012301B-8A7E-4290-B93B-F68A1905DD5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长篇观点写作</a:t>
            </a:r>
          </a:p>
        </p:txBody>
      </p:sp>
      <p:sp>
        <p:nvSpPr>
          <p:cNvPr id="20" name="">
            <a:extLst xmlns:a="http://schemas.openxmlformats.org/drawingml/2006/main">
              <a:ext uri="{FF2B5EF4-FFF2-40B4-BE49-F238E27FC236}">
                <a16:creationId xmlns:a16="http://schemas.microsoft.com/office/drawing/2014/main" id="{4A44735F-B0EE-4BD7-B8DE-2848CB0A38E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03 / 39</a:t>
            </a:r>
          </a:p>
        </p:txBody>
      </p:sp>
    </p:spTree>
    <p:extLst>
      <p:ext uri="{BB962C8B-B14F-4D97-AF65-F5344CB8AC3E}">
        <p14:creationId xmlns:p14="http://schemas.microsoft.com/office/powerpoint/2010/main" val="1519633073"/>
      </p:ext>
    </p:extLst>
  </p:cSld>
</p:sld>
</file>

<file path=ppt/slides/slide4.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54D78ECD-FCE2-4696-8589-F561352677E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TARGET &amp; DIAGNOSIS</a:t>
            </a:r>
          </a:p>
        </p:txBody>
      </p:sp>
      <p:sp>
        <p:nvSpPr>
          <p:cNvPr id="2" name="">
            <a:extLst xmlns:a="http://schemas.openxmlformats.org/drawingml/2006/main">
              <a:ext uri="{FF2B5EF4-FFF2-40B4-BE49-F238E27FC236}">
                <a16:creationId xmlns:a16="http://schemas.microsoft.com/office/drawing/2014/main" id="{4906B3FD-FE1E-4C39-B6C7-E4EECBB419A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e6cd88fa39624e89"/>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4C66A36-BFF4-4EE1-A7C8-4507D6DBC33A}"/>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DSE 知识点与真题入口</a:t>
            </a:r>
          </a:p>
        </p:txBody>
      </p:sp>
      <p:sp>
        <p:nvSpPr>
          <p:cNvPr id="5" name="">
            <a:extLst xmlns:a="http://schemas.openxmlformats.org/drawingml/2006/main">
              <a:ext uri="{FF2B5EF4-FFF2-40B4-BE49-F238E27FC236}">
                <a16:creationId xmlns:a16="http://schemas.microsoft.com/office/drawing/2014/main" id="{642BF893-29EF-4F31-B228-C453E2C59AE8}"/>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B6368D05-C644-4AEA-AA48-1631F9944984}"/>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能解释“每段只推进一个可证明的分论点”，并识别一个反例或边界。</a:t>
            </a:r>
          </a:p>
        </p:txBody>
      </p:sp>
      <p:sp>
        <p:nvSpPr>
          <p:cNvPr id="7" name="">
            <a:extLst xmlns:a="http://schemas.openxmlformats.org/drawingml/2006/main">
              <a:ext uri="{FF2B5EF4-FFF2-40B4-BE49-F238E27FC236}">
                <a16:creationId xmlns:a16="http://schemas.microsoft.com/office/drawing/2014/main" id="{8CA10656-570C-4086-B8EC-3C6EF3CD37C0}"/>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8" name="">
            <a:extLst xmlns:a="http://schemas.openxmlformats.org/drawingml/2006/main">
              <a:ext uri="{FF2B5EF4-FFF2-40B4-BE49-F238E27FC236}">
                <a16:creationId xmlns:a16="http://schemas.microsoft.com/office/drawing/2014/main" id="{262D6750-A41F-409C-868F-733B75379D31}"/>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入口诊断｜Q01 · DSE模考题</a:t>
            </a:r>
          </a:p>
        </p:txBody>
      </p:sp>
      <p:sp>
        <p:nvSpPr>
          <p:cNvPr id="9" name="">
            <a:extLst xmlns:a="http://schemas.openxmlformats.org/drawingml/2006/main">
              <a:ext uri="{FF2B5EF4-FFF2-40B4-BE49-F238E27FC236}">
                <a16:creationId xmlns:a16="http://schemas.microsoft.com/office/drawing/2014/main" id="{66B7E395-24A4-4842-B763-2447CB7D1535}"/>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4848"/>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AA-1 · English Paper 2 extended-writing task · 证据定位</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Evidence focus: identify the exact phrase that supports the answer.</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a:t>
            </a:r>
          </a:p>
        </p:txBody>
      </p:sp>
      <p:sp>
        <p:nvSpPr>
          <p:cNvPr id="10" name="">
            <a:extLst xmlns:a="http://schemas.openxmlformats.org/drawingml/2006/main">
              <a:ext uri="{FF2B5EF4-FFF2-40B4-BE49-F238E27FC236}">
                <a16:creationId xmlns:a16="http://schemas.microsoft.com/office/drawing/2014/main" id="{705C907D-7E7F-4F2A-AB54-8FE0656E939C}"/>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高频错因：堆砌高级词却缺少论证</a:t>
            </a:r>
          </a:p>
        </p:txBody>
      </p:sp>
      <p:sp>
        <p:nvSpPr>
          <p:cNvPr id="11" name="">
            <a:extLst xmlns:a="http://schemas.openxmlformats.org/drawingml/2006/main">
              <a:ext uri="{FF2B5EF4-FFF2-40B4-BE49-F238E27FC236}">
                <a16:creationId xmlns:a16="http://schemas.microsoft.com/office/drawing/2014/main" id="{F330C785-0CCF-49A8-BB3E-4A352CA0C3BA}"/>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BBA6CF2B-EA12-49CD-BEED-993245AE7F5A}"/>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5350B9A1-3288-42B9-A778-7C690492330F}"/>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每段只推进一个可证明的分论点</a:t>
            </a:r>
          </a:p>
        </p:txBody>
      </p:sp>
      <p:sp>
        <p:nvSpPr>
          <p:cNvPr id="14" name="">
            <a:extLst xmlns:a="http://schemas.openxmlformats.org/drawingml/2006/main">
              <a:ext uri="{FF2B5EF4-FFF2-40B4-BE49-F238E27FC236}">
                <a16:creationId xmlns:a16="http://schemas.microsoft.com/office/drawing/2014/main" id="{5490FD41-73AB-443E-97A4-01E073C88025}"/>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DA0F3CDD-407B-48C1-8594-B9454AC8725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9D132B02-739D-45D5-B739-28BA0815D64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长篇观点写作</a:t>
            </a:r>
          </a:p>
        </p:txBody>
      </p:sp>
      <p:sp>
        <p:nvSpPr>
          <p:cNvPr id="17" name="">
            <a:extLst xmlns:a="http://schemas.openxmlformats.org/drawingml/2006/main">
              <a:ext uri="{FF2B5EF4-FFF2-40B4-BE49-F238E27FC236}">
                <a16:creationId xmlns:a16="http://schemas.microsoft.com/office/drawing/2014/main" id="{5DAF3245-4D32-4A89-8E21-C00CD0E7E25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04 / 39</a:t>
            </a:r>
          </a:p>
        </p:txBody>
      </p:sp>
    </p:spTree>
    <p:extLst>
      <p:ext uri="{BB962C8B-B14F-4D97-AF65-F5344CB8AC3E}">
        <p14:creationId xmlns:p14="http://schemas.microsoft.com/office/powerpoint/2010/main" val="1691552708"/>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47D06682-BE99-453B-A517-DB7ACDF7BB0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WORKED EXAMPLE &amp; VARIATION</a:t>
            </a:r>
          </a:p>
        </p:txBody>
      </p:sp>
      <p:sp>
        <p:nvSpPr>
          <p:cNvPr id="2" name="">
            <a:extLst xmlns:a="http://schemas.openxmlformats.org/drawingml/2006/main">
              <a:ext uri="{FF2B5EF4-FFF2-40B4-BE49-F238E27FC236}">
                <a16:creationId xmlns:a16="http://schemas.microsoft.com/office/drawing/2014/main" id="{361700E7-163A-466B-9270-733D170EBA5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c0e1a985935340ce"/>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63DDEFA-235A-48A1-BAA8-CED7C70FC52E}"/>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70280B49-20EF-4E79-AE3B-9DE0FD22495B}"/>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91F7CAA8-C3EB-4ED3-8832-9429D8A91F27}"/>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CC5B566E-AF5F-48ED-83E7-7354EB94223D}"/>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B66B3CC7-6AC8-40C3-A57E-F5413673FBA4}"/>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观点</a:t>
            </a:r>
          </a:p>
        </p:txBody>
      </p:sp>
      <p:sp>
        <p:nvSpPr>
          <p:cNvPr id="9" name="">
            <a:extLst xmlns:a="http://schemas.openxmlformats.org/drawingml/2006/main">
              <a:ext uri="{FF2B5EF4-FFF2-40B4-BE49-F238E27FC236}">
                <a16:creationId xmlns:a16="http://schemas.microsoft.com/office/drawing/2014/main" id="{B997F7F7-9945-454F-83C4-59DE34FD397B}"/>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BBD93B1F-CF32-4F30-967C-E74342EC3BFB}"/>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原因</a:t>
            </a:r>
          </a:p>
        </p:txBody>
      </p:sp>
      <p:sp>
        <p:nvSpPr>
          <p:cNvPr id="11" name="">
            <a:extLst xmlns:a="http://schemas.openxmlformats.org/drawingml/2006/main">
              <a:ext uri="{FF2B5EF4-FFF2-40B4-BE49-F238E27FC236}">
                <a16:creationId xmlns:a16="http://schemas.microsoft.com/office/drawing/2014/main" id="{40123580-A5EB-4003-88DB-801085C59875}"/>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D204902A-31D4-4F06-9B01-99D4F1D03A3E}"/>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证据</a:t>
            </a:r>
          </a:p>
        </p:txBody>
      </p:sp>
      <p:sp>
        <p:nvSpPr>
          <p:cNvPr id="13" name="">
            <a:extLst xmlns:a="http://schemas.openxmlformats.org/drawingml/2006/main">
              <a:ext uri="{FF2B5EF4-FFF2-40B4-BE49-F238E27FC236}">
                <a16:creationId xmlns:a16="http://schemas.microsoft.com/office/drawing/2014/main" id="{99755931-FDAF-4DA9-97B2-3E0DB7EE7C6E}"/>
              </a:ext>
            </a:extLst>
          </p:cNvPr>
          <p:cNvSpPr>
            <a:spLocks xmlns:a="http://schemas.openxmlformats.org/drawingml/2006/main" noGrp="1"/>
          </p:cNvSpPr>
          <p:nvPr/>
        </p:nvSpPr>
        <p:spPr>
          <a:xfrm xmlns:a="http://schemas.openxmlformats.org/drawingml/2006/main">
            <a:off x="914400" y="45339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04</a:t>
            </a:r>
          </a:p>
        </p:txBody>
      </p:sp>
      <p:sp>
        <p:nvSpPr>
          <p:cNvPr id="14" name="">
            <a:extLst xmlns:a="http://schemas.openxmlformats.org/drawingml/2006/main">
              <a:ext uri="{FF2B5EF4-FFF2-40B4-BE49-F238E27FC236}">
                <a16:creationId xmlns:a16="http://schemas.microsoft.com/office/drawing/2014/main" id="{92AEA4E0-C0C5-475F-A53A-C99884911857}"/>
              </a:ext>
            </a:extLst>
          </p:cNvPr>
          <p:cNvSpPr>
            <a:spLocks xmlns:a="http://schemas.openxmlformats.org/drawingml/2006/main" noGrp="1"/>
          </p:cNvSpPr>
          <p:nvPr/>
        </p:nvSpPr>
        <p:spPr>
          <a:xfrm xmlns:a="http://schemas.openxmlformats.org/drawingml/2006/main">
            <a:off x="1447800" y="44958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回扣</a:t>
            </a:r>
          </a:p>
        </p:txBody>
      </p:sp>
      <p:sp>
        <p:nvSpPr>
          <p:cNvPr id="15" name="">
            <a:extLst xmlns:a="http://schemas.openxmlformats.org/drawingml/2006/main">
              <a:ext uri="{FF2B5EF4-FFF2-40B4-BE49-F238E27FC236}">
                <a16:creationId xmlns:a16="http://schemas.microsoft.com/office/drawing/2014/main" id="{5609F936-2FA4-4753-9AF5-CA9579A4A702}"/>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6" name="">
            <a:extLst xmlns:a="http://schemas.openxmlformats.org/drawingml/2006/main">
              <a:ext uri="{FF2B5EF4-FFF2-40B4-BE49-F238E27FC236}">
                <a16:creationId xmlns:a16="http://schemas.microsoft.com/office/drawing/2014/main" id="{3D40ECB4-FB58-46A0-A764-8E05BC357BC3}"/>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Microsoft YaHei"/>
                <a:ea typeface="Microsoft YaHei"/>
                <a:cs typeface="Microsoft YaHei"/>
              </a:defRPr>
            </a:pPr>
            <a:r>
              <a:rPr sz="900" b="1">
                <a:solidFill>
                  <a:srgbClr val="FF4B3E"/>
                </a:solidFill>
                <a:latin typeface="Microsoft YaHei"/>
                <a:ea typeface="Microsoft YaHei"/>
                <a:cs typeface="Microsoft YaHei"/>
              </a:rPr>
              <a:t>DSE 模考例题 · Q01 · DSE模考题</a:t>
            </a:r>
          </a:p>
        </p:txBody>
      </p:sp>
      <p:sp>
        <p:nvSpPr>
          <p:cNvPr id="17" name="">
            <a:extLst xmlns:a="http://schemas.openxmlformats.org/drawingml/2006/main">
              <a:ext uri="{FF2B5EF4-FFF2-40B4-BE49-F238E27FC236}">
                <a16:creationId xmlns:a16="http://schemas.microsoft.com/office/drawing/2014/main" id="{FFD6D1E6-54AC-498C-A8FA-481239C70335}"/>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3842"/>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AA-1 · English Paper 2 extended-writing task · 证据定位</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Evidence focus: identify the exact phrase that supports the answer.</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【原创训练材料｜参数为训练所设】Motion: Ev…</a:t>
            </a:r>
          </a:p>
        </p:txBody>
      </p:sp>
      <p:sp>
        <p:nvSpPr>
          <p:cNvPr id="18" name="">
            <a:extLst xmlns:a="http://schemas.openxmlformats.org/drawingml/2006/main">
              <a:ext uri="{FF2B5EF4-FFF2-40B4-BE49-F238E27FC236}">
                <a16:creationId xmlns:a16="http://schemas.microsoft.com/office/drawing/2014/main" id="{217A845C-5A0D-47E0-82CF-2A5C596B0F94}"/>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04DF8BCC-0462-40AA-9C1A-44D5173D8D82}"/>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分步讲评｜结论—依据—防错</a:t>
            </a:r>
          </a:p>
        </p:txBody>
      </p:sp>
      <p:sp>
        <p:nvSpPr>
          <p:cNvPr id="20" name="">
            <a:extLst xmlns:a="http://schemas.openxmlformats.org/drawingml/2006/main">
              <a:ext uri="{FF2B5EF4-FFF2-40B4-BE49-F238E27FC236}">
                <a16:creationId xmlns:a16="http://schemas.microsoft.com/office/drawing/2014/main" id="{6CBBCE1A-0BFA-4EE3-A90E-FFE44EB64F9F}"/>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正确结论：Explain how service can build civic awareness, use a school example, …</a:t>
            </a:r>
          </a:p>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解析：The plan has a claim, mechanism, evidence, counterargument and bounded response. 本题只使用题内材料；情境与数值均为原创训练参数，不代表官方数据。</a:t>
            </a:r>
          </a:p>
        </p:txBody>
      </p:sp>
      <p:sp>
        <p:nvSpPr>
          <p:cNvPr id="21" name="">
            <a:extLst xmlns:a="http://schemas.openxmlformats.org/drawingml/2006/main">
              <a:ext uri="{FF2B5EF4-FFF2-40B4-BE49-F238E27FC236}">
                <a16:creationId xmlns:a16="http://schemas.microsoft.com/office/drawing/2014/main" id="{E8F5417F-4B05-471D-94EC-D5085FDDAEC9}"/>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5′评分点示范</a:t>
            </a:r>
          </a:p>
        </p:txBody>
      </p:sp>
      <p:sp>
        <p:nvSpPr>
          <p:cNvPr id="22" name="">
            <a:extLst xmlns:a="http://schemas.openxmlformats.org/drawingml/2006/main">
              <a:ext uri="{FF2B5EF4-FFF2-40B4-BE49-F238E27FC236}">
                <a16:creationId xmlns:a16="http://schemas.microsoft.com/office/drawing/2014/main" id="{3025A6C8-8325-4D95-94C6-3472D22560A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FB03959A-3241-4C8B-BA8E-55895FD2CB5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长篇观点写作</a:t>
            </a:r>
          </a:p>
        </p:txBody>
      </p:sp>
      <p:sp>
        <p:nvSpPr>
          <p:cNvPr id="24" name="">
            <a:extLst xmlns:a="http://schemas.openxmlformats.org/drawingml/2006/main">
              <a:ext uri="{FF2B5EF4-FFF2-40B4-BE49-F238E27FC236}">
                <a16:creationId xmlns:a16="http://schemas.microsoft.com/office/drawing/2014/main" id="{2F5F4A83-6DC4-4FD7-AF80-972A4A9CAFB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05 / 39</a:t>
            </a:r>
          </a:p>
        </p:txBody>
      </p:sp>
    </p:spTree>
    <p:extLst>
      <p:ext uri="{BB962C8B-B14F-4D97-AF65-F5344CB8AC3E}">
        <p14:creationId xmlns:p14="http://schemas.microsoft.com/office/powerpoint/2010/main" val="1105245438"/>
      </p:ext>
    </p:extLst>
  </p:cSld>
</p:sld>
</file>

<file path=ppt/slides/slide6.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62288ACE-9913-4656-9AA2-BBF5799F06B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TIMED CHECK &amp; ERROR LOOP</a:t>
            </a:r>
          </a:p>
        </p:txBody>
      </p:sp>
      <p:sp>
        <p:nvSpPr>
          <p:cNvPr id="2" name="">
            <a:extLst xmlns:a="http://schemas.openxmlformats.org/drawingml/2006/main">
              <a:ext uri="{FF2B5EF4-FFF2-40B4-BE49-F238E27FC236}">
                <a16:creationId xmlns:a16="http://schemas.microsoft.com/office/drawing/2014/main" id="{5BF9102E-4124-4548-A7B3-C7FA6DBB638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cbd587433d6f4eab"/>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999B49D-3484-4A50-BD83-5FBCF32B5423}"/>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0B0B0D"/>
                </a:solidFill>
                <a:latin typeface="Microsoft YaHei"/>
                <a:ea typeface="Microsoft YaHei"/>
                <a:cs typeface="Microsoft YaHei"/>
              </a:defRPr>
            </a:pPr>
            <a:r>
              <a:rPr sz="2775" b="1">
                <a:solidFill>
                  <a:srgbClr val="0B0B0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9ABA4A4D-A201-4B10-AFED-EC570E993058}"/>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F3C40CE3-F254-4E50-A17E-F559F44BC6A2}"/>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Arial"/>
                <a:ea typeface="Arial"/>
                <a:cs typeface="Arial"/>
              </a:defRPr>
            </a:pPr>
            <a:r>
              <a:rPr sz="975" b="1">
                <a:solidFill>
                  <a:srgbClr val="FF4B3E"/>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85895D02-848A-454F-B371-E29CB35615DF}"/>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862"/>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用 2 分钟口述一题“从课程范围、核心判断与 Paper 任务结构建立边界”任务的作答路径，答案必须包含：</a:t>
            </a:r>
          </a:p>
        </p:txBody>
      </p:sp>
      <p:sp>
        <p:nvSpPr>
          <p:cNvPr id="8" name="">
            <a:extLst xmlns:a="http://schemas.openxmlformats.org/drawingml/2006/main">
              <a:ext uri="{FF2B5EF4-FFF2-40B4-BE49-F238E27FC236}">
                <a16:creationId xmlns:a16="http://schemas.microsoft.com/office/drawing/2014/main" id="{EEEBB6A0-42D8-4C05-9B8E-0824C07C1766}"/>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D5EB4507-0B7A-4FF4-98B2-62662E33EEC6}"/>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B3013CEC-4082-4C03-A1A7-692B2F3CA844}"/>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AF562C7C-897B-4664-A025-3B6024376814}"/>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70865A15-FE31-424C-8E6B-862DACB03F4E}"/>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33ABD4B2-E137-4577-981E-004F6B80E175}"/>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53D6B104-B05C-4C5A-A9F4-8F7BC50D2E82}"/>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5325E4C5-6DC8-40AB-9EBA-68A3EF6E9A34}"/>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040DD6A7-CD5A-4A8E-92A6-2875D465CC90}"/>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堆砌高级词却缺少论证</a:t>
            </a:r>
          </a:p>
        </p:txBody>
      </p:sp>
      <p:sp>
        <p:nvSpPr>
          <p:cNvPr id="17" name="">
            <a:extLst xmlns:a="http://schemas.openxmlformats.org/drawingml/2006/main">
              <a:ext uri="{FF2B5EF4-FFF2-40B4-BE49-F238E27FC236}">
                <a16:creationId xmlns:a16="http://schemas.microsoft.com/office/drawing/2014/main" id="{CC6708D6-258D-42B0-B1BD-1E6C795B9EB8}"/>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9D50F356-1252-4C31-9704-2F956FE3957F}"/>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B0B0D"/>
                </a:solidFill>
                <a:latin typeface="Microsoft YaHei"/>
                <a:ea typeface="Microsoft YaHei"/>
                <a:cs typeface="Microsoft YaHei"/>
              </a:defRPr>
            </a:pPr>
            <a:r>
              <a:rPr sz="1275" b="1">
                <a:solidFill>
                  <a:srgbClr val="0B0B0D"/>
                </a:solidFill>
                <a:latin typeface="Microsoft YaHei"/>
                <a:ea typeface="Microsoft YaHei"/>
                <a:cs typeface="Microsoft YaHei"/>
              </a:rPr>
              <a:t>达标证据｜入口题 + 知识边界证据卡</a:t>
            </a:r>
          </a:p>
        </p:txBody>
      </p:sp>
      <p:sp>
        <p:nvSpPr>
          <p:cNvPr id="19" name="">
            <a:extLst xmlns:a="http://schemas.openxmlformats.org/drawingml/2006/main">
              <a:ext uri="{FF2B5EF4-FFF2-40B4-BE49-F238E27FC236}">
                <a16:creationId xmlns:a16="http://schemas.microsoft.com/office/drawing/2014/main" id="{183C76A1-9C1E-464E-A303-7173C5803767}"/>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CA9B23B0-39A8-4BF4-AF11-B4AE93A8E89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CD076445-1922-4E6E-86BF-07078A8169B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长篇观点写作</a:t>
            </a:r>
          </a:p>
        </p:txBody>
      </p:sp>
      <p:sp>
        <p:nvSpPr>
          <p:cNvPr id="22" name="">
            <a:extLst xmlns:a="http://schemas.openxmlformats.org/drawingml/2006/main">
              <a:ext uri="{FF2B5EF4-FFF2-40B4-BE49-F238E27FC236}">
                <a16:creationId xmlns:a16="http://schemas.microsoft.com/office/drawing/2014/main" id="{DF8B041A-A3ED-49AA-9C35-68DB9E6B374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06 / 39</a:t>
            </a:r>
          </a:p>
        </p:txBody>
      </p:sp>
    </p:spTree>
    <p:extLst>
      <p:ext uri="{BB962C8B-B14F-4D97-AF65-F5344CB8AC3E}">
        <p14:creationId xmlns:p14="http://schemas.microsoft.com/office/powerpoint/2010/main" val="546843659"/>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2F7C4E61-869C-4CC9-AC9A-DB8D10FD8BF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TERMS &amp; PREREQUISITES</a:t>
            </a:r>
          </a:p>
        </p:txBody>
      </p:sp>
      <p:sp>
        <p:nvSpPr>
          <p:cNvPr id="2" name="">
            <a:extLst xmlns:a="http://schemas.openxmlformats.org/drawingml/2006/main">
              <a:ext uri="{FF2B5EF4-FFF2-40B4-BE49-F238E27FC236}">
                <a16:creationId xmlns:a16="http://schemas.microsoft.com/office/drawing/2014/main" id="{A197CA0A-3D44-49F1-B7A7-C3555069DCF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f571e5fa492b4ee5"/>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5916EC8-0BB0-4757-9F27-C15FEC1F0740}"/>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06365261-2F7E-4C9D-BB01-128082AF1FE7}"/>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ect">
            <a:avLst/>
          </a:prstGeom>
          <a:solidFill xmlns:a="http://schemas.openxmlformats.org/drawingml/2006/main">
            <a:srgbClr val="FFD8D4"/>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C2F91C4E-6168-4A52-913B-5686874EF6CC}"/>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C472A634-96C9-4AB8-B865-8E6FE1BCA60A}"/>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长篇观点写作</a:t>
            </a:r>
          </a:p>
        </p:txBody>
      </p:sp>
      <p:sp>
        <p:nvSpPr>
          <p:cNvPr id="8" name="">
            <a:extLst xmlns:a="http://schemas.openxmlformats.org/drawingml/2006/main">
              <a:ext uri="{FF2B5EF4-FFF2-40B4-BE49-F238E27FC236}">
                <a16:creationId xmlns:a16="http://schemas.microsoft.com/office/drawing/2014/main" id="{9E924D98-8E27-4D65-92DE-C62AFADBF6C0}"/>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5A18B19B-7D8E-45AE-9035-CA4616955078}"/>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4515DD8D-90DE-4BA4-8406-3721CE4B6B0D}"/>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每段只推进一个可证明的分论点</a:t>
            </a:r>
          </a:p>
        </p:txBody>
      </p:sp>
      <p:sp>
        <p:nvSpPr>
          <p:cNvPr id="11" name="">
            <a:extLst xmlns:a="http://schemas.openxmlformats.org/drawingml/2006/main">
              <a:ext uri="{FF2B5EF4-FFF2-40B4-BE49-F238E27FC236}">
                <a16:creationId xmlns:a16="http://schemas.microsoft.com/office/drawing/2014/main" id="{CF8CEA6B-F3FC-424F-8516-AD72FEE487AD}"/>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CA8E39BF-B5C6-4ED1-901B-52878F665B29}"/>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D5D50276-6EF5-49AC-945A-9949699DBA87}"/>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观点—原因—证据—回扣</a:t>
            </a:r>
          </a:p>
        </p:txBody>
      </p:sp>
      <p:sp>
        <p:nvSpPr>
          <p:cNvPr id="14" name="">
            <a:extLst xmlns:a="http://schemas.openxmlformats.org/drawingml/2006/main">
              <a:ext uri="{FF2B5EF4-FFF2-40B4-BE49-F238E27FC236}">
                <a16:creationId xmlns:a16="http://schemas.microsoft.com/office/drawing/2014/main" id="{0BC7F6B5-C7D9-4AD6-9F11-F15F4B356510}"/>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7E9F3CE1-D574-4BE4-918B-6EEE9E2E0FEF}"/>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A0C298C6-ABB0-4B4A-9153-7CD579A64053}"/>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堆砌高级词却缺少论证</a:t>
            </a:r>
          </a:p>
        </p:txBody>
      </p:sp>
      <p:sp>
        <p:nvSpPr>
          <p:cNvPr id="17" name="">
            <a:extLst xmlns:a="http://schemas.openxmlformats.org/drawingml/2006/main">
              <a:ext uri="{FF2B5EF4-FFF2-40B4-BE49-F238E27FC236}">
                <a16:creationId xmlns:a16="http://schemas.microsoft.com/office/drawing/2014/main" id="{B13A07A5-082D-41A3-8281-F69CDD0A6975}"/>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D4264DE8-53A9-4457-B00F-F8668A0A4DB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1C42ABA9-945F-47D6-83C8-14593C843E3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长篇观点写作</a:t>
            </a:r>
          </a:p>
        </p:txBody>
      </p:sp>
      <p:sp>
        <p:nvSpPr>
          <p:cNvPr id="20" name="">
            <a:extLst xmlns:a="http://schemas.openxmlformats.org/drawingml/2006/main">
              <a:ext uri="{FF2B5EF4-FFF2-40B4-BE49-F238E27FC236}">
                <a16:creationId xmlns:a16="http://schemas.microsoft.com/office/drawing/2014/main" id="{E8C110B2-D56D-4228-89C8-90B6473B992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07 / 39</a:t>
            </a:r>
          </a:p>
        </p:txBody>
      </p:sp>
    </p:spTree>
    <p:extLst>
      <p:ext uri="{BB962C8B-B14F-4D97-AF65-F5344CB8AC3E}">
        <p14:creationId xmlns:p14="http://schemas.microsoft.com/office/powerpoint/2010/main" val="142188241"/>
      </p:ext>
    </p:extLst>
  </p:cSld>
</p:sld>
</file>

<file path=ppt/slides/slide8.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94873983-B59D-416D-BB68-4F8CFEDF632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KNOWLEDGE MODEL</a:t>
            </a:r>
          </a:p>
        </p:txBody>
      </p:sp>
      <p:sp>
        <p:nvSpPr>
          <p:cNvPr id="2" name="">
            <a:extLst xmlns:a="http://schemas.openxmlformats.org/drawingml/2006/main">
              <a:ext uri="{FF2B5EF4-FFF2-40B4-BE49-F238E27FC236}">
                <a16:creationId xmlns:a16="http://schemas.microsoft.com/office/drawing/2014/main" id="{178194F8-5917-4072-B2CC-68CEC5972BC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fad461923a624020"/>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E764E74-F51F-4F07-BB7C-DFDBCB5C40D2}"/>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158469D7-1B1D-4416-8DE1-1B527BB4D46B}"/>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77FA3954-4F40-45E3-8D06-C11663A93704}"/>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1E8EB840-3DE8-418C-B57D-6D11EAC5E6E3}"/>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AA-1 · English Paper 2 extended-writing task · 证据定位</a:t>
            </a:r>
          </a:p>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Evidence focus: identify…</a:t>
            </a:r>
          </a:p>
        </p:txBody>
      </p:sp>
      <p:sp>
        <p:nvSpPr>
          <p:cNvPr id="8" name="">
            <a:extLst xmlns:a="http://schemas.openxmlformats.org/drawingml/2006/main">
              <a:ext uri="{FF2B5EF4-FFF2-40B4-BE49-F238E27FC236}">
                <a16:creationId xmlns:a16="http://schemas.microsoft.com/office/drawing/2014/main" id="{62BA55EE-847D-4F2F-9176-D937EE5D9906}"/>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52087916-3D41-40BF-B2E8-6204F0D29FCA}"/>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9796267A-8370-4ECD-A408-0349867D491A}"/>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每段只推进一个可证明的分论点</a:t>
            </a:r>
          </a:p>
        </p:txBody>
      </p:sp>
      <p:sp>
        <p:nvSpPr>
          <p:cNvPr id="11" name="">
            <a:extLst xmlns:a="http://schemas.openxmlformats.org/drawingml/2006/main">
              <a:ext uri="{FF2B5EF4-FFF2-40B4-BE49-F238E27FC236}">
                <a16:creationId xmlns:a16="http://schemas.microsoft.com/office/drawing/2014/main" id="{5A3B9F00-B074-4630-88ED-C828BDB2C53B}"/>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08516113-EB68-47F6-893C-E6EC3DA78BD4}"/>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F1EA"/>
                </a:solidFill>
                <a:latin typeface="Microsoft YaHei"/>
                <a:ea typeface="Microsoft YaHei"/>
                <a:cs typeface="Microsoft YaHei"/>
              </a:defRPr>
            </a:pPr>
            <a:r>
              <a:rPr sz="975" b="1">
                <a:solidFill>
                  <a:srgbClr val="F4F1EA"/>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FFB451E7-1641-4949-A9DA-CF99D94E7480}"/>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观点—原因—证据—回扣</a:t>
            </a:r>
          </a:p>
        </p:txBody>
      </p:sp>
      <p:sp>
        <p:nvSpPr>
          <p:cNvPr id="14" name="">
            <a:extLst xmlns:a="http://schemas.openxmlformats.org/drawingml/2006/main">
              <a:ext uri="{FF2B5EF4-FFF2-40B4-BE49-F238E27FC236}">
                <a16:creationId xmlns:a16="http://schemas.microsoft.com/office/drawing/2014/main" id="{B666C3BE-10FA-486B-BFB8-ED3AC2BA2375}"/>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959C141D-463E-4777-BC0C-8B58D6592825}"/>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06CCF3E3-06D8-4DBD-9C6F-4125F1AD98D2}"/>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检查：堆砌高级词却缺少论证</a:t>
            </a:r>
          </a:p>
        </p:txBody>
      </p:sp>
      <p:sp>
        <p:nvSpPr>
          <p:cNvPr id="17" name="">
            <a:extLst xmlns:a="http://schemas.openxmlformats.org/drawingml/2006/main">
              <a:ext uri="{FF2B5EF4-FFF2-40B4-BE49-F238E27FC236}">
                <a16:creationId xmlns:a16="http://schemas.microsoft.com/office/drawing/2014/main" id="{F4A7886C-5E55-4A28-9D07-06A01192DF02}"/>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223F1801-E159-42C8-8F89-8974BCA6972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76130E4E-9130-45D0-888B-98AA7D2D4EC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长篇观点写作</a:t>
            </a:r>
          </a:p>
        </p:txBody>
      </p:sp>
      <p:sp>
        <p:nvSpPr>
          <p:cNvPr id="20" name="">
            <a:extLst xmlns:a="http://schemas.openxmlformats.org/drawingml/2006/main">
              <a:ext uri="{FF2B5EF4-FFF2-40B4-BE49-F238E27FC236}">
                <a16:creationId xmlns:a16="http://schemas.microsoft.com/office/drawing/2014/main" id="{A5CCAAED-3904-4B6B-896F-B893E783150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08 / 39</a:t>
            </a:r>
          </a:p>
        </p:txBody>
      </p:sp>
    </p:spTree>
    <p:extLst>
      <p:ext uri="{BB962C8B-B14F-4D97-AF65-F5344CB8AC3E}">
        <p14:creationId xmlns:p14="http://schemas.microsoft.com/office/powerpoint/2010/main" val="1989667003"/>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A11EC2AB-74DA-4011-A2BF-B24AA7FA4FF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EVIDENCE TASK</a:t>
            </a:r>
          </a:p>
        </p:txBody>
      </p:sp>
      <p:sp>
        <p:nvSpPr>
          <p:cNvPr id="2" name="">
            <a:extLst xmlns:a="http://schemas.openxmlformats.org/drawingml/2006/main">
              <a:ext uri="{FF2B5EF4-FFF2-40B4-BE49-F238E27FC236}">
                <a16:creationId xmlns:a16="http://schemas.microsoft.com/office/drawing/2014/main" id="{954081DF-F79C-46DC-8A19-D01BE417B05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c769bf84eeaf4a96"/>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A57D888-B0EB-4BB4-BEEF-8367D9328D66}"/>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18AC0648-DF83-424D-B18D-76EE7ADC2AC6}"/>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030C1D48-8E28-422F-91BB-6D28317F428D}"/>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任务 Q04 · DSE模考题</a:t>
            </a:r>
          </a:p>
        </p:txBody>
      </p:sp>
      <p:sp>
        <p:nvSpPr>
          <p:cNvPr id="7" name="">
            <a:extLst xmlns:a="http://schemas.openxmlformats.org/drawingml/2006/main">
              <a:ext uri="{FF2B5EF4-FFF2-40B4-BE49-F238E27FC236}">
                <a16:creationId xmlns:a16="http://schemas.microsoft.com/office/drawing/2014/main" id="{4E5BC631-151A-4908-9243-BC0E380CF2FF}"/>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8712"/>
          </a:bodyPr>
          <a:lstStyle xmlns:a="http://schemas.openxmlformats.org/drawingml/2006/main"/>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AD-4 · English Paper 2 extended-writing task · 错项排除</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Distractor focus: reject the option that changes one material fact.</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【原创训练材料｜参数为训练所设】Write a proposal for improving students’ sleep without placing all responsibility on …</a:t>
            </a:r>
          </a:p>
        </p:txBody>
      </p:sp>
      <p:sp>
        <p:nvSpPr>
          <p:cNvPr id="8" name="">
            <a:extLst xmlns:a="http://schemas.openxmlformats.org/drawingml/2006/main">
              <a:ext uri="{FF2B5EF4-FFF2-40B4-BE49-F238E27FC236}">
                <a16:creationId xmlns:a16="http://schemas.microsoft.com/office/drawing/2014/main" id="{10AB6A72-2D2D-4A50-87E5-A3E70F130F06}"/>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4B4B4F"/>
                </a:solidFill>
                <a:latin typeface="Microsoft YaHei"/>
                <a:ea typeface="Microsoft YaHei"/>
                <a:cs typeface="Microsoft YaHei"/>
              </a:defRPr>
            </a:pPr>
            <a:r>
              <a:rPr sz="825" b="1">
                <a:solidFill>
                  <a:srgbClr val="4B4B4F"/>
                </a:solidFill>
                <a:latin typeface="Microsoft YaHei"/>
                <a:ea typeface="Microsoft YaHei"/>
                <a:cs typeface="Microsoft YaHei"/>
              </a:rPr>
              <a:t>题型参照：DSE模考题型｜参照 HKDSE English Language 2027/2028 Assessment Framework、Sample/Practice Paper 与公开评核资料｜English Paper …</a:t>
            </a:r>
          </a:p>
        </p:txBody>
      </p:sp>
      <p:sp>
        <p:nvSpPr>
          <p:cNvPr id="9" name="">
            <a:extLst xmlns:a="http://schemas.openxmlformats.org/drawingml/2006/main">
              <a:ext uri="{FF2B5EF4-FFF2-40B4-BE49-F238E27FC236}">
                <a16:creationId xmlns:a16="http://schemas.microsoft.com/office/drawing/2014/main" id="{249307D0-7340-40D8-9602-E9236D9A809F}"/>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C9C46F14-E90D-4A0D-8FB3-7DD7CE93D2DE}"/>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F1EA"/>
                </a:solidFill>
                <a:latin typeface="Microsoft YaHei"/>
                <a:ea typeface="Microsoft YaHei"/>
                <a:cs typeface="Microsoft YaHei"/>
              </a:defRPr>
            </a:pPr>
            <a:r>
              <a:rPr sz="1125" b="1">
                <a:solidFill>
                  <a:srgbClr val="F4F1EA"/>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B6A1C512-F459-44E1-9B7E-8795DD5F0723}"/>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67031CF0-DF69-4951-B84D-DC76C2A23333}"/>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14124671-1AA5-4F93-9AFD-4944FA7DB2B5}"/>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C4963F52-DF8D-479C-A216-204718524B27}"/>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6847D158-4419-44F6-9522-131B983BFAF4}"/>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ADA6E8C0-EF3C-4AF6-8CDE-12273536A76B}"/>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6A4DB345-14D3-4968-AA59-4B4D2521456A}"/>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51952FEB-5478-4E6F-B4A1-EDE18D1300F8}"/>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EC8B571F-0278-45C7-9F58-5ECFC0F8A728}"/>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4B4B4F"/>
                </a:solidFill>
                <a:latin typeface="Microsoft YaHei"/>
                <a:ea typeface="Microsoft YaHei"/>
                <a:cs typeface="Microsoft YaHei"/>
              </a:defRPr>
            </a:pPr>
            <a:r>
              <a:rPr sz="1050" b="1">
                <a:solidFill>
                  <a:srgbClr val="4B4B4F"/>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2FE12869-7B13-43EF-A30C-3BD86EE78EE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6156224E-68F4-47A8-AFFA-273882FB8C9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长篇观点写作</a:t>
            </a:r>
          </a:p>
        </p:txBody>
      </p:sp>
      <p:sp>
        <p:nvSpPr>
          <p:cNvPr id="22" name="">
            <a:extLst xmlns:a="http://schemas.openxmlformats.org/drawingml/2006/main">
              <a:ext uri="{FF2B5EF4-FFF2-40B4-BE49-F238E27FC236}">
                <a16:creationId xmlns:a16="http://schemas.microsoft.com/office/drawing/2014/main" id="{85DC980D-46BC-491B-A882-14EEACC6B72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09 / 39</a:t>
            </a:r>
          </a:p>
        </p:txBody>
      </p:sp>
    </p:spTree>
    <p:extLst>
      <p:ext uri="{BB962C8B-B14F-4D97-AF65-F5344CB8AC3E}">
        <p14:creationId xmlns:p14="http://schemas.microsoft.com/office/powerpoint/2010/main" val="946851212"/>
      </p:ext>
    </p:extLst>
  </p:cSld>
</p:sld>
</file>

<file path=ppt/slides/slide10.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39A42F96-0EB0-41E7-B0CA-6B592AB4CFD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THREE LEVELS</a:t>
            </a:r>
          </a:p>
        </p:txBody>
      </p:sp>
      <p:sp>
        <p:nvSpPr>
          <p:cNvPr id="2" name="">
            <a:extLst xmlns:a="http://schemas.openxmlformats.org/drawingml/2006/main">
              <a:ext uri="{FF2B5EF4-FFF2-40B4-BE49-F238E27FC236}">
                <a16:creationId xmlns:a16="http://schemas.microsoft.com/office/drawing/2014/main" id="{D72BA690-528F-4F36-8157-1D93DFB03F8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acbf5e76cfad4dd6"/>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4172BF0-3579-4305-A515-00F1FF13B213}"/>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A119214C-F103-46BE-9463-6A0A5A01C541}"/>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9C058586-C5D2-4266-B651-9EED284A9B9C}"/>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0A92AEC9-5E44-4609-91AF-CE7B093B17CB}"/>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ED0CF7BB-63CF-43A0-86BB-EACF9D3EF026}"/>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AA-1 · English Paper 2 extended-writing task · 证据定位</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Evidence focus: identify the exact phrase that supports the answ…</a:t>
            </a:r>
          </a:p>
        </p:txBody>
      </p:sp>
      <p:sp>
        <p:nvSpPr>
          <p:cNvPr id="9" name="">
            <a:extLst xmlns:a="http://schemas.openxmlformats.org/drawingml/2006/main">
              <a:ext uri="{FF2B5EF4-FFF2-40B4-BE49-F238E27FC236}">
                <a16:creationId xmlns:a16="http://schemas.microsoft.com/office/drawing/2014/main" id="{3EA7D7D0-5458-4691-B736-8DFD8BD7B36F}"/>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FF4B3E"/>
            </a:solidFill>
            <a:prstDash val="solid"/>
          </a:ln>
        </p:spPr>
      </p:sp>
      <p:sp>
        <p:nvSpPr>
          <p:cNvPr id="10" name="">
            <a:extLst xmlns:a="http://schemas.openxmlformats.org/drawingml/2006/main">
              <a:ext uri="{FF2B5EF4-FFF2-40B4-BE49-F238E27FC236}">
                <a16:creationId xmlns:a16="http://schemas.microsoft.com/office/drawing/2014/main" id="{08552D01-90A0-4A8F-94E4-6FCFCD74832F}"/>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00EA94E5-1120-45B8-9033-0E67D31990F1}"/>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02374BD4-9527-4F36-A69A-03E958B23C98}"/>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AD-4 · English Paper 2 extended-writing task · 错项排除</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Distractor focus: reject the option that changes one material fa…</a:t>
            </a:r>
          </a:p>
        </p:txBody>
      </p:sp>
      <p:sp>
        <p:nvSpPr>
          <p:cNvPr id="13" name="">
            <a:extLst xmlns:a="http://schemas.openxmlformats.org/drawingml/2006/main">
              <a:ext uri="{FF2B5EF4-FFF2-40B4-BE49-F238E27FC236}">
                <a16:creationId xmlns:a16="http://schemas.microsoft.com/office/drawing/2014/main" id="{D86B27B6-553C-4166-AC01-37EC6E84B1C1}"/>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EDCB6CC1-1F87-46DF-AEF9-174C8C7B5E93}"/>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Arial"/>
                <a:ea typeface="Arial"/>
                <a:cs typeface="Arial"/>
              </a:defRPr>
            </a:pPr>
            <a:r>
              <a:rPr sz="1050" b="1">
                <a:solidFill>
                  <a:srgbClr val="F4F1EA"/>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B74EA312-7D8F-4732-9996-6DBD8A2B6F09}"/>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C58380B9-4C9A-40F0-A95F-9184936F521D}"/>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AH-8 · English Paper 2 extended-writing task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Revision focus: repair the first task point or evidence gap.</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a:t>
            </a:r>
          </a:p>
        </p:txBody>
      </p:sp>
      <p:sp>
        <p:nvSpPr>
          <p:cNvPr id="17" name="">
            <a:extLst xmlns:a="http://schemas.openxmlformats.org/drawingml/2006/main">
              <a:ext uri="{FF2B5EF4-FFF2-40B4-BE49-F238E27FC236}">
                <a16:creationId xmlns:a16="http://schemas.microsoft.com/office/drawing/2014/main" id="{0C68F6DE-0A1F-4804-9AE8-29FB262EED2F}"/>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04592D46-467E-4891-87F6-A8981AC6CB0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A9A84B66-2010-4CF7-8605-4073754E5E7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长篇观点写作</a:t>
            </a:r>
          </a:p>
        </p:txBody>
      </p:sp>
      <p:sp>
        <p:nvSpPr>
          <p:cNvPr id="20" name="">
            <a:extLst xmlns:a="http://schemas.openxmlformats.org/drawingml/2006/main">
              <a:ext uri="{FF2B5EF4-FFF2-40B4-BE49-F238E27FC236}">
                <a16:creationId xmlns:a16="http://schemas.microsoft.com/office/drawing/2014/main" id="{AFE1537D-2C4D-4C3E-9E1D-840312DB86F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10 / 39</a:t>
            </a:r>
          </a:p>
        </p:txBody>
      </p:sp>
    </p:spTree>
    <p:extLst>
      <p:ext uri="{BB962C8B-B14F-4D97-AF65-F5344CB8AC3E}">
        <p14:creationId xmlns:p14="http://schemas.microsoft.com/office/powerpoint/2010/main" val="108413329"/>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0A34FB58-4D5E-4B1A-A357-E15671B88C0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ERROR LAB</a:t>
            </a:r>
          </a:p>
        </p:txBody>
      </p:sp>
      <p:sp>
        <p:nvSpPr>
          <p:cNvPr id="2" name="">
            <a:extLst xmlns:a="http://schemas.openxmlformats.org/drawingml/2006/main">
              <a:ext uri="{FF2B5EF4-FFF2-40B4-BE49-F238E27FC236}">
                <a16:creationId xmlns:a16="http://schemas.microsoft.com/office/drawing/2014/main" id="{8A910954-D079-4C42-ABFD-50DB1F19381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b6546fab2ee845b3"/>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294E5FA-15A5-4EDF-8FC7-8FA42D81D2D4}"/>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F7F4FEA0-04CB-49F4-AF1A-22CC21552492}"/>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0661D559-BE5E-4D9C-B175-2F4448E48BFB}"/>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CDFB3578-DA7F-42B4-806D-0A3816B347F0}"/>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0B0B0D"/>
                </a:solidFill>
                <a:latin typeface="Microsoft YaHei"/>
                <a:ea typeface="Microsoft YaHei"/>
                <a:cs typeface="Microsoft YaHei"/>
              </a:defRPr>
            </a:pPr>
            <a:r>
              <a:rPr sz="1950" b="1">
                <a:solidFill>
                  <a:srgbClr val="0B0B0D"/>
                </a:solidFill>
                <a:latin typeface="Microsoft YaHei"/>
                <a:ea typeface="Microsoft YaHei"/>
                <a:cs typeface="Microsoft YaHei"/>
              </a:rPr>
              <a:t>堆砌高级词却缺少论证</a:t>
            </a:r>
          </a:p>
        </p:txBody>
      </p:sp>
      <p:sp>
        <p:nvSpPr>
          <p:cNvPr id="8" name="">
            <a:extLst xmlns:a="http://schemas.openxmlformats.org/drawingml/2006/main">
              <a:ext uri="{FF2B5EF4-FFF2-40B4-BE49-F238E27FC236}">
                <a16:creationId xmlns:a16="http://schemas.microsoft.com/office/drawing/2014/main" id="{F13E86BA-6626-4B4A-8E15-82EC9E1957C4}"/>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2D5A6134-D8E7-4896-8AA4-103B15855AD3}"/>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E0C0D9E7-B19D-45D2-85A3-DB5A5BD94EF9}"/>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84358399-F39A-44E6-A33B-720613225526}"/>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正确结论：Combine timetable evidence, late-night workload and personal habits, then propo…</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解析链：The structure uses several causes and assigns actions to relevant parties.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61C28E42-B5F8-4F85-84F0-8CDE0BCC5235}"/>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FCC40FD4-D7C8-434C-8EC6-D656254D41F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00A10523-6E63-40F4-BD2C-42B44689CEB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长篇观点写作</a:t>
            </a:r>
          </a:p>
        </p:txBody>
      </p:sp>
      <p:sp>
        <p:nvSpPr>
          <p:cNvPr id="15" name="">
            <a:extLst xmlns:a="http://schemas.openxmlformats.org/drawingml/2006/main">
              <a:ext uri="{FF2B5EF4-FFF2-40B4-BE49-F238E27FC236}">
                <a16:creationId xmlns:a16="http://schemas.microsoft.com/office/drawing/2014/main" id="{9F2A55E4-BA20-4F29-9B65-9A57B38958D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11 / 39</a:t>
            </a:r>
          </a:p>
        </p:txBody>
      </p:sp>
    </p:spTree>
    <p:extLst>
      <p:ext uri="{BB962C8B-B14F-4D97-AF65-F5344CB8AC3E}">
        <p14:creationId xmlns:p14="http://schemas.microsoft.com/office/powerpoint/2010/main" val="723384361"/>
      </p:ext>
    </p:extLst>
  </p:cSld>
</p:sld>
</file>

<file path=ppt/slides/slide12.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063DFEC4-D79B-4CFD-B566-26DFC52326C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EXIT EVIDENCE</a:t>
            </a:r>
          </a:p>
        </p:txBody>
      </p:sp>
      <p:sp>
        <p:nvSpPr>
          <p:cNvPr id="2" name="">
            <a:extLst xmlns:a="http://schemas.openxmlformats.org/drawingml/2006/main">
              <a:ext uri="{FF2B5EF4-FFF2-40B4-BE49-F238E27FC236}">
                <a16:creationId xmlns:a16="http://schemas.microsoft.com/office/drawing/2014/main" id="{B84B886D-B54F-4181-BAA7-41FE1EBA6F9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106ae82b138a4ad1"/>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127D155-1350-4235-8400-F7E149D02E5D}"/>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8B5779E7-078B-4A54-923D-A77AE8F176E5}"/>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74ED97F2-D911-4D39-82D6-2DCCFC1CD03C}"/>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EXIT Q08 · DSE模考题</a:t>
            </a:r>
          </a:p>
        </p:txBody>
      </p:sp>
      <p:sp>
        <p:nvSpPr>
          <p:cNvPr id="7" name="">
            <a:extLst xmlns:a="http://schemas.openxmlformats.org/drawingml/2006/main">
              <a:ext uri="{FF2B5EF4-FFF2-40B4-BE49-F238E27FC236}">
                <a16:creationId xmlns:a16="http://schemas.microsoft.com/office/drawing/2014/main" id="{0EED6426-B48D-4630-8420-003E08C4CB0F}"/>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DSE原创模考 AH-8 · English Paper 2 extended-writing task · 答案修订</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Revision focus: repair the first task point or evidence gap.</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【原创训练材料｜参数为训练所设】Title: The day an ordinary journey changed my decision.</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Which plan gives the narrative a meaningful turning poin…</a:t>
            </a:r>
          </a:p>
        </p:txBody>
      </p:sp>
      <p:sp>
        <p:nvSpPr>
          <p:cNvPr id="8" name="">
            <a:extLst xmlns:a="http://schemas.openxmlformats.org/drawingml/2006/main">
              <a:ext uri="{FF2B5EF4-FFF2-40B4-BE49-F238E27FC236}">
                <a16:creationId xmlns:a16="http://schemas.microsoft.com/office/drawing/2014/main" id="{12D1E36B-C2C9-4FB4-8090-5414EC445941}"/>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C1689E28-A4FC-4A99-A253-D7C2920FA348}"/>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968CFD45-0D8F-4DFC-8E04-CDA36F0D43F9}"/>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D7CE3AE4-4F8E-4C70-9138-FA9EF5254EDC}"/>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入口题 + 知识边界证据卡</a:t>
            </a:r>
          </a:p>
        </p:txBody>
      </p:sp>
      <p:sp>
        <p:nvSpPr>
          <p:cNvPr id="12" name="">
            <a:extLst xmlns:a="http://schemas.openxmlformats.org/drawingml/2006/main">
              <a:ext uri="{FF2B5EF4-FFF2-40B4-BE49-F238E27FC236}">
                <a16:creationId xmlns:a16="http://schemas.microsoft.com/office/drawing/2014/main" id="{A7AD5E44-5B1F-4ECA-BD42-78C3571C445D}"/>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8E5D3E74-3D36-4981-B6D8-5392D367026D}"/>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AEC3A5C8-F21F-4E75-85DC-D96BD992E31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CD361592-9A25-49AC-80E9-34E3D048A5A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长篇观点写作</a:t>
            </a:r>
          </a:p>
        </p:txBody>
      </p:sp>
      <p:sp>
        <p:nvSpPr>
          <p:cNvPr id="16" name="">
            <a:extLst xmlns:a="http://schemas.openxmlformats.org/drawingml/2006/main">
              <a:ext uri="{FF2B5EF4-FFF2-40B4-BE49-F238E27FC236}">
                <a16:creationId xmlns:a16="http://schemas.microsoft.com/office/drawing/2014/main" id="{519B4714-264B-48BE-8C4B-EDC26552EA4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12 / 39</a:t>
            </a:r>
          </a:p>
        </p:txBody>
      </p:sp>
    </p:spTree>
    <p:extLst>
      <p:ext uri="{BB962C8B-B14F-4D97-AF65-F5344CB8AC3E}">
        <p14:creationId xmlns:p14="http://schemas.microsoft.com/office/powerpoint/2010/main" val="1502190057"/>
      </p:ext>
    </p:extLst>
  </p:cSld>
</p:sld>
</file>

<file path=ppt/slides/slide13.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4AE1CB03-B6BF-4C1D-A68D-6DDF6734EE6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TARGET &amp; DIAGNOSIS</a:t>
            </a:r>
          </a:p>
        </p:txBody>
      </p:sp>
      <p:sp>
        <p:nvSpPr>
          <p:cNvPr id="2" name="">
            <a:extLst xmlns:a="http://schemas.openxmlformats.org/drawingml/2006/main">
              <a:ext uri="{FF2B5EF4-FFF2-40B4-BE49-F238E27FC236}">
                <a16:creationId xmlns:a16="http://schemas.microsoft.com/office/drawing/2014/main" id="{3BC1E8CD-1032-4CBA-BA58-7ABA3F1CD53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56cfe950a5d347ec"/>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592D847-C4DC-4AB1-B841-1523BD7760D6}"/>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DSE 模考例题与变式</a:t>
            </a:r>
          </a:p>
        </p:txBody>
      </p:sp>
      <p:sp>
        <p:nvSpPr>
          <p:cNvPr id="5" name="">
            <a:extLst xmlns:a="http://schemas.openxmlformats.org/drawingml/2006/main">
              <a:ext uri="{FF2B5EF4-FFF2-40B4-BE49-F238E27FC236}">
                <a16:creationId xmlns:a16="http://schemas.microsoft.com/office/drawing/2014/main" id="{6AE1ED50-E909-4CB5-B6CB-68496C4C29F7}"/>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0F71CFD3-AEC5-4266-8D85-8699602D0F2C}"/>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能独立执行“观点—原因—证据—回扣”，并说明每一步理由。</a:t>
            </a:r>
          </a:p>
        </p:txBody>
      </p:sp>
      <p:sp>
        <p:nvSpPr>
          <p:cNvPr id="7" name="">
            <a:extLst xmlns:a="http://schemas.openxmlformats.org/drawingml/2006/main">
              <a:ext uri="{FF2B5EF4-FFF2-40B4-BE49-F238E27FC236}">
                <a16:creationId xmlns:a16="http://schemas.microsoft.com/office/drawing/2014/main" id="{1F813A43-7B9B-44E7-8F60-7B573AA43E42}"/>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8" name="">
            <a:extLst xmlns:a="http://schemas.openxmlformats.org/drawingml/2006/main">
              <a:ext uri="{FF2B5EF4-FFF2-40B4-BE49-F238E27FC236}">
                <a16:creationId xmlns:a16="http://schemas.microsoft.com/office/drawing/2014/main" id="{6573003A-A1E8-4427-9F18-AACD553A8CC6}"/>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入口诊断｜Q11 · DSE模考题</a:t>
            </a:r>
          </a:p>
        </p:txBody>
      </p:sp>
      <p:sp>
        <p:nvSpPr>
          <p:cNvPr id="9" name="">
            <a:extLst xmlns:a="http://schemas.openxmlformats.org/drawingml/2006/main">
              <a:ext uri="{FF2B5EF4-FFF2-40B4-BE49-F238E27FC236}">
                <a16:creationId xmlns:a16="http://schemas.microsoft.com/office/drawing/2014/main" id="{FE9D246D-C95D-41F1-B965-85956DA19702}"/>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4848"/>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AK-11 · English Paper 2 extended-writing task · 证据定位</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Evidence focus: identify the exact phrase that supports the answer.</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a:t>
            </a:r>
          </a:p>
        </p:txBody>
      </p:sp>
      <p:sp>
        <p:nvSpPr>
          <p:cNvPr id="10" name="">
            <a:extLst xmlns:a="http://schemas.openxmlformats.org/drawingml/2006/main">
              <a:ext uri="{FF2B5EF4-FFF2-40B4-BE49-F238E27FC236}">
                <a16:creationId xmlns:a16="http://schemas.microsoft.com/office/drawing/2014/main" id="{BD1D751B-2E60-4530-BAD6-070AD379436E}"/>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高频错因：堆砌高级词却缺少论证</a:t>
            </a:r>
          </a:p>
        </p:txBody>
      </p:sp>
      <p:sp>
        <p:nvSpPr>
          <p:cNvPr id="11" name="">
            <a:extLst xmlns:a="http://schemas.openxmlformats.org/drawingml/2006/main">
              <a:ext uri="{FF2B5EF4-FFF2-40B4-BE49-F238E27FC236}">
                <a16:creationId xmlns:a16="http://schemas.microsoft.com/office/drawing/2014/main" id="{DC905B55-21A0-4F21-8EAC-48A51EED2877}"/>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AA8E1FCA-E57B-4810-8B58-106C77AFE7B8}"/>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3124B5A1-E4F1-43EA-8EEA-DE4635A6FC3F}"/>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每段只推进一个可证明的分论点</a:t>
            </a:r>
          </a:p>
        </p:txBody>
      </p:sp>
      <p:sp>
        <p:nvSpPr>
          <p:cNvPr id="14" name="">
            <a:extLst xmlns:a="http://schemas.openxmlformats.org/drawingml/2006/main">
              <a:ext uri="{FF2B5EF4-FFF2-40B4-BE49-F238E27FC236}">
                <a16:creationId xmlns:a16="http://schemas.microsoft.com/office/drawing/2014/main" id="{F9269AD0-53D4-416C-856B-1C5E9524DAF5}"/>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CBD4CDEB-264A-4958-8151-A85D890628A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E9412473-B0FE-420A-AAE5-3588151EC3C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长篇观点写作</a:t>
            </a:r>
          </a:p>
        </p:txBody>
      </p:sp>
      <p:sp>
        <p:nvSpPr>
          <p:cNvPr id="17" name="">
            <a:extLst xmlns:a="http://schemas.openxmlformats.org/drawingml/2006/main">
              <a:ext uri="{FF2B5EF4-FFF2-40B4-BE49-F238E27FC236}">
                <a16:creationId xmlns:a16="http://schemas.microsoft.com/office/drawing/2014/main" id="{E7386266-DAFE-4976-9B1E-29EB822776F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13 / 39</a:t>
            </a:r>
          </a:p>
        </p:txBody>
      </p:sp>
    </p:spTree>
    <p:extLst>
      <p:ext uri="{BB962C8B-B14F-4D97-AF65-F5344CB8AC3E}">
        <p14:creationId xmlns:p14="http://schemas.microsoft.com/office/powerpoint/2010/main" val="953864596"/>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60015827-13FF-4762-BB44-BA4705639EE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WORKED EXAMPLE &amp; VARIATION</a:t>
            </a:r>
          </a:p>
        </p:txBody>
      </p:sp>
      <p:sp>
        <p:nvSpPr>
          <p:cNvPr id="2" name="">
            <a:extLst xmlns:a="http://schemas.openxmlformats.org/drawingml/2006/main">
              <a:ext uri="{FF2B5EF4-FFF2-40B4-BE49-F238E27FC236}">
                <a16:creationId xmlns:a16="http://schemas.microsoft.com/office/drawing/2014/main" id="{293BABB9-810B-4C1D-B106-A3D8900BFB2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1262004d20cb4245"/>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3E01081-366B-4FFA-90FF-F548AA1BDF18}"/>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0FBB6218-9F80-45BB-8436-BCF559BB9ABC}"/>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92E27675-3ED1-45E2-887B-3E66B11063F7}"/>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D07113AD-5D15-41AD-A964-A5CBF5704F0F}"/>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5CAC718F-4414-47C1-8135-E3693BD0FAE7}"/>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观点</a:t>
            </a:r>
          </a:p>
        </p:txBody>
      </p:sp>
      <p:sp>
        <p:nvSpPr>
          <p:cNvPr id="9" name="">
            <a:extLst xmlns:a="http://schemas.openxmlformats.org/drawingml/2006/main">
              <a:ext uri="{FF2B5EF4-FFF2-40B4-BE49-F238E27FC236}">
                <a16:creationId xmlns:a16="http://schemas.microsoft.com/office/drawing/2014/main" id="{33B9BB2E-20EF-44ED-8FD6-A40FC1216325}"/>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1A776C61-CBA5-4C49-9B23-C2D98FDBD68F}"/>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原因</a:t>
            </a:r>
          </a:p>
        </p:txBody>
      </p:sp>
      <p:sp>
        <p:nvSpPr>
          <p:cNvPr id="11" name="">
            <a:extLst xmlns:a="http://schemas.openxmlformats.org/drawingml/2006/main">
              <a:ext uri="{FF2B5EF4-FFF2-40B4-BE49-F238E27FC236}">
                <a16:creationId xmlns:a16="http://schemas.microsoft.com/office/drawing/2014/main" id="{6BB44B41-4682-4414-B626-3E13C9D41202}"/>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D68E3444-C9DB-44F2-8E8F-1D61709C685E}"/>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证据</a:t>
            </a:r>
          </a:p>
        </p:txBody>
      </p:sp>
      <p:sp>
        <p:nvSpPr>
          <p:cNvPr id="13" name="">
            <a:extLst xmlns:a="http://schemas.openxmlformats.org/drawingml/2006/main">
              <a:ext uri="{FF2B5EF4-FFF2-40B4-BE49-F238E27FC236}">
                <a16:creationId xmlns:a16="http://schemas.microsoft.com/office/drawing/2014/main" id="{6F1515F5-5A38-4412-ABF0-0A77688BA728}"/>
              </a:ext>
            </a:extLst>
          </p:cNvPr>
          <p:cNvSpPr>
            <a:spLocks xmlns:a="http://schemas.openxmlformats.org/drawingml/2006/main" noGrp="1"/>
          </p:cNvSpPr>
          <p:nvPr/>
        </p:nvSpPr>
        <p:spPr>
          <a:xfrm xmlns:a="http://schemas.openxmlformats.org/drawingml/2006/main">
            <a:off x="914400" y="45339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04</a:t>
            </a:r>
          </a:p>
        </p:txBody>
      </p:sp>
      <p:sp>
        <p:nvSpPr>
          <p:cNvPr id="14" name="">
            <a:extLst xmlns:a="http://schemas.openxmlformats.org/drawingml/2006/main">
              <a:ext uri="{FF2B5EF4-FFF2-40B4-BE49-F238E27FC236}">
                <a16:creationId xmlns:a16="http://schemas.microsoft.com/office/drawing/2014/main" id="{00DA8231-2B03-45A8-BD19-2F6CA071AD58}"/>
              </a:ext>
            </a:extLst>
          </p:cNvPr>
          <p:cNvSpPr>
            <a:spLocks xmlns:a="http://schemas.openxmlformats.org/drawingml/2006/main" noGrp="1"/>
          </p:cNvSpPr>
          <p:nvPr/>
        </p:nvSpPr>
        <p:spPr>
          <a:xfrm xmlns:a="http://schemas.openxmlformats.org/drawingml/2006/main">
            <a:off x="1447800" y="44958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回扣</a:t>
            </a:r>
          </a:p>
        </p:txBody>
      </p:sp>
      <p:sp>
        <p:nvSpPr>
          <p:cNvPr id="15" name="">
            <a:extLst xmlns:a="http://schemas.openxmlformats.org/drawingml/2006/main">
              <a:ext uri="{FF2B5EF4-FFF2-40B4-BE49-F238E27FC236}">
                <a16:creationId xmlns:a16="http://schemas.microsoft.com/office/drawing/2014/main" id="{AB41C0D1-C6FF-48BD-88E6-2D919C100DE5}"/>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6" name="">
            <a:extLst xmlns:a="http://schemas.openxmlformats.org/drawingml/2006/main">
              <a:ext uri="{FF2B5EF4-FFF2-40B4-BE49-F238E27FC236}">
                <a16:creationId xmlns:a16="http://schemas.microsoft.com/office/drawing/2014/main" id="{5E5A36DA-DC84-4139-AAAB-8BDF82733A4F}"/>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Microsoft YaHei"/>
                <a:ea typeface="Microsoft YaHei"/>
                <a:cs typeface="Microsoft YaHei"/>
              </a:defRPr>
            </a:pPr>
            <a:r>
              <a:rPr sz="900" b="1">
                <a:solidFill>
                  <a:srgbClr val="FF4B3E"/>
                </a:solidFill>
                <a:latin typeface="Microsoft YaHei"/>
                <a:ea typeface="Microsoft YaHei"/>
                <a:cs typeface="Microsoft YaHei"/>
              </a:rPr>
              <a:t>DSE 模考例题 · Q11 · DSE模考题</a:t>
            </a:r>
          </a:p>
        </p:txBody>
      </p:sp>
      <p:sp>
        <p:nvSpPr>
          <p:cNvPr id="17" name="">
            <a:extLst xmlns:a="http://schemas.openxmlformats.org/drawingml/2006/main">
              <a:ext uri="{FF2B5EF4-FFF2-40B4-BE49-F238E27FC236}">
                <a16:creationId xmlns:a16="http://schemas.microsoft.com/office/drawing/2014/main" id="{8E621FDA-7008-47A8-9810-1818F16885F6}"/>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3842"/>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AK-11 · English Paper 2 extended-writing task · 证据定位</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Evidence focus: identify the exact phrase that supports the answer.</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【原创训练材料｜参数为训练所设】Write a f…</a:t>
            </a:r>
          </a:p>
        </p:txBody>
      </p:sp>
      <p:sp>
        <p:nvSpPr>
          <p:cNvPr id="18" name="">
            <a:extLst xmlns:a="http://schemas.openxmlformats.org/drawingml/2006/main">
              <a:ext uri="{FF2B5EF4-FFF2-40B4-BE49-F238E27FC236}">
                <a16:creationId xmlns:a16="http://schemas.microsoft.com/office/drawing/2014/main" id="{59DEF28D-7CF6-4990-B6B0-97AF6D4D92BB}"/>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2EE78933-E494-499F-813D-88B47F7B4C50}"/>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分步讲评｜结论—依据—防错</a:t>
            </a:r>
          </a:p>
        </p:txBody>
      </p:sp>
      <p:sp>
        <p:nvSpPr>
          <p:cNvPr id="20" name="">
            <a:extLst xmlns:a="http://schemas.openxmlformats.org/drawingml/2006/main">
              <a:ext uri="{FF2B5EF4-FFF2-40B4-BE49-F238E27FC236}">
                <a16:creationId xmlns:a16="http://schemas.microsoft.com/office/drawing/2014/main" id="{366C62A5-4A42-4F48-921D-A4BA9528A38E}"/>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正确结论：Reconstruct one recommendation that changed a real choice, examine th…</a:t>
            </a:r>
          </a:p>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解析：A concrete incident, mechanism and reflection keep the feature tied to the title. 本题只使用题内材料；情境与数值均为原创训练参数，不代表官方数据。</a:t>
            </a:r>
          </a:p>
        </p:txBody>
      </p:sp>
      <p:sp>
        <p:nvSpPr>
          <p:cNvPr id="21" name="">
            <a:extLst xmlns:a="http://schemas.openxmlformats.org/drawingml/2006/main">
              <a:ext uri="{FF2B5EF4-FFF2-40B4-BE49-F238E27FC236}">
                <a16:creationId xmlns:a16="http://schemas.microsoft.com/office/drawing/2014/main" id="{D78D6326-97EA-40BC-A977-C85B97531711}"/>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5′评分点示范</a:t>
            </a:r>
          </a:p>
        </p:txBody>
      </p:sp>
      <p:sp>
        <p:nvSpPr>
          <p:cNvPr id="22" name="">
            <a:extLst xmlns:a="http://schemas.openxmlformats.org/drawingml/2006/main">
              <a:ext uri="{FF2B5EF4-FFF2-40B4-BE49-F238E27FC236}">
                <a16:creationId xmlns:a16="http://schemas.microsoft.com/office/drawing/2014/main" id="{504A1FDD-BBA4-4268-8C92-33729651B74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7FBAC3A3-BE36-452E-8643-DA00F8AEF10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长篇观点写作</a:t>
            </a:r>
          </a:p>
        </p:txBody>
      </p:sp>
      <p:sp>
        <p:nvSpPr>
          <p:cNvPr id="24" name="">
            <a:extLst xmlns:a="http://schemas.openxmlformats.org/drawingml/2006/main">
              <a:ext uri="{FF2B5EF4-FFF2-40B4-BE49-F238E27FC236}">
                <a16:creationId xmlns:a16="http://schemas.microsoft.com/office/drawing/2014/main" id="{D7ADF287-70A8-4F9D-AEE5-343177C3432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14 / 39</a:t>
            </a:r>
          </a:p>
        </p:txBody>
      </p:sp>
    </p:spTree>
    <p:extLst>
      <p:ext uri="{BB962C8B-B14F-4D97-AF65-F5344CB8AC3E}">
        <p14:creationId xmlns:p14="http://schemas.microsoft.com/office/powerpoint/2010/main" val="1013451705"/>
      </p:ext>
    </p:extLst>
  </p:cSld>
</p:sld>
</file>

<file path=ppt/slides/slide15.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558F632C-0080-413B-9C74-6444498FE92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TIMED CHECK &amp; ERROR LOOP</a:t>
            </a:r>
          </a:p>
        </p:txBody>
      </p:sp>
      <p:sp>
        <p:nvSpPr>
          <p:cNvPr id="2" name="">
            <a:extLst xmlns:a="http://schemas.openxmlformats.org/drawingml/2006/main">
              <a:ext uri="{FF2B5EF4-FFF2-40B4-BE49-F238E27FC236}">
                <a16:creationId xmlns:a16="http://schemas.microsoft.com/office/drawing/2014/main" id="{179BB3DB-2F67-48D6-A62F-966777E131E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2bfeb92cc9e748c2"/>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A226DA0-F1D2-47E8-815C-DDFF36A1291D}"/>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0B0B0D"/>
                </a:solidFill>
                <a:latin typeface="Microsoft YaHei"/>
                <a:ea typeface="Microsoft YaHei"/>
                <a:cs typeface="Microsoft YaHei"/>
              </a:defRPr>
            </a:pPr>
            <a:r>
              <a:rPr sz="2775" b="1">
                <a:solidFill>
                  <a:srgbClr val="0B0B0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CE8CC588-C287-4B50-8843-AB6971D62C27}"/>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FD4BA1DE-B749-421C-A575-DE13D32703C1}"/>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Arial"/>
                <a:ea typeface="Arial"/>
                <a:cs typeface="Arial"/>
              </a:defRPr>
            </a:pPr>
            <a:r>
              <a:rPr sz="975" b="1">
                <a:solidFill>
                  <a:srgbClr val="FF4B3E"/>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B988F678-65C7-4F0B-9F6D-EBF26CB19B71}"/>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用 2 分钟口述一题“按真题设问链完成定位、推理、表达与核验”任务的作答路径，答案必须包含：</a:t>
            </a:r>
          </a:p>
        </p:txBody>
      </p:sp>
      <p:sp>
        <p:nvSpPr>
          <p:cNvPr id="8" name="">
            <a:extLst xmlns:a="http://schemas.openxmlformats.org/drawingml/2006/main">
              <a:ext uri="{FF2B5EF4-FFF2-40B4-BE49-F238E27FC236}">
                <a16:creationId xmlns:a16="http://schemas.microsoft.com/office/drawing/2014/main" id="{CE5EA4EE-3E77-4DC8-9C71-E9BE6630C2C2}"/>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8F021BAD-526A-4F18-8830-28EDA4FC55F4}"/>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6126572C-1251-4772-9EA0-A092244C8C2B}"/>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0839D370-DD01-4867-89E4-C2065D7BCC18}"/>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4D2428B1-F04A-4807-8B4A-12C607FD6B54}"/>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9218BF6F-93D0-465B-ABA1-42DF11C999E6}"/>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1E15A246-A05F-4261-A5D4-F316C4064871}"/>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4D2AFF8E-75DB-43A0-8DA1-F6988115CD2B}"/>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4C84A618-555D-46F7-BCCB-894532E4E5E3}"/>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堆砌高级词却缺少论证</a:t>
            </a:r>
          </a:p>
        </p:txBody>
      </p:sp>
      <p:sp>
        <p:nvSpPr>
          <p:cNvPr id="17" name="">
            <a:extLst xmlns:a="http://schemas.openxmlformats.org/drawingml/2006/main">
              <a:ext uri="{FF2B5EF4-FFF2-40B4-BE49-F238E27FC236}">
                <a16:creationId xmlns:a16="http://schemas.microsoft.com/office/drawing/2014/main" id="{C1F84337-70E0-4B08-AEBC-9C82FB15BB6B}"/>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1AB518D7-E03C-4F23-84B5-A16738997026}"/>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B0B0D"/>
                </a:solidFill>
                <a:latin typeface="Microsoft YaHei"/>
                <a:ea typeface="Microsoft YaHei"/>
                <a:cs typeface="Microsoft YaHei"/>
              </a:defRPr>
            </a:pPr>
            <a:r>
              <a:rPr sz="1275" b="1">
                <a:solidFill>
                  <a:srgbClr val="0B0B0D"/>
                </a:solidFill>
                <a:latin typeface="Microsoft YaHei"/>
                <a:ea typeface="Microsoft YaHei"/>
                <a:cs typeface="Microsoft YaHei"/>
              </a:rPr>
              <a:t>达标证据｜标准例题 + 反向变式</a:t>
            </a:r>
          </a:p>
        </p:txBody>
      </p:sp>
      <p:sp>
        <p:nvSpPr>
          <p:cNvPr id="19" name="">
            <a:extLst xmlns:a="http://schemas.openxmlformats.org/drawingml/2006/main">
              <a:ext uri="{FF2B5EF4-FFF2-40B4-BE49-F238E27FC236}">
                <a16:creationId xmlns:a16="http://schemas.microsoft.com/office/drawing/2014/main" id="{5DB37934-F6B3-486B-BE55-6B9917AE4073}"/>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31DAEDC6-48C2-4D30-BB3F-89FF5303072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BCCD00A8-9052-40E6-9DF3-C17AA390B9F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长篇观点写作</a:t>
            </a:r>
          </a:p>
        </p:txBody>
      </p:sp>
      <p:sp>
        <p:nvSpPr>
          <p:cNvPr id="22" name="">
            <a:extLst xmlns:a="http://schemas.openxmlformats.org/drawingml/2006/main">
              <a:ext uri="{FF2B5EF4-FFF2-40B4-BE49-F238E27FC236}">
                <a16:creationId xmlns:a16="http://schemas.microsoft.com/office/drawing/2014/main" id="{A67906D8-45E1-428A-857F-2B95D1A0570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15 / 39</a:t>
            </a:r>
          </a:p>
        </p:txBody>
      </p:sp>
    </p:spTree>
    <p:extLst>
      <p:ext uri="{BB962C8B-B14F-4D97-AF65-F5344CB8AC3E}">
        <p14:creationId xmlns:p14="http://schemas.microsoft.com/office/powerpoint/2010/main" val="624917826"/>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617CB89C-3FB0-4BD4-8290-A1E5AADCD07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TERMS &amp; PREREQUISITES</a:t>
            </a:r>
          </a:p>
        </p:txBody>
      </p:sp>
      <p:sp>
        <p:nvSpPr>
          <p:cNvPr id="2" name="">
            <a:extLst xmlns:a="http://schemas.openxmlformats.org/drawingml/2006/main">
              <a:ext uri="{FF2B5EF4-FFF2-40B4-BE49-F238E27FC236}">
                <a16:creationId xmlns:a16="http://schemas.microsoft.com/office/drawing/2014/main" id="{695ED785-6C66-4F00-8E8F-3236FBDCAF0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0943194841964a9d"/>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0CCD580-4CEA-49BF-B557-F26B8E8B268D}"/>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72D9B914-853A-47D9-96FC-0740E6950BA7}"/>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ect">
            <a:avLst/>
          </a:prstGeom>
          <a:solidFill xmlns:a="http://schemas.openxmlformats.org/drawingml/2006/main">
            <a:srgbClr val="FFD8D4"/>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7F7A90B5-5C4D-4DB1-9E21-3DC61E6B1497}"/>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6D29104C-C167-4290-92CD-20448A2BA3B3}"/>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长篇观点写作</a:t>
            </a:r>
          </a:p>
        </p:txBody>
      </p:sp>
      <p:sp>
        <p:nvSpPr>
          <p:cNvPr id="8" name="">
            <a:extLst xmlns:a="http://schemas.openxmlformats.org/drawingml/2006/main">
              <a:ext uri="{FF2B5EF4-FFF2-40B4-BE49-F238E27FC236}">
                <a16:creationId xmlns:a16="http://schemas.microsoft.com/office/drawing/2014/main" id="{C96F19E6-580C-4FD4-B18A-BDB7C6F9BA32}"/>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5ECA794E-6267-43C6-95FD-3658EE111403}"/>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6146BDFC-7EEE-497A-BD91-F77EBBF4B802}"/>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每段只推进一个可证明的分论点</a:t>
            </a:r>
          </a:p>
        </p:txBody>
      </p:sp>
      <p:sp>
        <p:nvSpPr>
          <p:cNvPr id="11" name="">
            <a:extLst xmlns:a="http://schemas.openxmlformats.org/drawingml/2006/main">
              <a:ext uri="{FF2B5EF4-FFF2-40B4-BE49-F238E27FC236}">
                <a16:creationId xmlns:a16="http://schemas.microsoft.com/office/drawing/2014/main" id="{38AADD38-336A-42CE-B67F-757343849CE4}"/>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F7336ECC-B6FF-4FA0-A55E-D7437D3A2457}"/>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D29317BC-28D6-4A15-A51B-F64849DCCEF0}"/>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观点—原因—证据—回扣</a:t>
            </a:r>
          </a:p>
        </p:txBody>
      </p:sp>
      <p:sp>
        <p:nvSpPr>
          <p:cNvPr id="14" name="">
            <a:extLst xmlns:a="http://schemas.openxmlformats.org/drawingml/2006/main">
              <a:ext uri="{FF2B5EF4-FFF2-40B4-BE49-F238E27FC236}">
                <a16:creationId xmlns:a16="http://schemas.microsoft.com/office/drawing/2014/main" id="{042521B6-554A-436C-AB2C-7E7ECD3D2B87}"/>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CFC780B7-022D-4A3B-87E2-6E994041268F}"/>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FCB8508C-66D7-4077-8DDC-D82E78606971}"/>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堆砌高级词却缺少论证</a:t>
            </a:r>
          </a:p>
        </p:txBody>
      </p:sp>
      <p:sp>
        <p:nvSpPr>
          <p:cNvPr id="17" name="">
            <a:extLst xmlns:a="http://schemas.openxmlformats.org/drawingml/2006/main">
              <a:ext uri="{FF2B5EF4-FFF2-40B4-BE49-F238E27FC236}">
                <a16:creationId xmlns:a16="http://schemas.microsoft.com/office/drawing/2014/main" id="{21D200D5-F30F-4D6E-9091-2F7CCBFCA827}"/>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65F47D2B-4CFC-4BC5-B9AE-78B569B8881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D9CA90BE-9829-4277-99D0-9370E3301C2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长篇观点写作</a:t>
            </a:r>
          </a:p>
        </p:txBody>
      </p:sp>
      <p:sp>
        <p:nvSpPr>
          <p:cNvPr id="20" name="">
            <a:extLst xmlns:a="http://schemas.openxmlformats.org/drawingml/2006/main">
              <a:ext uri="{FF2B5EF4-FFF2-40B4-BE49-F238E27FC236}">
                <a16:creationId xmlns:a16="http://schemas.microsoft.com/office/drawing/2014/main" id="{97097A29-7955-4532-81E5-821F1283C44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16 / 39</a:t>
            </a:r>
          </a:p>
        </p:txBody>
      </p:sp>
    </p:spTree>
    <p:extLst>
      <p:ext uri="{BB962C8B-B14F-4D97-AF65-F5344CB8AC3E}">
        <p14:creationId xmlns:p14="http://schemas.microsoft.com/office/powerpoint/2010/main" val="1054037326"/>
      </p:ext>
    </p:extLst>
  </p:cSld>
</p:sld>
</file>

<file path=ppt/slides/slide17.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9650AB53-CE55-4591-9594-222336E01C5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KNOWLEDGE MODEL</a:t>
            </a:r>
          </a:p>
        </p:txBody>
      </p:sp>
      <p:sp>
        <p:nvSpPr>
          <p:cNvPr id="2" name="">
            <a:extLst xmlns:a="http://schemas.openxmlformats.org/drawingml/2006/main">
              <a:ext uri="{FF2B5EF4-FFF2-40B4-BE49-F238E27FC236}">
                <a16:creationId xmlns:a16="http://schemas.microsoft.com/office/drawing/2014/main" id="{DE1F9F4C-F632-4683-B487-4E1A69A9DF8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2fd8ab134de349e9"/>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4851C3A-21FA-4587-975D-54256F670EC5}"/>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23A323FE-FC96-4AA4-844E-8C495E0B855F}"/>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4ADD78A9-E7FE-467E-860A-AE0DB864C4DB}"/>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31A29688-ED73-4BF2-BB76-DC6332256B9B}"/>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AK-11 · English Paper 2 extended-writing task · 证据定位</a:t>
            </a:r>
          </a:p>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Evidence focus: identif…</a:t>
            </a:r>
          </a:p>
        </p:txBody>
      </p:sp>
      <p:sp>
        <p:nvSpPr>
          <p:cNvPr id="8" name="">
            <a:extLst xmlns:a="http://schemas.openxmlformats.org/drawingml/2006/main">
              <a:ext uri="{FF2B5EF4-FFF2-40B4-BE49-F238E27FC236}">
                <a16:creationId xmlns:a16="http://schemas.microsoft.com/office/drawing/2014/main" id="{0CD76CBF-4922-45A9-92E5-5FD7B5BE271C}"/>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EE648426-487F-45EC-98FE-B77C4B8204D1}"/>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DD1FBEBA-6DD4-40F2-A351-BD89BCC03EBB}"/>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每段只推进一个可证明的分论点</a:t>
            </a:r>
          </a:p>
        </p:txBody>
      </p:sp>
      <p:sp>
        <p:nvSpPr>
          <p:cNvPr id="11" name="">
            <a:extLst xmlns:a="http://schemas.openxmlformats.org/drawingml/2006/main">
              <a:ext uri="{FF2B5EF4-FFF2-40B4-BE49-F238E27FC236}">
                <a16:creationId xmlns:a16="http://schemas.microsoft.com/office/drawing/2014/main" id="{79930423-0398-4897-A455-83F3D90E17C8}"/>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91E835AE-2E12-4E2C-82D2-B57334C3524D}"/>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F1EA"/>
                </a:solidFill>
                <a:latin typeface="Microsoft YaHei"/>
                <a:ea typeface="Microsoft YaHei"/>
                <a:cs typeface="Microsoft YaHei"/>
              </a:defRPr>
            </a:pPr>
            <a:r>
              <a:rPr sz="975" b="1">
                <a:solidFill>
                  <a:srgbClr val="F4F1EA"/>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8D9DC351-8D8E-4C1F-8B9C-F898025F12E0}"/>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观点—原因—证据—回扣</a:t>
            </a:r>
          </a:p>
        </p:txBody>
      </p:sp>
      <p:sp>
        <p:nvSpPr>
          <p:cNvPr id="14" name="">
            <a:extLst xmlns:a="http://schemas.openxmlformats.org/drawingml/2006/main">
              <a:ext uri="{FF2B5EF4-FFF2-40B4-BE49-F238E27FC236}">
                <a16:creationId xmlns:a16="http://schemas.microsoft.com/office/drawing/2014/main" id="{0F071FD5-2662-489E-88AD-53A8B522A85F}"/>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5156E6DA-D3DC-4F21-98B3-A4D1F9C66C97}"/>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6E328FFD-FA7B-4FBE-ACAB-42B83112AD47}"/>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检查：堆砌高级词却缺少论证</a:t>
            </a:r>
          </a:p>
        </p:txBody>
      </p:sp>
      <p:sp>
        <p:nvSpPr>
          <p:cNvPr id="17" name="">
            <a:extLst xmlns:a="http://schemas.openxmlformats.org/drawingml/2006/main">
              <a:ext uri="{FF2B5EF4-FFF2-40B4-BE49-F238E27FC236}">
                <a16:creationId xmlns:a16="http://schemas.microsoft.com/office/drawing/2014/main" id="{CAB8F994-3275-4530-8332-35412623BD5E}"/>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6D55397E-50EC-4B01-A12C-2FE5AB6DA5C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3866A682-C361-424F-93A6-F728BD42A0F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长篇观点写作</a:t>
            </a:r>
          </a:p>
        </p:txBody>
      </p:sp>
      <p:sp>
        <p:nvSpPr>
          <p:cNvPr id="20" name="">
            <a:extLst xmlns:a="http://schemas.openxmlformats.org/drawingml/2006/main">
              <a:ext uri="{FF2B5EF4-FFF2-40B4-BE49-F238E27FC236}">
                <a16:creationId xmlns:a16="http://schemas.microsoft.com/office/drawing/2014/main" id="{9024C624-C584-45B2-8A9E-001E29B3CB5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17 / 39</a:t>
            </a:r>
          </a:p>
        </p:txBody>
      </p:sp>
    </p:spTree>
    <p:extLst>
      <p:ext uri="{BB962C8B-B14F-4D97-AF65-F5344CB8AC3E}">
        <p14:creationId xmlns:p14="http://schemas.microsoft.com/office/powerpoint/2010/main" val="350853149"/>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351180B9-98ED-4CCF-980C-8B2DE7195B4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EVIDENCE TASK</a:t>
            </a:r>
          </a:p>
        </p:txBody>
      </p:sp>
      <p:sp>
        <p:nvSpPr>
          <p:cNvPr id="2" name="">
            <a:extLst xmlns:a="http://schemas.openxmlformats.org/drawingml/2006/main">
              <a:ext uri="{FF2B5EF4-FFF2-40B4-BE49-F238E27FC236}">
                <a16:creationId xmlns:a16="http://schemas.microsoft.com/office/drawing/2014/main" id="{AD20B81A-3670-44C7-A38D-0A2B788DE84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3b2e176e54a044d4"/>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AEF4F9B-A6B2-48EB-849D-C26E70C1F318}"/>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2A216526-C32E-4040-A320-C60AEBFB0605}"/>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F82D284F-7EAC-4C6E-ACE7-5C0AC91B4674}"/>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任务 Q14 · DSE模考题</a:t>
            </a:r>
          </a:p>
        </p:txBody>
      </p:sp>
      <p:sp>
        <p:nvSpPr>
          <p:cNvPr id="7" name="">
            <a:extLst xmlns:a="http://schemas.openxmlformats.org/drawingml/2006/main">
              <a:ext uri="{FF2B5EF4-FFF2-40B4-BE49-F238E27FC236}">
                <a16:creationId xmlns:a16="http://schemas.microsoft.com/office/drawing/2014/main" id="{C03C3D4D-1C2B-40D1-885A-85C0D1D5458B}"/>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4847"/>
          </a:bodyPr>
          <a:lstStyle xmlns:a="http://schemas.openxmlformats.org/drawingml/2006/main"/>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AN-14 · English Paper 2 extended-writing task · 错项排除</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Distractor focus: reject the option that changes one material fact.</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【原创训练材料｜参数为训练所设】Title: The day an ordinary journey changed my decision.</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Which plan gives the narrati…</a:t>
            </a:r>
          </a:p>
        </p:txBody>
      </p:sp>
      <p:sp>
        <p:nvSpPr>
          <p:cNvPr id="8" name="">
            <a:extLst xmlns:a="http://schemas.openxmlformats.org/drawingml/2006/main">
              <a:ext uri="{FF2B5EF4-FFF2-40B4-BE49-F238E27FC236}">
                <a16:creationId xmlns:a16="http://schemas.microsoft.com/office/drawing/2014/main" id="{5DDB3CD6-89A6-4CDB-9ADD-3EE67E3E15C3}"/>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4B4B4F"/>
                </a:solidFill>
                <a:latin typeface="Microsoft YaHei"/>
                <a:ea typeface="Microsoft YaHei"/>
                <a:cs typeface="Microsoft YaHei"/>
              </a:defRPr>
            </a:pPr>
            <a:r>
              <a:rPr sz="825" b="1">
                <a:solidFill>
                  <a:srgbClr val="4B4B4F"/>
                </a:solidFill>
                <a:latin typeface="Microsoft YaHei"/>
                <a:ea typeface="Microsoft YaHei"/>
                <a:cs typeface="Microsoft YaHei"/>
              </a:rPr>
              <a:t>题型参照：DSE模考题型｜参照 HKDSE English Language 2027/2028 Assessment Framework、Sample/Practice Paper 与公开评核资料｜English Paper …</a:t>
            </a:r>
          </a:p>
        </p:txBody>
      </p:sp>
      <p:sp>
        <p:nvSpPr>
          <p:cNvPr id="9" name="">
            <a:extLst xmlns:a="http://schemas.openxmlformats.org/drawingml/2006/main">
              <a:ext uri="{FF2B5EF4-FFF2-40B4-BE49-F238E27FC236}">
                <a16:creationId xmlns:a16="http://schemas.microsoft.com/office/drawing/2014/main" id="{4A28AA9C-BED7-4A18-A1EC-7210680FA152}"/>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BA500B01-6003-4259-AF38-AD24B4754C4D}"/>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F1EA"/>
                </a:solidFill>
                <a:latin typeface="Microsoft YaHei"/>
                <a:ea typeface="Microsoft YaHei"/>
                <a:cs typeface="Microsoft YaHei"/>
              </a:defRPr>
            </a:pPr>
            <a:r>
              <a:rPr sz="1125" b="1">
                <a:solidFill>
                  <a:srgbClr val="F4F1EA"/>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FE1728E9-7167-4721-9D7E-04F77C19A7F3}"/>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73E5C910-8BB4-4D6F-AEB9-697E51332EC0}"/>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90C730FB-F350-45AA-8968-FD4BE8B947DD}"/>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76AF9BE5-D38B-4D4F-9D82-9A79A05DD1AD}"/>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3A71C734-3E59-443C-B485-3757B03B2C81}"/>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4E0CED7A-FA2F-4CCF-8D1E-EF16AD110599}"/>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4925F75E-4820-4543-BD5D-642453AC633F}"/>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0E78BCDF-7CA5-4F04-8B72-E96B06B83E36}"/>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75726B6B-69CB-42D6-960A-A83FD0666D4D}"/>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4B4B4F"/>
                </a:solidFill>
                <a:latin typeface="Microsoft YaHei"/>
                <a:ea typeface="Microsoft YaHei"/>
                <a:cs typeface="Microsoft YaHei"/>
              </a:defRPr>
            </a:pPr>
            <a:r>
              <a:rPr sz="1050" b="1">
                <a:solidFill>
                  <a:srgbClr val="4B4B4F"/>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6107F3F2-3D26-4D23-8163-FB67EF8B819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9965E076-BE31-4C90-A664-6990B935023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长篇观点写作</a:t>
            </a:r>
          </a:p>
        </p:txBody>
      </p:sp>
      <p:sp>
        <p:nvSpPr>
          <p:cNvPr id="22" name="">
            <a:extLst xmlns:a="http://schemas.openxmlformats.org/drawingml/2006/main">
              <a:ext uri="{FF2B5EF4-FFF2-40B4-BE49-F238E27FC236}">
                <a16:creationId xmlns:a16="http://schemas.microsoft.com/office/drawing/2014/main" id="{6B83424D-81A3-4201-9D3C-28A6CC51B7E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18 / 39</a:t>
            </a:r>
          </a:p>
        </p:txBody>
      </p:sp>
    </p:spTree>
    <p:extLst>
      <p:ext uri="{BB962C8B-B14F-4D97-AF65-F5344CB8AC3E}">
        <p14:creationId xmlns:p14="http://schemas.microsoft.com/office/powerpoint/2010/main" val="1514703840"/>
      </p:ext>
    </p:extLst>
  </p:cSld>
</p:sld>
</file>

<file path=ppt/slides/slide19.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91DA3CC2-EAAE-4DEB-823F-D7331FD9446D}"/>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THREE LEVELS</a:t>
            </a:r>
          </a:p>
        </p:txBody>
      </p:sp>
      <p:sp>
        <p:nvSpPr>
          <p:cNvPr id="2" name="">
            <a:extLst xmlns:a="http://schemas.openxmlformats.org/drawingml/2006/main">
              <a:ext uri="{FF2B5EF4-FFF2-40B4-BE49-F238E27FC236}">
                <a16:creationId xmlns:a16="http://schemas.microsoft.com/office/drawing/2014/main" id="{F0D40803-5BD5-450E-B642-5F416964E23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2644ae440f0f4172"/>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B40D660-8F83-45F6-B935-A01F90B59D74}"/>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ECB19CEE-87B1-4F77-B354-013AA272C1C9}"/>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58817D8D-C492-4F34-A7F5-F6EAB4BCF2C5}"/>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D1E9142C-096D-45E6-B923-7DE906F7200C}"/>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306B49E7-C52F-4C32-B03A-7ECC743C397F}"/>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AK-11 · English Paper 2 extended-writing task · 证据定位</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Evidence focus: identify the exact phrase that supports the ans…</a:t>
            </a:r>
          </a:p>
        </p:txBody>
      </p:sp>
      <p:sp>
        <p:nvSpPr>
          <p:cNvPr id="9" name="">
            <a:extLst xmlns:a="http://schemas.openxmlformats.org/drawingml/2006/main">
              <a:ext uri="{FF2B5EF4-FFF2-40B4-BE49-F238E27FC236}">
                <a16:creationId xmlns:a16="http://schemas.microsoft.com/office/drawing/2014/main" id="{1290BBEB-7CDA-4519-BFDA-2F0AE34A1D3F}"/>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FF4B3E"/>
            </a:solidFill>
            <a:prstDash val="solid"/>
          </a:ln>
        </p:spPr>
      </p:sp>
      <p:sp>
        <p:nvSpPr>
          <p:cNvPr id="10" name="">
            <a:extLst xmlns:a="http://schemas.openxmlformats.org/drawingml/2006/main">
              <a:ext uri="{FF2B5EF4-FFF2-40B4-BE49-F238E27FC236}">
                <a16:creationId xmlns:a16="http://schemas.microsoft.com/office/drawing/2014/main" id="{4C7EFEA1-39F7-48AA-B9A1-67E69ED9A3B8}"/>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1F60139C-921C-4B87-886E-8F463A813EC6}"/>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7B11EE34-630E-4BA3-B187-1F8DC3F4D102}"/>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AN-14 · English Paper 2 extended-writing task · 错项排除</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Distractor focus: reject the option that changes one material f…</a:t>
            </a:r>
          </a:p>
        </p:txBody>
      </p:sp>
      <p:sp>
        <p:nvSpPr>
          <p:cNvPr id="13" name="">
            <a:extLst xmlns:a="http://schemas.openxmlformats.org/drawingml/2006/main">
              <a:ext uri="{FF2B5EF4-FFF2-40B4-BE49-F238E27FC236}">
                <a16:creationId xmlns:a16="http://schemas.microsoft.com/office/drawing/2014/main" id="{C0A5F421-DE34-4AEF-A17B-C3F8FB35419C}"/>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DFA243E4-3F72-49B0-B20B-521FAF6A5E74}"/>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Arial"/>
                <a:ea typeface="Arial"/>
                <a:cs typeface="Arial"/>
              </a:defRPr>
            </a:pPr>
            <a:r>
              <a:rPr sz="1050" b="1">
                <a:solidFill>
                  <a:srgbClr val="F4F1EA"/>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469102D9-3461-457B-B9F9-8BFCC26C3D71}"/>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16DA2F2F-6CF8-47B6-87E5-61BE1A1E88EF}"/>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AR-18 · English Paper 2 extended-writing task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Revision focus: repair the first task point or evidence gap.</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a:t>
            </a:r>
          </a:p>
        </p:txBody>
      </p:sp>
      <p:sp>
        <p:nvSpPr>
          <p:cNvPr id="17" name="">
            <a:extLst xmlns:a="http://schemas.openxmlformats.org/drawingml/2006/main">
              <a:ext uri="{FF2B5EF4-FFF2-40B4-BE49-F238E27FC236}">
                <a16:creationId xmlns:a16="http://schemas.microsoft.com/office/drawing/2014/main" id="{0219162B-88D9-4F9B-8DAF-AE13944EDD94}"/>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EC735CD1-E099-4A25-B1BF-4087AE9E88D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171A343F-B715-4EB0-BF59-993F6D9C103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长篇观点写作</a:t>
            </a:r>
          </a:p>
        </p:txBody>
      </p:sp>
      <p:sp>
        <p:nvSpPr>
          <p:cNvPr id="20" name="">
            <a:extLst xmlns:a="http://schemas.openxmlformats.org/drawingml/2006/main">
              <a:ext uri="{FF2B5EF4-FFF2-40B4-BE49-F238E27FC236}">
                <a16:creationId xmlns:a16="http://schemas.microsoft.com/office/drawing/2014/main" id="{0093B26A-B08D-4076-A692-8F3FCD85BFF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19 / 39</a:t>
            </a:r>
          </a:p>
        </p:txBody>
      </p:sp>
    </p:spTree>
    <p:extLst>
      <p:ext uri="{BB962C8B-B14F-4D97-AF65-F5344CB8AC3E}">
        <p14:creationId xmlns:p14="http://schemas.microsoft.com/office/powerpoint/2010/main" val="288302526"/>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57987A5A-03DA-43BB-A4CE-6A360BE267B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ERROR LAB</a:t>
            </a:r>
          </a:p>
        </p:txBody>
      </p:sp>
      <p:sp>
        <p:nvSpPr>
          <p:cNvPr id="2" name="">
            <a:extLst xmlns:a="http://schemas.openxmlformats.org/drawingml/2006/main">
              <a:ext uri="{FF2B5EF4-FFF2-40B4-BE49-F238E27FC236}">
                <a16:creationId xmlns:a16="http://schemas.microsoft.com/office/drawing/2014/main" id="{D87289A0-C9C8-44B6-AC9E-DEDDAD4BC54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3ece322010e84aff"/>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C37E5D1-E89E-42F5-A5C0-A9EED7F02FD5}"/>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330C7DF8-1082-4C48-952A-413461622727}"/>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23D2C65E-2013-4990-A052-15AAB252F884}"/>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27EE3066-86F6-43BF-9F1B-5516B306FB8C}"/>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0B0B0D"/>
                </a:solidFill>
                <a:latin typeface="Microsoft YaHei"/>
                <a:ea typeface="Microsoft YaHei"/>
                <a:cs typeface="Microsoft YaHei"/>
              </a:defRPr>
            </a:pPr>
            <a:r>
              <a:rPr sz="1950" b="1">
                <a:solidFill>
                  <a:srgbClr val="0B0B0D"/>
                </a:solidFill>
                <a:latin typeface="Microsoft YaHei"/>
                <a:ea typeface="Microsoft YaHei"/>
                <a:cs typeface="Microsoft YaHei"/>
              </a:rPr>
              <a:t>堆砌高级词却缺少论证</a:t>
            </a:r>
          </a:p>
        </p:txBody>
      </p:sp>
      <p:sp>
        <p:nvSpPr>
          <p:cNvPr id="8" name="">
            <a:extLst xmlns:a="http://schemas.openxmlformats.org/drawingml/2006/main">
              <a:ext uri="{FF2B5EF4-FFF2-40B4-BE49-F238E27FC236}">
                <a16:creationId xmlns:a16="http://schemas.microsoft.com/office/drawing/2014/main" id="{D37F8B92-49EA-481C-8C7A-998C258BC6DD}"/>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BD272210-7D9C-4491-B11B-926DF910A3A5}"/>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A4DAEDF7-A1E1-46DE-9F4F-49CCD3166129}"/>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DE2434BE-59C1-4599-A1FF-ACCDB4F18618}"/>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正确结论：Begin with a rushed minibus journey, show a passenger’s small act changing the …</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解析链：The event causes a traceable change and the ending demonstrates its significance.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1060D491-1FB9-4435-90FD-AFA8B8B4DEA9}"/>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AEA07EE7-73B6-4244-82ED-3B372AFD757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A3912437-B6BC-49DA-B174-03EB9A406CE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长篇观点写作</a:t>
            </a:r>
          </a:p>
        </p:txBody>
      </p:sp>
      <p:sp>
        <p:nvSpPr>
          <p:cNvPr id="15" name="">
            <a:extLst xmlns:a="http://schemas.openxmlformats.org/drawingml/2006/main">
              <a:ext uri="{FF2B5EF4-FFF2-40B4-BE49-F238E27FC236}">
                <a16:creationId xmlns:a16="http://schemas.microsoft.com/office/drawing/2014/main" id="{A26945FF-7492-4756-8203-1B341141764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20 / 39</a:t>
            </a:r>
          </a:p>
        </p:txBody>
      </p:sp>
    </p:spTree>
    <p:extLst>
      <p:ext uri="{BB962C8B-B14F-4D97-AF65-F5344CB8AC3E}">
        <p14:creationId xmlns:p14="http://schemas.microsoft.com/office/powerpoint/2010/main" val="1029650411"/>
      </p:ext>
    </p:extLst>
  </p:cSld>
</p:sld>
</file>

<file path=ppt/slides/slide21.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2D510D83-F21C-4C7D-A435-CEE1D7D5C84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EXIT EVIDENCE</a:t>
            </a:r>
          </a:p>
        </p:txBody>
      </p:sp>
      <p:sp>
        <p:nvSpPr>
          <p:cNvPr id="2" name="">
            <a:extLst xmlns:a="http://schemas.openxmlformats.org/drawingml/2006/main">
              <a:ext uri="{FF2B5EF4-FFF2-40B4-BE49-F238E27FC236}">
                <a16:creationId xmlns:a16="http://schemas.microsoft.com/office/drawing/2014/main" id="{2502F7E9-AB79-4F59-8C97-43BEA472263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9da4ad19d4204bc2"/>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FDD8B1C-CA89-4E03-A974-62C0960834EC}"/>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902B2BFD-3988-4949-A496-0B565F901899}"/>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E8C1E8CA-2D7D-4D83-93D7-4140B4B30BEC}"/>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EXIT Q18 · DSE模考题</a:t>
            </a:r>
          </a:p>
        </p:txBody>
      </p:sp>
      <p:sp>
        <p:nvSpPr>
          <p:cNvPr id="7" name="">
            <a:extLst xmlns:a="http://schemas.openxmlformats.org/drawingml/2006/main">
              <a:ext uri="{FF2B5EF4-FFF2-40B4-BE49-F238E27FC236}">
                <a16:creationId xmlns:a16="http://schemas.microsoft.com/office/drawing/2014/main" id="{4DC23775-EB74-46CC-A8A9-116D319A215C}"/>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0893"/>
          </a:bodyPr>
          <a:lstStyle xmlns:a="http://schemas.openxmlformats.org/drawingml/2006/main"/>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DSE原创模考 AR-18 · English Paper 2 extended-writing task · 答案修订</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Revision focus: repair the first task point or evidence gap.</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【原创训练材料｜参数为训练所设】Write a commentary on whether schools should publish every use of student data in one public register.</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Which th…</a:t>
            </a:r>
          </a:p>
        </p:txBody>
      </p:sp>
      <p:sp>
        <p:nvSpPr>
          <p:cNvPr id="8" name="">
            <a:extLst xmlns:a="http://schemas.openxmlformats.org/drawingml/2006/main">
              <a:ext uri="{FF2B5EF4-FFF2-40B4-BE49-F238E27FC236}">
                <a16:creationId xmlns:a16="http://schemas.microsoft.com/office/drawing/2014/main" id="{0B2A1D6E-38F8-4187-9BE5-9F2486C337C3}"/>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F77758CF-D9B5-4993-9F0E-87D8461E6FB5}"/>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58B04200-53F3-4A08-A6CB-AE804F7AA958}"/>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8B6016C4-FE4B-4B11-85B1-CB769171146A}"/>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标准例题 + 反向变式</a:t>
            </a:r>
          </a:p>
        </p:txBody>
      </p:sp>
      <p:sp>
        <p:nvSpPr>
          <p:cNvPr id="12" name="">
            <a:extLst xmlns:a="http://schemas.openxmlformats.org/drawingml/2006/main">
              <a:ext uri="{FF2B5EF4-FFF2-40B4-BE49-F238E27FC236}">
                <a16:creationId xmlns:a16="http://schemas.microsoft.com/office/drawing/2014/main" id="{8531B0FD-C2BB-4E87-B8B6-2FBD1E14184A}"/>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4F0C5B8E-EEDC-4F9D-84D2-F6C07C2FDF90}"/>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180D3207-1704-407D-95C1-23A88A9D21F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75589679-05E3-4C07-AD8B-CC90E9574A3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长篇观点写作</a:t>
            </a:r>
          </a:p>
        </p:txBody>
      </p:sp>
      <p:sp>
        <p:nvSpPr>
          <p:cNvPr id="16" name="">
            <a:extLst xmlns:a="http://schemas.openxmlformats.org/drawingml/2006/main">
              <a:ext uri="{FF2B5EF4-FFF2-40B4-BE49-F238E27FC236}">
                <a16:creationId xmlns:a16="http://schemas.microsoft.com/office/drawing/2014/main" id="{8FCC4FDB-9DB1-41B3-881E-284B2190DFA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21 / 39</a:t>
            </a:r>
          </a:p>
        </p:txBody>
      </p:sp>
    </p:spTree>
    <p:extLst>
      <p:ext uri="{BB962C8B-B14F-4D97-AF65-F5344CB8AC3E}">
        <p14:creationId xmlns:p14="http://schemas.microsoft.com/office/powerpoint/2010/main" val="1715590803"/>
      </p:ext>
    </p:extLst>
  </p:cSld>
</p:sld>
</file>

<file path=ppt/slides/slide22.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422801C8-FEA7-47F9-A339-7A2B7C66883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TARGET &amp; DIAGNOSIS</a:t>
            </a:r>
          </a:p>
        </p:txBody>
      </p:sp>
      <p:sp>
        <p:nvSpPr>
          <p:cNvPr id="2" name="">
            <a:extLst xmlns:a="http://schemas.openxmlformats.org/drawingml/2006/main">
              <a:ext uri="{FF2B5EF4-FFF2-40B4-BE49-F238E27FC236}">
                <a16:creationId xmlns:a16="http://schemas.microsoft.com/office/drawing/2014/main" id="{4338A381-5410-4C28-8163-ADE96060E3C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04bb802dea9d49cf"/>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6FACDCB-1980-47E2-A0C8-7E9B4026C506}"/>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资料解读与高阶迁移</a:t>
            </a:r>
          </a:p>
        </p:txBody>
      </p:sp>
      <p:sp>
        <p:nvSpPr>
          <p:cNvPr id="5" name="">
            <a:extLst xmlns:a="http://schemas.openxmlformats.org/drawingml/2006/main">
              <a:ext uri="{FF2B5EF4-FFF2-40B4-BE49-F238E27FC236}">
                <a16:creationId xmlns:a16="http://schemas.microsoft.com/office/drawing/2014/main" id="{BCB740F0-E58C-45D7-B8A9-709F608AF5D2}"/>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0116FEC4-74BD-483D-90EB-EC2D724966AD}"/>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能在 DSE 陌生资料与香港情境中选择匹配的知识、证据和作答深度。</a:t>
            </a:r>
          </a:p>
        </p:txBody>
      </p:sp>
      <p:sp>
        <p:nvSpPr>
          <p:cNvPr id="7" name="">
            <a:extLst xmlns:a="http://schemas.openxmlformats.org/drawingml/2006/main">
              <a:ext uri="{FF2B5EF4-FFF2-40B4-BE49-F238E27FC236}">
                <a16:creationId xmlns:a16="http://schemas.microsoft.com/office/drawing/2014/main" id="{30F46711-49F9-4350-B2B5-F0570AE5266E}"/>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8" name="">
            <a:extLst xmlns:a="http://schemas.openxmlformats.org/drawingml/2006/main">
              <a:ext uri="{FF2B5EF4-FFF2-40B4-BE49-F238E27FC236}">
                <a16:creationId xmlns:a16="http://schemas.microsoft.com/office/drawing/2014/main" id="{EDCE5908-7CBE-41F2-A9C2-35D0E3B49C8C}"/>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入口诊断｜Q21 · DSE模考题</a:t>
            </a:r>
          </a:p>
        </p:txBody>
      </p:sp>
      <p:sp>
        <p:nvSpPr>
          <p:cNvPr id="9" name="">
            <a:extLst xmlns:a="http://schemas.openxmlformats.org/drawingml/2006/main">
              <a:ext uri="{FF2B5EF4-FFF2-40B4-BE49-F238E27FC236}">
                <a16:creationId xmlns:a16="http://schemas.microsoft.com/office/drawing/2014/main" id="{89BDC346-2ADB-4023-9901-03646CE3F498}"/>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4848"/>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AU-21 · English Paper 2 extended-writing task · 证据定位</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Evidence focus: identify the exact phrase that supports the answer.</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a:t>
            </a:r>
          </a:p>
        </p:txBody>
      </p:sp>
      <p:sp>
        <p:nvSpPr>
          <p:cNvPr id="10" name="">
            <a:extLst xmlns:a="http://schemas.openxmlformats.org/drawingml/2006/main">
              <a:ext uri="{FF2B5EF4-FFF2-40B4-BE49-F238E27FC236}">
                <a16:creationId xmlns:a16="http://schemas.microsoft.com/office/drawing/2014/main" id="{26D9BBAB-21B9-4012-8F9A-D9B4B8D82D55}"/>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高频错因：堆砌高级词却缺少论证</a:t>
            </a:r>
          </a:p>
        </p:txBody>
      </p:sp>
      <p:sp>
        <p:nvSpPr>
          <p:cNvPr id="11" name="">
            <a:extLst xmlns:a="http://schemas.openxmlformats.org/drawingml/2006/main">
              <a:ext uri="{FF2B5EF4-FFF2-40B4-BE49-F238E27FC236}">
                <a16:creationId xmlns:a16="http://schemas.microsoft.com/office/drawing/2014/main" id="{CEB3F5B4-762A-4BC9-A376-A5BBC0573AEA}"/>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26819CB8-8CC2-4F77-BE13-DA46C6E805BD}"/>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049EAEB4-9C58-4A0E-B66E-E80192FDB930}"/>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每段只推进一个可证明的分论点</a:t>
            </a:r>
          </a:p>
        </p:txBody>
      </p:sp>
      <p:sp>
        <p:nvSpPr>
          <p:cNvPr id="14" name="">
            <a:extLst xmlns:a="http://schemas.openxmlformats.org/drawingml/2006/main">
              <a:ext uri="{FF2B5EF4-FFF2-40B4-BE49-F238E27FC236}">
                <a16:creationId xmlns:a16="http://schemas.microsoft.com/office/drawing/2014/main" id="{000388E2-065B-4495-B3D0-76BB6602EDFE}"/>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B05154C3-FCBE-4691-9110-19987848208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B1F65C0A-973C-44C4-9188-AC39AE55E5EC}"/>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长篇观点写作</a:t>
            </a:r>
          </a:p>
        </p:txBody>
      </p:sp>
      <p:sp>
        <p:nvSpPr>
          <p:cNvPr id="17" name="">
            <a:extLst xmlns:a="http://schemas.openxmlformats.org/drawingml/2006/main">
              <a:ext uri="{FF2B5EF4-FFF2-40B4-BE49-F238E27FC236}">
                <a16:creationId xmlns:a16="http://schemas.microsoft.com/office/drawing/2014/main" id="{DB7AA20E-4B8A-4EE5-8C3D-4F142CEA09C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22 / 39</a:t>
            </a:r>
          </a:p>
        </p:txBody>
      </p:sp>
    </p:spTree>
    <p:extLst>
      <p:ext uri="{BB962C8B-B14F-4D97-AF65-F5344CB8AC3E}">
        <p14:creationId xmlns:p14="http://schemas.microsoft.com/office/powerpoint/2010/main" val="1671365488"/>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A6D4C5FE-3A23-4BA0-B433-8816552D93F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WORKED EXAMPLE &amp; VARIATION</a:t>
            </a:r>
          </a:p>
        </p:txBody>
      </p:sp>
      <p:sp>
        <p:nvSpPr>
          <p:cNvPr id="2" name="">
            <a:extLst xmlns:a="http://schemas.openxmlformats.org/drawingml/2006/main">
              <a:ext uri="{FF2B5EF4-FFF2-40B4-BE49-F238E27FC236}">
                <a16:creationId xmlns:a16="http://schemas.microsoft.com/office/drawing/2014/main" id="{6D733995-7FBF-4B74-9C86-030FF0E468E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dc43e03592724aef"/>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F7FB7CC-C37B-48F4-A298-8B2D71B5C594}"/>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97FD9DED-ED67-4850-969D-67CD0D50BA90}"/>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758D6622-6D40-4630-A18D-30C6B12A314B}"/>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FA677508-61B0-4F39-9692-DFB27C64AFB4}"/>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AE0157F7-CD8A-409C-B06D-E2B8E5FBEE8E}"/>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观点</a:t>
            </a:r>
          </a:p>
        </p:txBody>
      </p:sp>
      <p:sp>
        <p:nvSpPr>
          <p:cNvPr id="9" name="">
            <a:extLst xmlns:a="http://schemas.openxmlformats.org/drawingml/2006/main">
              <a:ext uri="{FF2B5EF4-FFF2-40B4-BE49-F238E27FC236}">
                <a16:creationId xmlns:a16="http://schemas.microsoft.com/office/drawing/2014/main" id="{C4F1C4A6-7C63-4C18-A3B6-04DEABDE2116}"/>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5167D113-5C24-4A41-8E88-DB33E378C8C0}"/>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原因</a:t>
            </a:r>
          </a:p>
        </p:txBody>
      </p:sp>
      <p:sp>
        <p:nvSpPr>
          <p:cNvPr id="11" name="">
            <a:extLst xmlns:a="http://schemas.openxmlformats.org/drawingml/2006/main">
              <a:ext uri="{FF2B5EF4-FFF2-40B4-BE49-F238E27FC236}">
                <a16:creationId xmlns:a16="http://schemas.microsoft.com/office/drawing/2014/main" id="{4D340355-EF9E-432D-95D1-A4361972F812}"/>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BE280427-5014-4703-9BC9-5C5882B2873C}"/>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证据</a:t>
            </a:r>
          </a:p>
        </p:txBody>
      </p:sp>
      <p:sp>
        <p:nvSpPr>
          <p:cNvPr id="13" name="">
            <a:extLst xmlns:a="http://schemas.openxmlformats.org/drawingml/2006/main">
              <a:ext uri="{FF2B5EF4-FFF2-40B4-BE49-F238E27FC236}">
                <a16:creationId xmlns:a16="http://schemas.microsoft.com/office/drawing/2014/main" id="{F0138CC9-AC1B-4A40-BDE8-AE3AB2771FF7}"/>
              </a:ext>
            </a:extLst>
          </p:cNvPr>
          <p:cNvSpPr>
            <a:spLocks xmlns:a="http://schemas.openxmlformats.org/drawingml/2006/main" noGrp="1"/>
          </p:cNvSpPr>
          <p:nvPr/>
        </p:nvSpPr>
        <p:spPr>
          <a:xfrm xmlns:a="http://schemas.openxmlformats.org/drawingml/2006/main">
            <a:off x="914400" y="45339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04</a:t>
            </a:r>
          </a:p>
        </p:txBody>
      </p:sp>
      <p:sp>
        <p:nvSpPr>
          <p:cNvPr id="14" name="">
            <a:extLst xmlns:a="http://schemas.openxmlformats.org/drawingml/2006/main">
              <a:ext uri="{FF2B5EF4-FFF2-40B4-BE49-F238E27FC236}">
                <a16:creationId xmlns:a16="http://schemas.microsoft.com/office/drawing/2014/main" id="{8D79B08C-22EB-48C3-AA59-8C4672DDB0EF}"/>
              </a:ext>
            </a:extLst>
          </p:cNvPr>
          <p:cNvSpPr>
            <a:spLocks xmlns:a="http://schemas.openxmlformats.org/drawingml/2006/main" noGrp="1"/>
          </p:cNvSpPr>
          <p:nvPr/>
        </p:nvSpPr>
        <p:spPr>
          <a:xfrm xmlns:a="http://schemas.openxmlformats.org/drawingml/2006/main">
            <a:off x="1447800" y="44958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回扣</a:t>
            </a:r>
          </a:p>
        </p:txBody>
      </p:sp>
      <p:sp>
        <p:nvSpPr>
          <p:cNvPr id="15" name="">
            <a:extLst xmlns:a="http://schemas.openxmlformats.org/drawingml/2006/main">
              <a:ext uri="{FF2B5EF4-FFF2-40B4-BE49-F238E27FC236}">
                <a16:creationId xmlns:a16="http://schemas.microsoft.com/office/drawing/2014/main" id="{346F357A-BF94-43F4-98B0-D8B37D742E84}"/>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6" name="">
            <a:extLst xmlns:a="http://schemas.openxmlformats.org/drawingml/2006/main">
              <a:ext uri="{FF2B5EF4-FFF2-40B4-BE49-F238E27FC236}">
                <a16:creationId xmlns:a16="http://schemas.microsoft.com/office/drawing/2014/main" id="{0DABE3D0-3AFA-4DE4-B146-BF9A6C852D2F}"/>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Microsoft YaHei"/>
                <a:ea typeface="Microsoft YaHei"/>
                <a:cs typeface="Microsoft YaHei"/>
              </a:defRPr>
            </a:pPr>
            <a:r>
              <a:rPr sz="900" b="1">
                <a:solidFill>
                  <a:srgbClr val="FF4B3E"/>
                </a:solidFill>
                <a:latin typeface="Microsoft YaHei"/>
                <a:ea typeface="Microsoft YaHei"/>
                <a:cs typeface="Microsoft YaHei"/>
              </a:rPr>
              <a:t>DSE 模考例题 · Q21 · DSE模考题</a:t>
            </a:r>
          </a:p>
        </p:txBody>
      </p:sp>
      <p:sp>
        <p:nvSpPr>
          <p:cNvPr id="17" name="">
            <a:extLst xmlns:a="http://schemas.openxmlformats.org/drawingml/2006/main">
              <a:ext uri="{FF2B5EF4-FFF2-40B4-BE49-F238E27FC236}">
                <a16:creationId xmlns:a16="http://schemas.microsoft.com/office/drawing/2014/main" id="{830ACE9C-35F4-4C60-93E3-31B7874401E3}"/>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3842"/>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AU-21 · English Paper 2 extended-writing task · 证据定位</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Evidence focus: identify the exact phrase that supports the answer.</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【原创训练材料｜参数为训练所设】Write an …</a:t>
            </a:r>
          </a:p>
        </p:txBody>
      </p:sp>
      <p:sp>
        <p:nvSpPr>
          <p:cNvPr id="18" name="">
            <a:extLst xmlns:a="http://schemas.openxmlformats.org/drawingml/2006/main">
              <a:ext uri="{FF2B5EF4-FFF2-40B4-BE49-F238E27FC236}">
                <a16:creationId xmlns:a16="http://schemas.microsoft.com/office/drawing/2014/main" id="{A4D38A44-7E73-4D6D-B35C-D5121A9E4224}"/>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6DD7EBAC-4179-4CC9-9FF9-87F1D7BBEC1A}"/>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分步讲评｜结论—依据—防错</a:t>
            </a:r>
          </a:p>
        </p:txBody>
      </p:sp>
      <p:sp>
        <p:nvSpPr>
          <p:cNvPr id="20" name="">
            <a:extLst xmlns:a="http://schemas.openxmlformats.org/drawingml/2006/main">
              <a:ext uri="{FF2B5EF4-FFF2-40B4-BE49-F238E27FC236}">
                <a16:creationId xmlns:a16="http://schemas.microsoft.com/office/drawing/2014/main" id="{C39FEDCB-6E00-434B-BD8F-7B7962D50CA4}"/>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2372"/>
          </a:bodyPr>
          <a:lstStyle xmlns:a="http://schemas.openxmlformats.org/drawingml/2006/main"/>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正确结论：Restrictions are justified during focused tasks, provided schools all…</a:t>
            </a:r>
          </a:p>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解析：The thesis states a position, condition and workable boundary. The closest distractor announces two sides but supplies no po…</a:t>
            </a:r>
          </a:p>
        </p:txBody>
      </p:sp>
      <p:sp>
        <p:nvSpPr>
          <p:cNvPr id="21" name="">
            <a:extLst xmlns:a="http://schemas.openxmlformats.org/drawingml/2006/main">
              <a:ext uri="{FF2B5EF4-FFF2-40B4-BE49-F238E27FC236}">
                <a16:creationId xmlns:a16="http://schemas.microsoft.com/office/drawing/2014/main" id="{8DD2A1F3-0323-4488-94E4-2D432D4ECD2C}"/>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5′评分点示范</a:t>
            </a:r>
          </a:p>
        </p:txBody>
      </p:sp>
      <p:sp>
        <p:nvSpPr>
          <p:cNvPr id="22" name="">
            <a:extLst xmlns:a="http://schemas.openxmlformats.org/drawingml/2006/main">
              <a:ext uri="{FF2B5EF4-FFF2-40B4-BE49-F238E27FC236}">
                <a16:creationId xmlns:a16="http://schemas.microsoft.com/office/drawing/2014/main" id="{7B250F75-4031-4CFA-A82A-C8CB6070884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190698C5-7D0E-46D5-A200-489E557CF52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长篇观点写作</a:t>
            </a:r>
          </a:p>
        </p:txBody>
      </p:sp>
      <p:sp>
        <p:nvSpPr>
          <p:cNvPr id="24" name="">
            <a:extLst xmlns:a="http://schemas.openxmlformats.org/drawingml/2006/main">
              <a:ext uri="{FF2B5EF4-FFF2-40B4-BE49-F238E27FC236}">
                <a16:creationId xmlns:a16="http://schemas.microsoft.com/office/drawing/2014/main" id="{CABFB293-EA86-4A13-9585-4135BA9AC9D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23 / 39</a:t>
            </a:r>
          </a:p>
        </p:txBody>
      </p:sp>
    </p:spTree>
    <p:extLst>
      <p:ext uri="{BB962C8B-B14F-4D97-AF65-F5344CB8AC3E}">
        <p14:creationId xmlns:p14="http://schemas.microsoft.com/office/powerpoint/2010/main" val="1374195367"/>
      </p:ext>
    </p:extLst>
  </p:cSld>
</p:sld>
</file>

<file path=ppt/slides/slide24.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70C0889C-0344-46A5-8DEE-E39B1D59628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TIMED CHECK &amp; ERROR LOOP</a:t>
            </a:r>
          </a:p>
        </p:txBody>
      </p:sp>
      <p:sp>
        <p:nvSpPr>
          <p:cNvPr id="2" name="">
            <a:extLst xmlns:a="http://schemas.openxmlformats.org/drawingml/2006/main">
              <a:ext uri="{FF2B5EF4-FFF2-40B4-BE49-F238E27FC236}">
                <a16:creationId xmlns:a16="http://schemas.microsoft.com/office/drawing/2014/main" id="{F45C5169-45E0-4DBA-96D7-4E580072F12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0c8e5481118147f5"/>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2F40C55-B04B-4F5E-AD37-B69FFF42F3BA}"/>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0B0B0D"/>
                </a:solidFill>
                <a:latin typeface="Microsoft YaHei"/>
                <a:ea typeface="Microsoft YaHei"/>
                <a:cs typeface="Microsoft YaHei"/>
              </a:defRPr>
            </a:pPr>
            <a:r>
              <a:rPr sz="2775" b="1">
                <a:solidFill>
                  <a:srgbClr val="0B0B0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1BEE3FDF-32CD-4700-89D3-1B2ADC3917F1}"/>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DCE5B8C1-0539-4741-8DCC-F2288DC65DF6}"/>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Arial"/>
                <a:ea typeface="Arial"/>
                <a:cs typeface="Arial"/>
              </a:defRPr>
            </a:pPr>
            <a:r>
              <a:rPr sz="975" b="1">
                <a:solidFill>
                  <a:srgbClr val="FF4B3E"/>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008D89E9-E74E-4E45-B002-1E708397E2DA}"/>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用 2 分钟口述一题“只在资料参与推理时使用情境，并训练跨表示与探究能力”任务的作答路径，答案必须包含：</a:t>
            </a:r>
          </a:p>
        </p:txBody>
      </p:sp>
      <p:sp>
        <p:nvSpPr>
          <p:cNvPr id="8" name="">
            <a:extLst xmlns:a="http://schemas.openxmlformats.org/drawingml/2006/main">
              <a:ext uri="{FF2B5EF4-FFF2-40B4-BE49-F238E27FC236}">
                <a16:creationId xmlns:a16="http://schemas.microsoft.com/office/drawing/2014/main" id="{F4FE4FA6-0EA8-4CAE-84EC-C2F7130C5563}"/>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EF52DA73-BDF7-4BBD-A30F-42928BB536B2}"/>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CAE920CC-4EE0-4A67-9782-9A301125B9B4}"/>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C4512291-EE98-42B8-8042-6D00DF29D77F}"/>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C9EF5CA6-F770-4D92-AA39-2B8A4AB7A125}"/>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F5C0E4B7-7BD1-4980-839F-7F22599B933B}"/>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2238C425-C333-414D-96F0-0CAFC427E08E}"/>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D98B9A72-EE21-4988-A0C7-7897D476F556}"/>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0C321EAF-0EB4-460B-95B1-A1A277C631DE}"/>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堆砌高级词却缺少论证</a:t>
            </a:r>
          </a:p>
        </p:txBody>
      </p:sp>
      <p:sp>
        <p:nvSpPr>
          <p:cNvPr id="17" name="">
            <a:extLst xmlns:a="http://schemas.openxmlformats.org/drawingml/2006/main">
              <a:ext uri="{FF2B5EF4-FFF2-40B4-BE49-F238E27FC236}">
                <a16:creationId xmlns:a16="http://schemas.microsoft.com/office/drawing/2014/main" id="{A5CF8EF8-760E-40A7-BEC5-6E981F32E5A4}"/>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1B86AA13-6B68-4BF0-B15A-7FE2530BC450}"/>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B0B0D"/>
                </a:solidFill>
                <a:latin typeface="Microsoft YaHei"/>
                <a:ea typeface="Microsoft YaHei"/>
                <a:cs typeface="Microsoft YaHei"/>
              </a:defRPr>
            </a:pPr>
            <a:r>
              <a:rPr sz="1275" b="1">
                <a:solidFill>
                  <a:srgbClr val="0B0B0D"/>
                </a:solidFill>
                <a:latin typeface="Microsoft YaHei"/>
                <a:ea typeface="Microsoft YaHei"/>
                <a:cs typeface="Microsoft YaHei"/>
              </a:rPr>
              <a:t>达标证据｜DSE 资料题证据链 + 陌生情境迁移</a:t>
            </a:r>
          </a:p>
        </p:txBody>
      </p:sp>
      <p:sp>
        <p:nvSpPr>
          <p:cNvPr id="19" name="">
            <a:extLst xmlns:a="http://schemas.openxmlformats.org/drawingml/2006/main">
              <a:ext uri="{FF2B5EF4-FFF2-40B4-BE49-F238E27FC236}">
                <a16:creationId xmlns:a16="http://schemas.microsoft.com/office/drawing/2014/main" id="{D977A847-B089-4564-9FE4-A1176F6AF1DD}"/>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31794E2F-AC55-48BF-B06D-28B08DFA6C7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87CAA4BA-343A-46BB-BEEE-2F2B599A7E0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长篇观点写作</a:t>
            </a:r>
          </a:p>
        </p:txBody>
      </p:sp>
      <p:sp>
        <p:nvSpPr>
          <p:cNvPr id="22" name="">
            <a:extLst xmlns:a="http://schemas.openxmlformats.org/drawingml/2006/main">
              <a:ext uri="{FF2B5EF4-FFF2-40B4-BE49-F238E27FC236}">
                <a16:creationId xmlns:a16="http://schemas.microsoft.com/office/drawing/2014/main" id="{F8673E07-9F7F-430F-AADC-8CF1CFB3D05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24 / 39</a:t>
            </a:r>
          </a:p>
        </p:txBody>
      </p:sp>
    </p:spTree>
    <p:extLst>
      <p:ext uri="{BB962C8B-B14F-4D97-AF65-F5344CB8AC3E}">
        <p14:creationId xmlns:p14="http://schemas.microsoft.com/office/powerpoint/2010/main" val="1791209136"/>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34A0C560-7A4C-4CB9-A97E-9769A0D1C98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TERMS &amp; PREREQUISITES</a:t>
            </a:r>
          </a:p>
        </p:txBody>
      </p:sp>
      <p:sp>
        <p:nvSpPr>
          <p:cNvPr id="2" name="">
            <a:extLst xmlns:a="http://schemas.openxmlformats.org/drawingml/2006/main">
              <a:ext uri="{FF2B5EF4-FFF2-40B4-BE49-F238E27FC236}">
                <a16:creationId xmlns:a16="http://schemas.microsoft.com/office/drawing/2014/main" id="{8B42C8B8-BBD3-4D7A-B77E-1DF052C057F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8e754ac78253420e"/>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BB024A6-2C32-4AB4-867C-099874CB99DA}"/>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67F274AD-D575-4DBE-B68B-7AD721B1F50C}"/>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ect">
            <a:avLst/>
          </a:prstGeom>
          <a:solidFill xmlns:a="http://schemas.openxmlformats.org/drawingml/2006/main">
            <a:srgbClr val="FFD8D4"/>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1C2E1EB2-CCDF-43E2-91D2-211F933E1857}"/>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8F9959A8-E29E-4D47-9F78-3E58573B3553}"/>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长篇观点写作</a:t>
            </a:r>
          </a:p>
        </p:txBody>
      </p:sp>
      <p:sp>
        <p:nvSpPr>
          <p:cNvPr id="8" name="">
            <a:extLst xmlns:a="http://schemas.openxmlformats.org/drawingml/2006/main">
              <a:ext uri="{FF2B5EF4-FFF2-40B4-BE49-F238E27FC236}">
                <a16:creationId xmlns:a16="http://schemas.microsoft.com/office/drawing/2014/main" id="{C2451022-36FE-4B49-AA64-A8588D2DCA88}"/>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6EA75FC0-4E5E-4A82-8A09-90889EE2B6E6}"/>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CC83E27A-4153-4520-8971-D1055F9A8BEE}"/>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每段只推进一个可证明的分论点</a:t>
            </a:r>
          </a:p>
        </p:txBody>
      </p:sp>
      <p:sp>
        <p:nvSpPr>
          <p:cNvPr id="11" name="">
            <a:extLst xmlns:a="http://schemas.openxmlformats.org/drawingml/2006/main">
              <a:ext uri="{FF2B5EF4-FFF2-40B4-BE49-F238E27FC236}">
                <a16:creationId xmlns:a16="http://schemas.microsoft.com/office/drawing/2014/main" id="{92F1C6C9-8412-476B-983B-59807A4E0A4B}"/>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D6D8E668-2E63-4CA0-B02B-9FFD1EA315B4}"/>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FC867AF5-A49B-4C7E-A09F-6762BCACCF8F}"/>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观点—原因—证据—回扣</a:t>
            </a:r>
          </a:p>
        </p:txBody>
      </p:sp>
      <p:sp>
        <p:nvSpPr>
          <p:cNvPr id="14" name="">
            <a:extLst xmlns:a="http://schemas.openxmlformats.org/drawingml/2006/main">
              <a:ext uri="{FF2B5EF4-FFF2-40B4-BE49-F238E27FC236}">
                <a16:creationId xmlns:a16="http://schemas.microsoft.com/office/drawing/2014/main" id="{52C8CAE0-9262-46A1-8D0D-A3362E1BDA08}"/>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4A29C1DB-0199-4CD2-8943-AB98707BCE96}"/>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6A4BE49D-8FC7-44B7-A977-FC97DAC4DB72}"/>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堆砌高级词却缺少论证</a:t>
            </a:r>
          </a:p>
        </p:txBody>
      </p:sp>
      <p:sp>
        <p:nvSpPr>
          <p:cNvPr id="17" name="">
            <a:extLst xmlns:a="http://schemas.openxmlformats.org/drawingml/2006/main">
              <a:ext uri="{FF2B5EF4-FFF2-40B4-BE49-F238E27FC236}">
                <a16:creationId xmlns:a16="http://schemas.microsoft.com/office/drawing/2014/main" id="{DA746B64-D047-40EB-9396-A4C894D9BEC0}"/>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5DDC2414-957C-48E7-ACD0-208EE086F43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D73C2AC0-BFE0-4AFB-9701-991879AC627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长篇观点写作</a:t>
            </a:r>
          </a:p>
        </p:txBody>
      </p:sp>
      <p:sp>
        <p:nvSpPr>
          <p:cNvPr id="20" name="">
            <a:extLst xmlns:a="http://schemas.openxmlformats.org/drawingml/2006/main">
              <a:ext uri="{FF2B5EF4-FFF2-40B4-BE49-F238E27FC236}">
                <a16:creationId xmlns:a16="http://schemas.microsoft.com/office/drawing/2014/main" id="{76AA3F05-1E23-466E-9C09-9A2636141D4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25 / 39</a:t>
            </a:r>
          </a:p>
        </p:txBody>
      </p:sp>
    </p:spTree>
    <p:extLst>
      <p:ext uri="{BB962C8B-B14F-4D97-AF65-F5344CB8AC3E}">
        <p14:creationId xmlns:p14="http://schemas.microsoft.com/office/powerpoint/2010/main" val="552586807"/>
      </p:ext>
    </p:extLst>
  </p:cSld>
</p:sld>
</file>

<file path=ppt/slides/slide26.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59B4B21F-E177-453F-AD1E-2D16D9A7079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KNOWLEDGE MODEL</a:t>
            </a:r>
          </a:p>
        </p:txBody>
      </p:sp>
      <p:sp>
        <p:nvSpPr>
          <p:cNvPr id="2" name="">
            <a:extLst xmlns:a="http://schemas.openxmlformats.org/drawingml/2006/main">
              <a:ext uri="{FF2B5EF4-FFF2-40B4-BE49-F238E27FC236}">
                <a16:creationId xmlns:a16="http://schemas.microsoft.com/office/drawing/2014/main" id="{F847C3B0-C686-4F3C-8BD8-1B96AD354F5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356eee6875384768"/>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06DD59A-2E31-44FC-8ED9-AA4EB6BDF4B3}"/>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69C7B22D-FADF-4E2D-8F34-0BEF22C2FB92}"/>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D1F69D4F-CB92-4C0D-98F2-EECABFDC3CEC}"/>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4DABB822-CDEE-4C54-A8B3-E3559057061B}"/>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AU-21 · English Paper 2 extended-writing task · 证据定位</a:t>
            </a:r>
          </a:p>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Evidence focus: identif…</a:t>
            </a:r>
          </a:p>
        </p:txBody>
      </p:sp>
      <p:sp>
        <p:nvSpPr>
          <p:cNvPr id="8" name="">
            <a:extLst xmlns:a="http://schemas.openxmlformats.org/drawingml/2006/main">
              <a:ext uri="{FF2B5EF4-FFF2-40B4-BE49-F238E27FC236}">
                <a16:creationId xmlns:a16="http://schemas.microsoft.com/office/drawing/2014/main" id="{D3655F3F-CCDC-47AE-A021-EE19A55FB35F}"/>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E9F664FB-7256-460F-B3F8-EF37F7573498}"/>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6972E8AC-1D63-42B2-8D60-6A59EE331EAB}"/>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每段只推进一个可证明的分论点</a:t>
            </a:r>
          </a:p>
        </p:txBody>
      </p:sp>
      <p:sp>
        <p:nvSpPr>
          <p:cNvPr id="11" name="">
            <a:extLst xmlns:a="http://schemas.openxmlformats.org/drawingml/2006/main">
              <a:ext uri="{FF2B5EF4-FFF2-40B4-BE49-F238E27FC236}">
                <a16:creationId xmlns:a16="http://schemas.microsoft.com/office/drawing/2014/main" id="{C77642C6-05FC-4915-9212-5DE5DF9366F3}"/>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71C5D32F-E871-4F3F-A5A4-8889B1694272}"/>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F1EA"/>
                </a:solidFill>
                <a:latin typeface="Microsoft YaHei"/>
                <a:ea typeface="Microsoft YaHei"/>
                <a:cs typeface="Microsoft YaHei"/>
              </a:defRPr>
            </a:pPr>
            <a:r>
              <a:rPr sz="975" b="1">
                <a:solidFill>
                  <a:srgbClr val="F4F1EA"/>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DCA2E4D0-4DA4-4B45-8C6C-B53BC1DC25D6}"/>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观点—原因—证据—回扣</a:t>
            </a:r>
          </a:p>
        </p:txBody>
      </p:sp>
      <p:sp>
        <p:nvSpPr>
          <p:cNvPr id="14" name="">
            <a:extLst xmlns:a="http://schemas.openxmlformats.org/drawingml/2006/main">
              <a:ext uri="{FF2B5EF4-FFF2-40B4-BE49-F238E27FC236}">
                <a16:creationId xmlns:a16="http://schemas.microsoft.com/office/drawing/2014/main" id="{7C39FD0D-89DA-4BE6-A688-B3DB41A0812B}"/>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73B2C91F-E68E-4BB2-AF01-9A6D8AF1E61F}"/>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1DEFB86C-E412-41A7-B712-13658D806DAA}"/>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检查：堆砌高级词却缺少论证</a:t>
            </a:r>
          </a:p>
        </p:txBody>
      </p:sp>
      <p:sp>
        <p:nvSpPr>
          <p:cNvPr id="17" name="">
            <a:extLst xmlns:a="http://schemas.openxmlformats.org/drawingml/2006/main">
              <a:ext uri="{FF2B5EF4-FFF2-40B4-BE49-F238E27FC236}">
                <a16:creationId xmlns:a16="http://schemas.microsoft.com/office/drawing/2014/main" id="{984532F1-619C-4924-A2A7-39A64DE2854D}"/>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A6D1139C-CE7C-4AEF-B3C6-381B1806B89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7CC4EDAE-C32B-4512-9567-787626B634E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长篇观点写作</a:t>
            </a:r>
          </a:p>
        </p:txBody>
      </p:sp>
      <p:sp>
        <p:nvSpPr>
          <p:cNvPr id="20" name="">
            <a:extLst xmlns:a="http://schemas.openxmlformats.org/drawingml/2006/main">
              <a:ext uri="{FF2B5EF4-FFF2-40B4-BE49-F238E27FC236}">
                <a16:creationId xmlns:a16="http://schemas.microsoft.com/office/drawing/2014/main" id="{90D7762E-07D8-4014-BEAF-9B9865B50042}"/>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26 / 39</a:t>
            </a:r>
          </a:p>
        </p:txBody>
      </p:sp>
    </p:spTree>
    <p:extLst>
      <p:ext uri="{BB962C8B-B14F-4D97-AF65-F5344CB8AC3E}">
        <p14:creationId xmlns:p14="http://schemas.microsoft.com/office/powerpoint/2010/main" val="154604422"/>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826CCB1E-EB1C-403D-9795-B9DDA0B0C64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EVIDENCE TASK</a:t>
            </a:r>
          </a:p>
        </p:txBody>
      </p:sp>
      <p:sp>
        <p:nvSpPr>
          <p:cNvPr id="2" name="">
            <a:extLst xmlns:a="http://schemas.openxmlformats.org/drawingml/2006/main">
              <a:ext uri="{FF2B5EF4-FFF2-40B4-BE49-F238E27FC236}">
                <a16:creationId xmlns:a16="http://schemas.microsoft.com/office/drawing/2014/main" id="{A3BD7568-CFA7-4BBA-A71B-974D8454B82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d3dd883545654236"/>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AFBC102-ED3E-42A8-960A-C5C7FDD32B50}"/>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392F8F84-08E5-4BDE-A190-9E7489CDB15A}"/>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8425FFD5-1598-4889-ACBE-F0ECB28E5E13}"/>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任务 Q24 · DSE模考题</a:t>
            </a:r>
          </a:p>
        </p:txBody>
      </p:sp>
      <p:sp>
        <p:nvSpPr>
          <p:cNvPr id="7" name="">
            <a:extLst xmlns:a="http://schemas.openxmlformats.org/drawingml/2006/main">
              <a:ext uri="{FF2B5EF4-FFF2-40B4-BE49-F238E27FC236}">
                <a16:creationId xmlns:a16="http://schemas.microsoft.com/office/drawing/2014/main" id="{7DC9E606-2D97-41E3-9720-0DF17F2C7605}"/>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302"/>
          </a:bodyPr>
          <a:lstStyle xmlns:a="http://schemas.openxmlformats.org/drawingml/2006/main"/>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AX-24 · English Paper 2 extended-writing task · 错项排除</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Distractor focus: reject the option that changes one material fact.</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【原创训练材料｜参数为训练所设】Write a commentary on whether schools should publish every use of student data in on…</a:t>
            </a:r>
          </a:p>
        </p:txBody>
      </p:sp>
      <p:sp>
        <p:nvSpPr>
          <p:cNvPr id="8" name="">
            <a:extLst xmlns:a="http://schemas.openxmlformats.org/drawingml/2006/main">
              <a:ext uri="{FF2B5EF4-FFF2-40B4-BE49-F238E27FC236}">
                <a16:creationId xmlns:a16="http://schemas.microsoft.com/office/drawing/2014/main" id="{D03550B8-DE86-4F80-9E3D-0379EFC3CA75}"/>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4B4B4F"/>
                </a:solidFill>
                <a:latin typeface="Microsoft YaHei"/>
                <a:ea typeface="Microsoft YaHei"/>
                <a:cs typeface="Microsoft YaHei"/>
              </a:defRPr>
            </a:pPr>
            <a:r>
              <a:rPr sz="825" b="1">
                <a:solidFill>
                  <a:srgbClr val="4B4B4F"/>
                </a:solidFill>
                <a:latin typeface="Microsoft YaHei"/>
                <a:ea typeface="Microsoft YaHei"/>
                <a:cs typeface="Microsoft YaHei"/>
              </a:rPr>
              <a:t>题型参照：DSE模考题型｜参照 HKDSE English Language 2027/2028 Assessment Framework、Sample/Practice Paper 与公开评核资料｜English Paper …</a:t>
            </a:r>
          </a:p>
        </p:txBody>
      </p:sp>
      <p:sp>
        <p:nvSpPr>
          <p:cNvPr id="9" name="">
            <a:extLst xmlns:a="http://schemas.openxmlformats.org/drawingml/2006/main">
              <a:ext uri="{FF2B5EF4-FFF2-40B4-BE49-F238E27FC236}">
                <a16:creationId xmlns:a16="http://schemas.microsoft.com/office/drawing/2014/main" id="{6704B12E-32C4-4CB5-8C0B-01F12F7FBB47}"/>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6615D0EF-6457-4EFB-9B21-68BC0360B999}"/>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F1EA"/>
                </a:solidFill>
                <a:latin typeface="Microsoft YaHei"/>
                <a:ea typeface="Microsoft YaHei"/>
                <a:cs typeface="Microsoft YaHei"/>
              </a:defRPr>
            </a:pPr>
            <a:r>
              <a:rPr sz="1125" b="1">
                <a:solidFill>
                  <a:srgbClr val="F4F1EA"/>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2CC87A62-FEA8-4D7A-ADDA-6DC502C9D212}"/>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E4DF02B1-36F6-4521-89F1-3BD07DDE19CF}"/>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7F6A01C9-05BE-497F-8EA9-F19C31FBF551}"/>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DFBD273E-408B-432B-A2CB-0A9E9A606547}"/>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F7718F53-ADC9-4B4B-841D-CEAA86A9EF8B}"/>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B6BF20C6-DB8A-423F-B10B-18716E0B9A08}"/>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2BD4621A-C735-4653-B498-EB1FF37F2908}"/>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3091E0A4-EC36-4B2A-8161-907E23D665EF}"/>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0CDAEBAC-C2FE-43E2-A22B-8EAC1B0F3EFD}"/>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4B4B4F"/>
                </a:solidFill>
                <a:latin typeface="Microsoft YaHei"/>
                <a:ea typeface="Microsoft YaHei"/>
                <a:cs typeface="Microsoft YaHei"/>
              </a:defRPr>
            </a:pPr>
            <a:r>
              <a:rPr sz="1050" b="1">
                <a:solidFill>
                  <a:srgbClr val="4B4B4F"/>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F217CD20-876B-42E3-8D1B-76042C854DA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7602E2FD-8BF6-47A3-9B7B-D5D1232CE20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长篇观点写作</a:t>
            </a:r>
          </a:p>
        </p:txBody>
      </p:sp>
      <p:sp>
        <p:nvSpPr>
          <p:cNvPr id="22" name="">
            <a:extLst xmlns:a="http://schemas.openxmlformats.org/drawingml/2006/main">
              <a:ext uri="{FF2B5EF4-FFF2-40B4-BE49-F238E27FC236}">
                <a16:creationId xmlns:a16="http://schemas.microsoft.com/office/drawing/2014/main" id="{C557579D-E9F5-4A4F-991F-AD179B8FC80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27 / 39</a:t>
            </a:r>
          </a:p>
        </p:txBody>
      </p:sp>
    </p:spTree>
    <p:extLst>
      <p:ext uri="{BB962C8B-B14F-4D97-AF65-F5344CB8AC3E}">
        <p14:creationId xmlns:p14="http://schemas.microsoft.com/office/powerpoint/2010/main" val="318912885"/>
      </p:ext>
    </p:extLst>
  </p:cSld>
</p:sld>
</file>

<file path=ppt/slides/slide28.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42CB4945-31EA-4E3A-B4B0-821B164810F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THREE LEVELS</a:t>
            </a:r>
          </a:p>
        </p:txBody>
      </p:sp>
      <p:sp>
        <p:nvSpPr>
          <p:cNvPr id="2" name="">
            <a:extLst xmlns:a="http://schemas.openxmlformats.org/drawingml/2006/main">
              <a:ext uri="{FF2B5EF4-FFF2-40B4-BE49-F238E27FC236}">
                <a16:creationId xmlns:a16="http://schemas.microsoft.com/office/drawing/2014/main" id="{9CDEACDB-CD6B-49E7-8127-ABF80389FF0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99050f0f98fd4c28"/>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DE0EE7C-579F-4235-B5B1-C5F210DAD11F}"/>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18268F53-B959-41D8-86D3-6A7EB8BFEF0D}"/>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70FEB941-D6D5-4E58-86B3-327B38687C29}"/>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8C7C043E-968B-4090-BC50-DDF7CAE2C6ED}"/>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7CB7544C-5CE2-4ABB-815B-3EB8A2071D8B}"/>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AU-21 · English Paper 2 extended-writing task · 证据定位</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Evidence focus: identify the exact phrase that supports the ans…</a:t>
            </a:r>
          </a:p>
        </p:txBody>
      </p:sp>
      <p:sp>
        <p:nvSpPr>
          <p:cNvPr id="9" name="">
            <a:extLst xmlns:a="http://schemas.openxmlformats.org/drawingml/2006/main">
              <a:ext uri="{FF2B5EF4-FFF2-40B4-BE49-F238E27FC236}">
                <a16:creationId xmlns:a16="http://schemas.microsoft.com/office/drawing/2014/main" id="{66AF5C12-09BC-4C42-8C16-8FB50CAB28B7}"/>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FF4B3E"/>
            </a:solidFill>
            <a:prstDash val="solid"/>
          </a:ln>
        </p:spPr>
      </p:sp>
      <p:sp>
        <p:nvSpPr>
          <p:cNvPr id="10" name="">
            <a:extLst xmlns:a="http://schemas.openxmlformats.org/drawingml/2006/main">
              <a:ext uri="{FF2B5EF4-FFF2-40B4-BE49-F238E27FC236}">
                <a16:creationId xmlns:a16="http://schemas.microsoft.com/office/drawing/2014/main" id="{C8F417AB-E028-46CC-9672-1AF0B8094DB4}"/>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8A94B48D-1E75-479B-8487-626B3586432C}"/>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B4AC5DB7-DF90-4067-B84F-A07F2FD56B8E}"/>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AX-24 · English Paper 2 extended-writing task · 错项排除</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Distractor focus: reject the option that changes one material f…</a:t>
            </a:r>
          </a:p>
        </p:txBody>
      </p:sp>
      <p:sp>
        <p:nvSpPr>
          <p:cNvPr id="13" name="">
            <a:extLst xmlns:a="http://schemas.openxmlformats.org/drawingml/2006/main">
              <a:ext uri="{FF2B5EF4-FFF2-40B4-BE49-F238E27FC236}">
                <a16:creationId xmlns:a16="http://schemas.microsoft.com/office/drawing/2014/main" id="{498B493C-C991-48ED-A391-C9B9F9DCCD65}"/>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6C28D049-3376-4072-81CD-A6040B4A489C}"/>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Arial"/>
                <a:ea typeface="Arial"/>
                <a:cs typeface="Arial"/>
              </a:defRPr>
            </a:pPr>
            <a:r>
              <a:rPr sz="1050" b="1">
                <a:solidFill>
                  <a:srgbClr val="F4F1EA"/>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C55C389E-E82D-4CD8-B11F-95AE7AC70808}"/>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1ACE9344-F85F-42B6-A6D7-12BB398E2112}"/>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AB-28 · English Paper 2 extended-writing task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Revision focus: repair the first task point or evidence gap.</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a:t>
            </a:r>
          </a:p>
        </p:txBody>
      </p:sp>
      <p:sp>
        <p:nvSpPr>
          <p:cNvPr id="17" name="">
            <a:extLst xmlns:a="http://schemas.openxmlformats.org/drawingml/2006/main">
              <a:ext uri="{FF2B5EF4-FFF2-40B4-BE49-F238E27FC236}">
                <a16:creationId xmlns:a16="http://schemas.microsoft.com/office/drawing/2014/main" id="{3A7B24B7-494A-41BE-A2B4-50A58BC95865}"/>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105A32B6-9EA1-4FA3-8B1B-543422C75E9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F76828C7-00E3-4A35-AE15-B33EB6AB881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长篇观点写作</a:t>
            </a:r>
          </a:p>
        </p:txBody>
      </p:sp>
      <p:sp>
        <p:nvSpPr>
          <p:cNvPr id="20" name="">
            <a:extLst xmlns:a="http://schemas.openxmlformats.org/drawingml/2006/main">
              <a:ext uri="{FF2B5EF4-FFF2-40B4-BE49-F238E27FC236}">
                <a16:creationId xmlns:a16="http://schemas.microsoft.com/office/drawing/2014/main" id="{D487275F-2005-4B2B-9F62-352D1CE8A06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28 / 39</a:t>
            </a:r>
          </a:p>
        </p:txBody>
      </p:sp>
    </p:spTree>
    <p:extLst>
      <p:ext uri="{BB962C8B-B14F-4D97-AF65-F5344CB8AC3E}">
        <p14:creationId xmlns:p14="http://schemas.microsoft.com/office/powerpoint/2010/main" val="579574262"/>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062828B5-3E66-45C3-AE8C-DED0BCE21E1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ERROR LAB</a:t>
            </a:r>
          </a:p>
        </p:txBody>
      </p:sp>
      <p:sp>
        <p:nvSpPr>
          <p:cNvPr id="2" name="">
            <a:extLst xmlns:a="http://schemas.openxmlformats.org/drawingml/2006/main">
              <a:ext uri="{FF2B5EF4-FFF2-40B4-BE49-F238E27FC236}">
                <a16:creationId xmlns:a16="http://schemas.microsoft.com/office/drawing/2014/main" id="{476C713A-6DEC-4B92-A625-F85074AD728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edab7f62c6694a8c"/>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D439137-0B4F-46F9-83F5-C22A592DC74E}"/>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65A36CE7-A2E9-4F8A-A78D-0C594D60F797}"/>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550AEE58-36C5-47C1-A5AC-766BAE7BEFA1}"/>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82CCD37D-7CF4-4388-BC6A-C5A224702A32}"/>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0B0B0D"/>
                </a:solidFill>
                <a:latin typeface="Microsoft YaHei"/>
                <a:ea typeface="Microsoft YaHei"/>
                <a:cs typeface="Microsoft YaHei"/>
              </a:defRPr>
            </a:pPr>
            <a:r>
              <a:rPr sz="1950" b="1">
                <a:solidFill>
                  <a:srgbClr val="0B0B0D"/>
                </a:solidFill>
                <a:latin typeface="Microsoft YaHei"/>
                <a:ea typeface="Microsoft YaHei"/>
                <a:cs typeface="Microsoft YaHei"/>
              </a:rPr>
              <a:t>堆砌高级词却缺少论证</a:t>
            </a:r>
          </a:p>
        </p:txBody>
      </p:sp>
      <p:sp>
        <p:nvSpPr>
          <p:cNvPr id="8" name="">
            <a:extLst xmlns:a="http://schemas.openxmlformats.org/drawingml/2006/main">
              <a:ext uri="{FF2B5EF4-FFF2-40B4-BE49-F238E27FC236}">
                <a16:creationId xmlns:a16="http://schemas.microsoft.com/office/drawing/2014/main" id="{35D0386D-5953-4350-AAC4-C377932DB59E}"/>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3A3884B2-0B0C-479F-9ADB-F1D424307815}"/>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B38A9FA8-9C07-481C-8C84-B337F0EB4004}"/>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E4580959-7D8B-45D8-9581-2C87C9C9866E}"/>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正确结论：Schools should disclose the purpose, data type and retention period, while prot…</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解析链：The thesis balances transparency with a defined privacy limit and can organise later evidence.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FEBE3B11-047E-4E74-82BC-5892887C7703}"/>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2CA762B0-0B99-478A-9135-98FDCDDFE17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15126CC6-E1FB-4F55-9619-DC81C6F899C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长篇观点写作</a:t>
            </a:r>
          </a:p>
        </p:txBody>
      </p:sp>
      <p:sp>
        <p:nvSpPr>
          <p:cNvPr id="15" name="">
            <a:extLst xmlns:a="http://schemas.openxmlformats.org/drawingml/2006/main">
              <a:ext uri="{FF2B5EF4-FFF2-40B4-BE49-F238E27FC236}">
                <a16:creationId xmlns:a16="http://schemas.microsoft.com/office/drawing/2014/main" id="{F01E958D-F9A6-4F62-93FE-F52DBC75910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29 / 39</a:t>
            </a:r>
          </a:p>
        </p:txBody>
      </p:sp>
    </p:spTree>
    <p:extLst>
      <p:ext uri="{BB962C8B-B14F-4D97-AF65-F5344CB8AC3E}">
        <p14:creationId xmlns:p14="http://schemas.microsoft.com/office/powerpoint/2010/main" val="1028945197"/>
      </p:ext>
    </p:extLst>
  </p:cSld>
</p:sld>
</file>

<file path=ppt/slides/slide30.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640E9543-D62D-4D0D-9C04-64B119E1402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EXIT EVIDENCE</a:t>
            </a:r>
          </a:p>
        </p:txBody>
      </p:sp>
      <p:sp>
        <p:nvSpPr>
          <p:cNvPr id="2" name="">
            <a:extLst xmlns:a="http://schemas.openxmlformats.org/drawingml/2006/main">
              <a:ext uri="{FF2B5EF4-FFF2-40B4-BE49-F238E27FC236}">
                <a16:creationId xmlns:a16="http://schemas.microsoft.com/office/drawing/2014/main" id="{16E4378C-F18F-4C44-9E89-566E7A903E0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39feb31848ea461c"/>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8F0B3D0-663C-49C3-8588-A2B0351700BE}"/>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F15E9DC7-F08F-479D-90CE-8E60CDF2A72E}"/>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C0983645-4650-4E51-A338-7E822AC6362E}"/>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EXIT Q28 · DSE模考题</a:t>
            </a:r>
          </a:p>
        </p:txBody>
      </p:sp>
      <p:sp>
        <p:nvSpPr>
          <p:cNvPr id="7" name="">
            <a:extLst xmlns:a="http://schemas.openxmlformats.org/drawingml/2006/main">
              <a:ext uri="{FF2B5EF4-FFF2-40B4-BE49-F238E27FC236}">
                <a16:creationId xmlns:a16="http://schemas.microsoft.com/office/drawing/2014/main" id="{6B2BD8C6-03BA-4BBE-9FEF-D941920347A0}"/>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126"/>
          </a:bodyPr>
          <a:lstStyle xmlns:a="http://schemas.openxmlformats.org/drawingml/2006/main"/>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DSE原创模考 AB-28 · English Paper 2 extended-writing task · 答案修订</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Revision focus: repair the first task point or evidence gap.</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【原创训练材料｜参数为训练所设】Write a proposal for improving students’ sleep without placing all responsibility on individuals.</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Which structu…</a:t>
            </a:r>
          </a:p>
        </p:txBody>
      </p:sp>
      <p:sp>
        <p:nvSpPr>
          <p:cNvPr id="8" name="">
            <a:extLst xmlns:a="http://schemas.openxmlformats.org/drawingml/2006/main">
              <a:ext uri="{FF2B5EF4-FFF2-40B4-BE49-F238E27FC236}">
                <a16:creationId xmlns:a16="http://schemas.microsoft.com/office/drawing/2014/main" id="{8FD80CC4-048A-4FB9-A755-712C9E8B17CD}"/>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6D41DEAA-7489-406F-9A6D-71F183FA5B95}"/>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27766474-A265-4CDB-AF1C-4CAD9EB531F2}"/>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1C43D3B3-4AF1-401A-9EF0-13E87ADC8898}"/>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DSE 资料题证据链 + 陌生情境迁移</a:t>
            </a:r>
          </a:p>
        </p:txBody>
      </p:sp>
      <p:sp>
        <p:nvSpPr>
          <p:cNvPr id="12" name="">
            <a:extLst xmlns:a="http://schemas.openxmlformats.org/drawingml/2006/main">
              <a:ext uri="{FF2B5EF4-FFF2-40B4-BE49-F238E27FC236}">
                <a16:creationId xmlns:a16="http://schemas.microsoft.com/office/drawing/2014/main" id="{049A2BAB-E096-4FDF-A3D0-2F5CD3DB5EDF}"/>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94B7B8E5-5C02-43DC-B5F0-0AACECD9CFBF}"/>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AED1DB19-8702-4110-BD87-9B8A477ED23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A1728D1D-BA86-4E67-B30B-BCD1ACFA3CE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长篇观点写作</a:t>
            </a:r>
          </a:p>
        </p:txBody>
      </p:sp>
      <p:sp>
        <p:nvSpPr>
          <p:cNvPr id="16" name="">
            <a:extLst xmlns:a="http://schemas.openxmlformats.org/drawingml/2006/main">
              <a:ext uri="{FF2B5EF4-FFF2-40B4-BE49-F238E27FC236}">
                <a16:creationId xmlns:a16="http://schemas.microsoft.com/office/drawing/2014/main" id="{E85FE15F-AF25-4642-A345-D513B93FAB3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30 / 39</a:t>
            </a:r>
          </a:p>
        </p:txBody>
      </p:sp>
    </p:spTree>
    <p:extLst>
      <p:ext uri="{BB962C8B-B14F-4D97-AF65-F5344CB8AC3E}">
        <p14:creationId xmlns:p14="http://schemas.microsoft.com/office/powerpoint/2010/main" val="2038997707"/>
      </p:ext>
    </p:extLst>
  </p:cSld>
</p:sld>
</file>

<file path=ppt/slides/slide31.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3610893A-227B-4C23-AA27-ECB13E64AF0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04 · TARGET &amp; DIAGNOSIS</a:t>
            </a:r>
          </a:p>
        </p:txBody>
      </p:sp>
      <p:sp>
        <p:nvSpPr>
          <p:cNvPr id="2" name="">
            <a:extLst xmlns:a="http://schemas.openxmlformats.org/drawingml/2006/main">
              <a:ext uri="{FF2B5EF4-FFF2-40B4-BE49-F238E27FC236}">
                <a16:creationId xmlns:a16="http://schemas.microsoft.com/office/drawing/2014/main" id="{898DDF33-1D3A-4D36-9F72-6654D27F090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12466748b5804935"/>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E1A831C-7771-467F-A4EC-AEF82E762342}"/>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高阶综合与再教学</a:t>
            </a:r>
          </a:p>
        </p:txBody>
      </p:sp>
      <p:sp>
        <p:nvSpPr>
          <p:cNvPr id="5" name="">
            <a:extLst xmlns:a="http://schemas.openxmlformats.org/drawingml/2006/main">
              <a:ext uri="{FF2B5EF4-FFF2-40B4-BE49-F238E27FC236}">
                <a16:creationId xmlns:a16="http://schemas.microsoft.com/office/drawing/2014/main" id="{04EE6F4D-3DEF-440E-B001-1D69E7F16361}"/>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B2C69527-DEDA-4BDA-946D-34EC869716AD}"/>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能完成不提示方法的综合题，并用评分语言修正原答案。</a:t>
            </a:r>
          </a:p>
        </p:txBody>
      </p:sp>
      <p:sp>
        <p:nvSpPr>
          <p:cNvPr id="7" name="">
            <a:extLst xmlns:a="http://schemas.openxmlformats.org/drawingml/2006/main">
              <a:ext uri="{FF2B5EF4-FFF2-40B4-BE49-F238E27FC236}">
                <a16:creationId xmlns:a16="http://schemas.microsoft.com/office/drawing/2014/main" id="{1FDC093B-F03A-4666-9476-797344BE4CCA}"/>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8" name="">
            <a:extLst xmlns:a="http://schemas.openxmlformats.org/drawingml/2006/main">
              <a:ext uri="{FF2B5EF4-FFF2-40B4-BE49-F238E27FC236}">
                <a16:creationId xmlns:a16="http://schemas.microsoft.com/office/drawing/2014/main" id="{13DA88C0-1A00-4802-AACD-FFA751D7DA5A}"/>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入口诊断｜Q26 · DSE模考题</a:t>
            </a:r>
          </a:p>
        </p:txBody>
      </p:sp>
      <p:sp>
        <p:nvSpPr>
          <p:cNvPr id="9" name="">
            <a:extLst xmlns:a="http://schemas.openxmlformats.org/drawingml/2006/main">
              <a:ext uri="{FF2B5EF4-FFF2-40B4-BE49-F238E27FC236}">
                <a16:creationId xmlns:a16="http://schemas.microsoft.com/office/drawing/2014/main" id="{886B039C-D2F6-41B0-9574-284B29F76807}"/>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4848"/>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AZ-26 · English Paper 2 extended-writing task · 双源整合</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Integration focus: retain information from every source named in the task.</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a:t>
            </a:r>
          </a:p>
        </p:txBody>
      </p:sp>
      <p:sp>
        <p:nvSpPr>
          <p:cNvPr id="10" name="">
            <a:extLst xmlns:a="http://schemas.openxmlformats.org/drawingml/2006/main">
              <a:ext uri="{FF2B5EF4-FFF2-40B4-BE49-F238E27FC236}">
                <a16:creationId xmlns:a16="http://schemas.microsoft.com/office/drawing/2014/main" id="{15B4168C-ED68-4A51-931C-E2FCCCAA43C6}"/>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高频错因：堆砌高级词却缺少论证</a:t>
            </a:r>
          </a:p>
        </p:txBody>
      </p:sp>
      <p:sp>
        <p:nvSpPr>
          <p:cNvPr id="11" name="">
            <a:extLst xmlns:a="http://schemas.openxmlformats.org/drawingml/2006/main">
              <a:ext uri="{FF2B5EF4-FFF2-40B4-BE49-F238E27FC236}">
                <a16:creationId xmlns:a16="http://schemas.microsoft.com/office/drawing/2014/main" id="{09AFB268-1760-4163-AE0F-4648FC07B43B}"/>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4AF2BE21-5F53-4A19-B6BC-A0F6C8B6C972}"/>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B7AC8AD4-D190-4B4D-9D06-4FD8ED417219}"/>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每段只推进一个可证明的分论点</a:t>
            </a:r>
          </a:p>
        </p:txBody>
      </p:sp>
      <p:sp>
        <p:nvSpPr>
          <p:cNvPr id="14" name="">
            <a:extLst xmlns:a="http://schemas.openxmlformats.org/drawingml/2006/main">
              <a:ext uri="{FF2B5EF4-FFF2-40B4-BE49-F238E27FC236}">
                <a16:creationId xmlns:a16="http://schemas.microsoft.com/office/drawing/2014/main" id="{188F3D14-6116-4406-85D3-A78293DC1B62}"/>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23B29D22-03D0-4946-99AA-2A78CD2A49A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2EFBDD78-00F1-45BB-906B-B5E203BC1D2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长篇观点写作</a:t>
            </a:r>
          </a:p>
        </p:txBody>
      </p:sp>
      <p:sp>
        <p:nvSpPr>
          <p:cNvPr id="17" name="">
            <a:extLst xmlns:a="http://schemas.openxmlformats.org/drawingml/2006/main">
              <a:ext uri="{FF2B5EF4-FFF2-40B4-BE49-F238E27FC236}">
                <a16:creationId xmlns:a16="http://schemas.microsoft.com/office/drawing/2014/main" id="{1B9C11A2-8D7A-424C-AB5A-8B6C838DF01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31 / 39</a:t>
            </a:r>
          </a:p>
        </p:txBody>
      </p:sp>
    </p:spTree>
    <p:extLst>
      <p:ext uri="{BB962C8B-B14F-4D97-AF65-F5344CB8AC3E}">
        <p14:creationId xmlns:p14="http://schemas.microsoft.com/office/powerpoint/2010/main" val="1289906959"/>
      </p:ext>
    </p:extLst>
  </p:cSld>
</p:sld>
</file>

<file path=ppt/slides/slide3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05E966B0-A4A3-4CCC-AF81-4C8FAE79609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04 · WORKED EXAMPLE &amp; VARIATION</a:t>
            </a:r>
          </a:p>
        </p:txBody>
      </p:sp>
      <p:sp>
        <p:nvSpPr>
          <p:cNvPr id="2" name="">
            <a:extLst xmlns:a="http://schemas.openxmlformats.org/drawingml/2006/main">
              <a:ext uri="{FF2B5EF4-FFF2-40B4-BE49-F238E27FC236}">
                <a16:creationId xmlns:a16="http://schemas.microsoft.com/office/drawing/2014/main" id="{30B72DF1-C935-4BDC-8CF7-B4B6F69F0BE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ea57d4e6b5264481"/>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ED6B25C-65D4-4B29-8682-6A55F9A2AFC2}"/>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AD476735-E946-432E-A438-8B5D7057EC94}"/>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AC86C540-930A-418E-A534-09F6C5C94505}"/>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2C012423-E36E-48F3-857C-984D6E45CEE8}"/>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C96EED21-D0CB-4215-84CA-9F6B95B129FA}"/>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观点</a:t>
            </a:r>
          </a:p>
        </p:txBody>
      </p:sp>
      <p:sp>
        <p:nvSpPr>
          <p:cNvPr id="9" name="">
            <a:extLst xmlns:a="http://schemas.openxmlformats.org/drawingml/2006/main">
              <a:ext uri="{FF2B5EF4-FFF2-40B4-BE49-F238E27FC236}">
                <a16:creationId xmlns:a16="http://schemas.microsoft.com/office/drawing/2014/main" id="{B1FB0A05-CC0A-4117-A66E-02717013F31A}"/>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F4B8190E-89B9-4A88-B65B-0AF2508B2E4F}"/>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原因</a:t>
            </a:r>
          </a:p>
        </p:txBody>
      </p:sp>
      <p:sp>
        <p:nvSpPr>
          <p:cNvPr id="11" name="">
            <a:extLst xmlns:a="http://schemas.openxmlformats.org/drawingml/2006/main">
              <a:ext uri="{FF2B5EF4-FFF2-40B4-BE49-F238E27FC236}">
                <a16:creationId xmlns:a16="http://schemas.microsoft.com/office/drawing/2014/main" id="{32102719-5A8B-4274-B29C-F6DD7CBFC1FF}"/>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E71B1CF0-AFA5-42AE-BEBD-4DF594CBC5D9}"/>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证据</a:t>
            </a:r>
          </a:p>
        </p:txBody>
      </p:sp>
      <p:sp>
        <p:nvSpPr>
          <p:cNvPr id="13" name="">
            <a:extLst xmlns:a="http://schemas.openxmlformats.org/drawingml/2006/main">
              <a:ext uri="{FF2B5EF4-FFF2-40B4-BE49-F238E27FC236}">
                <a16:creationId xmlns:a16="http://schemas.microsoft.com/office/drawing/2014/main" id="{6D855C17-4DC3-48BB-A95A-E85EC1840F76}"/>
              </a:ext>
            </a:extLst>
          </p:cNvPr>
          <p:cNvSpPr>
            <a:spLocks xmlns:a="http://schemas.openxmlformats.org/drawingml/2006/main" noGrp="1"/>
          </p:cNvSpPr>
          <p:nvPr/>
        </p:nvSpPr>
        <p:spPr>
          <a:xfrm xmlns:a="http://schemas.openxmlformats.org/drawingml/2006/main">
            <a:off x="914400" y="45339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04</a:t>
            </a:r>
          </a:p>
        </p:txBody>
      </p:sp>
      <p:sp>
        <p:nvSpPr>
          <p:cNvPr id="14" name="">
            <a:extLst xmlns:a="http://schemas.openxmlformats.org/drawingml/2006/main">
              <a:ext uri="{FF2B5EF4-FFF2-40B4-BE49-F238E27FC236}">
                <a16:creationId xmlns:a16="http://schemas.microsoft.com/office/drawing/2014/main" id="{116FF4C1-A7D6-48CF-BACF-2DEC001C5979}"/>
              </a:ext>
            </a:extLst>
          </p:cNvPr>
          <p:cNvSpPr>
            <a:spLocks xmlns:a="http://schemas.openxmlformats.org/drawingml/2006/main" noGrp="1"/>
          </p:cNvSpPr>
          <p:nvPr/>
        </p:nvSpPr>
        <p:spPr>
          <a:xfrm xmlns:a="http://schemas.openxmlformats.org/drawingml/2006/main">
            <a:off x="1447800" y="44958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回扣</a:t>
            </a:r>
          </a:p>
        </p:txBody>
      </p:sp>
      <p:sp>
        <p:nvSpPr>
          <p:cNvPr id="15" name="">
            <a:extLst xmlns:a="http://schemas.openxmlformats.org/drawingml/2006/main">
              <a:ext uri="{FF2B5EF4-FFF2-40B4-BE49-F238E27FC236}">
                <a16:creationId xmlns:a16="http://schemas.microsoft.com/office/drawing/2014/main" id="{79EFA4D2-8A8E-4429-AEE6-DC61E386F893}"/>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6" name="">
            <a:extLst xmlns:a="http://schemas.openxmlformats.org/drawingml/2006/main">
              <a:ext uri="{FF2B5EF4-FFF2-40B4-BE49-F238E27FC236}">
                <a16:creationId xmlns:a16="http://schemas.microsoft.com/office/drawing/2014/main" id="{5A80DF6B-7A57-48F2-AF29-91F297816320}"/>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Microsoft YaHei"/>
                <a:ea typeface="Microsoft YaHei"/>
                <a:cs typeface="Microsoft YaHei"/>
              </a:defRPr>
            </a:pPr>
            <a:r>
              <a:rPr sz="900" b="1">
                <a:solidFill>
                  <a:srgbClr val="FF4B3E"/>
                </a:solidFill>
                <a:latin typeface="Microsoft YaHei"/>
                <a:ea typeface="Microsoft YaHei"/>
                <a:cs typeface="Microsoft YaHei"/>
              </a:rPr>
              <a:t>DSE 模考例题 · Q26 · DSE模考题</a:t>
            </a:r>
          </a:p>
        </p:txBody>
      </p:sp>
      <p:sp>
        <p:nvSpPr>
          <p:cNvPr id="17" name="">
            <a:extLst xmlns:a="http://schemas.openxmlformats.org/drawingml/2006/main">
              <a:ext uri="{FF2B5EF4-FFF2-40B4-BE49-F238E27FC236}">
                <a16:creationId xmlns:a16="http://schemas.microsoft.com/office/drawing/2014/main" id="{7951E247-6E9E-4018-9497-F59FF6B24CF9}"/>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193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AZ-26 · English Paper 2 extended-writing task · 双源整合</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Integration focus: retain information from every source named in the task.</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【原创训练材料｜参数为训练所设】Ti…</a:t>
            </a:r>
          </a:p>
        </p:txBody>
      </p:sp>
      <p:sp>
        <p:nvSpPr>
          <p:cNvPr id="18" name="">
            <a:extLst xmlns:a="http://schemas.openxmlformats.org/drawingml/2006/main">
              <a:ext uri="{FF2B5EF4-FFF2-40B4-BE49-F238E27FC236}">
                <a16:creationId xmlns:a16="http://schemas.microsoft.com/office/drawing/2014/main" id="{5286B278-3CB6-41AF-A529-E45B97E899F2}"/>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018CF393-A258-4A07-B4C1-FBC7053DCF2E}"/>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分步讲评｜结论—依据—防错</a:t>
            </a:r>
          </a:p>
        </p:txBody>
      </p:sp>
      <p:sp>
        <p:nvSpPr>
          <p:cNvPr id="20" name="">
            <a:extLst xmlns:a="http://schemas.openxmlformats.org/drawingml/2006/main">
              <a:ext uri="{FF2B5EF4-FFF2-40B4-BE49-F238E27FC236}">
                <a16:creationId xmlns:a16="http://schemas.microsoft.com/office/drawing/2014/main" id="{150E6D4B-D12E-4DDE-B6AD-7115EAD0AB16}"/>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正确结论：Begin with a rushed minibus journey, show a passenger’s small act cha…</a:t>
            </a:r>
          </a:p>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解析：The event causes a traceable change and the ending demonstrates its significance. 本题只使用题内材料；情境与数值均为原创训练参数，不代表官方数据。</a:t>
            </a:r>
          </a:p>
        </p:txBody>
      </p:sp>
      <p:sp>
        <p:nvSpPr>
          <p:cNvPr id="21" name="">
            <a:extLst xmlns:a="http://schemas.openxmlformats.org/drawingml/2006/main">
              <a:ext uri="{FF2B5EF4-FFF2-40B4-BE49-F238E27FC236}">
                <a16:creationId xmlns:a16="http://schemas.microsoft.com/office/drawing/2014/main" id="{A13022C7-012C-4386-AA89-E779046DDE24}"/>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5′评分点示范</a:t>
            </a:r>
          </a:p>
        </p:txBody>
      </p:sp>
      <p:sp>
        <p:nvSpPr>
          <p:cNvPr id="22" name="">
            <a:extLst xmlns:a="http://schemas.openxmlformats.org/drawingml/2006/main">
              <a:ext uri="{FF2B5EF4-FFF2-40B4-BE49-F238E27FC236}">
                <a16:creationId xmlns:a16="http://schemas.microsoft.com/office/drawing/2014/main" id="{0FB72BCA-C4DA-4970-9D08-CFF077BBD40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B75C5F0D-0AF0-4817-BDC8-2626741ED88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长篇观点写作</a:t>
            </a:r>
          </a:p>
        </p:txBody>
      </p:sp>
      <p:sp>
        <p:nvSpPr>
          <p:cNvPr id="24" name="">
            <a:extLst xmlns:a="http://schemas.openxmlformats.org/drawingml/2006/main">
              <a:ext uri="{FF2B5EF4-FFF2-40B4-BE49-F238E27FC236}">
                <a16:creationId xmlns:a16="http://schemas.microsoft.com/office/drawing/2014/main" id="{0D85E780-27E7-4F88-A2D5-7B79B7A9464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32 / 39</a:t>
            </a:r>
          </a:p>
        </p:txBody>
      </p:sp>
    </p:spTree>
    <p:extLst>
      <p:ext uri="{BB962C8B-B14F-4D97-AF65-F5344CB8AC3E}">
        <p14:creationId xmlns:p14="http://schemas.microsoft.com/office/powerpoint/2010/main" val="1381154765"/>
      </p:ext>
    </p:extLst>
  </p:cSld>
</p:sld>
</file>

<file path=ppt/slides/slide33.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1267850A-AC7E-45F4-AC79-3CFFABCB1E9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04 · TIMED CHECK &amp; ERROR LOOP</a:t>
            </a:r>
          </a:p>
        </p:txBody>
      </p:sp>
      <p:sp>
        <p:nvSpPr>
          <p:cNvPr id="2" name="">
            <a:extLst xmlns:a="http://schemas.openxmlformats.org/drawingml/2006/main">
              <a:ext uri="{FF2B5EF4-FFF2-40B4-BE49-F238E27FC236}">
                <a16:creationId xmlns:a16="http://schemas.microsoft.com/office/drawing/2014/main" id="{BB7F6542-72F0-4D5E-A647-3D8FB2AEFCE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c4ee1fda7aa34018"/>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4959276-1B3D-49B7-8D2B-392E6F93485A}"/>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0B0B0D"/>
                </a:solidFill>
                <a:latin typeface="Microsoft YaHei"/>
                <a:ea typeface="Microsoft YaHei"/>
                <a:cs typeface="Microsoft YaHei"/>
              </a:defRPr>
            </a:pPr>
            <a:r>
              <a:rPr sz="2775" b="1">
                <a:solidFill>
                  <a:srgbClr val="0B0B0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7AC36290-3983-416D-B146-902B8E6CF7AB}"/>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A6E625F8-0B45-41E8-9C74-A0184860BA37}"/>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Arial"/>
                <a:ea typeface="Arial"/>
                <a:cs typeface="Arial"/>
              </a:defRPr>
            </a:pPr>
            <a:r>
              <a:rPr sz="975" b="1">
                <a:solidFill>
                  <a:srgbClr val="FF4B3E"/>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84BB72A3-2022-4137-8925-F31E7B2FE9BA}"/>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79148"/>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用 2 分钟口述一题“跨表示综合并修正高频错因”任务的作答路径，答案必须包含：</a:t>
            </a:r>
          </a:p>
        </p:txBody>
      </p:sp>
      <p:sp>
        <p:nvSpPr>
          <p:cNvPr id="8" name="">
            <a:extLst xmlns:a="http://schemas.openxmlformats.org/drawingml/2006/main">
              <a:ext uri="{FF2B5EF4-FFF2-40B4-BE49-F238E27FC236}">
                <a16:creationId xmlns:a16="http://schemas.microsoft.com/office/drawing/2014/main" id="{1764CFD9-4FD9-499F-A161-8A9F32ACB874}"/>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5A800552-D1F3-4DE2-930F-69B1CDAF6EEB}"/>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87B40FD8-EDEF-4F3B-9FC5-2006CE662159}"/>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153EFE10-D725-494D-B750-B350ED5173A5}"/>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99DA5AD5-20C8-4AD2-B34A-B4124D9E2090}"/>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7C6E227B-4EB9-4759-8D46-35A4BDF3F21D}"/>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1A51FAF6-7D0E-44B0-A488-EB183B5279C7}"/>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3D20D5B7-90AF-45CD-99B1-2E8A309F4723}"/>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6059DD91-35E7-4676-A259-348A2D5BBCBE}"/>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堆砌高级词却缺少论证</a:t>
            </a:r>
          </a:p>
        </p:txBody>
      </p:sp>
      <p:sp>
        <p:nvSpPr>
          <p:cNvPr id="17" name="">
            <a:extLst xmlns:a="http://schemas.openxmlformats.org/drawingml/2006/main">
              <a:ext uri="{FF2B5EF4-FFF2-40B4-BE49-F238E27FC236}">
                <a16:creationId xmlns:a16="http://schemas.microsoft.com/office/drawing/2014/main" id="{892AEC9D-6842-45BA-97AB-4F5BDAC72155}"/>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51622B3C-64BA-4C21-BBD7-10D34A35338E}"/>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B0B0D"/>
                </a:solidFill>
                <a:latin typeface="Microsoft YaHei"/>
                <a:ea typeface="Microsoft YaHei"/>
                <a:cs typeface="Microsoft YaHei"/>
              </a:defRPr>
            </a:pPr>
            <a:r>
              <a:rPr sz="1275" b="1">
                <a:solidFill>
                  <a:srgbClr val="0B0B0D"/>
                </a:solidFill>
                <a:latin typeface="Microsoft YaHei"/>
                <a:ea typeface="Microsoft YaHei"/>
                <a:cs typeface="Microsoft YaHei"/>
              </a:rPr>
              <a:t>达标证据｜8 分钟综合挑战 + 错因复盘</a:t>
            </a:r>
          </a:p>
        </p:txBody>
      </p:sp>
      <p:sp>
        <p:nvSpPr>
          <p:cNvPr id="19" name="">
            <a:extLst xmlns:a="http://schemas.openxmlformats.org/drawingml/2006/main">
              <a:ext uri="{FF2B5EF4-FFF2-40B4-BE49-F238E27FC236}">
                <a16:creationId xmlns:a16="http://schemas.microsoft.com/office/drawing/2014/main" id="{B3685395-E0FE-48E2-AEED-CA5D8C95AF68}"/>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8B29CDFA-C795-4761-B5B1-8D144927E20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C6F3615E-F17F-4861-BE15-EC3A36FE85B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长篇观点写作</a:t>
            </a:r>
          </a:p>
        </p:txBody>
      </p:sp>
      <p:sp>
        <p:nvSpPr>
          <p:cNvPr id="22" name="">
            <a:extLst xmlns:a="http://schemas.openxmlformats.org/drawingml/2006/main">
              <a:ext uri="{FF2B5EF4-FFF2-40B4-BE49-F238E27FC236}">
                <a16:creationId xmlns:a16="http://schemas.microsoft.com/office/drawing/2014/main" id="{FB6349CE-1683-44D5-BE0F-5735CD34812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33 / 39</a:t>
            </a:r>
          </a:p>
        </p:txBody>
      </p:sp>
    </p:spTree>
    <p:extLst>
      <p:ext uri="{BB962C8B-B14F-4D97-AF65-F5344CB8AC3E}">
        <p14:creationId xmlns:p14="http://schemas.microsoft.com/office/powerpoint/2010/main" val="1866971875"/>
      </p:ext>
    </p:extLst>
  </p:cSld>
</p:sld>
</file>

<file path=ppt/slides/slide3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1E555251-B1C3-4652-BBA5-DFA0B0AE839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04 · TERMS &amp; PREREQUISITES</a:t>
            </a:r>
          </a:p>
        </p:txBody>
      </p:sp>
      <p:sp>
        <p:nvSpPr>
          <p:cNvPr id="2" name="">
            <a:extLst xmlns:a="http://schemas.openxmlformats.org/drawingml/2006/main">
              <a:ext uri="{FF2B5EF4-FFF2-40B4-BE49-F238E27FC236}">
                <a16:creationId xmlns:a16="http://schemas.microsoft.com/office/drawing/2014/main" id="{163879C6-F5EB-4C3A-97C9-F94BE961DD0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41fee3677d3d4455"/>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EC4EDA6-A599-4607-AAD4-BA465F52CBF5}"/>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D86234DF-79E7-4A03-AB99-322EA6C87514}"/>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ect">
            <a:avLst/>
          </a:prstGeom>
          <a:solidFill xmlns:a="http://schemas.openxmlformats.org/drawingml/2006/main">
            <a:srgbClr val="FFD8D4"/>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53BC7B2D-C5EB-4CBA-AEC1-0FB80E9E87CE}"/>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FC60A54B-5AFA-4E5F-B56A-AC1CFE8E63AF}"/>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长篇观点写作</a:t>
            </a:r>
          </a:p>
        </p:txBody>
      </p:sp>
      <p:sp>
        <p:nvSpPr>
          <p:cNvPr id="8" name="">
            <a:extLst xmlns:a="http://schemas.openxmlformats.org/drawingml/2006/main">
              <a:ext uri="{FF2B5EF4-FFF2-40B4-BE49-F238E27FC236}">
                <a16:creationId xmlns:a16="http://schemas.microsoft.com/office/drawing/2014/main" id="{FCC34BA5-5BAD-4D66-A6BF-6396BB814962}"/>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7F4DFD13-22CF-456B-B788-C5E589F11036}"/>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DC329E6A-75A0-4D80-8BCE-1BFB6FF413FF}"/>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每段只推进一个可证明的分论点</a:t>
            </a:r>
          </a:p>
        </p:txBody>
      </p:sp>
      <p:sp>
        <p:nvSpPr>
          <p:cNvPr id="11" name="">
            <a:extLst xmlns:a="http://schemas.openxmlformats.org/drawingml/2006/main">
              <a:ext uri="{FF2B5EF4-FFF2-40B4-BE49-F238E27FC236}">
                <a16:creationId xmlns:a16="http://schemas.microsoft.com/office/drawing/2014/main" id="{08D7BB16-E9BD-4FC9-BA82-7469B21C218B}"/>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3C05D75D-E4E5-4075-B019-73C380C7DEEB}"/>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272D30FF-C28B-4BF6-8DFE-E8AE7EB3E45A}"/>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观点—原因—证据—回扣</a:t>
            </a:r>
          </a:p>
        </p:txBody>
      </p:sp>
      <p:sp>
        <p:nvSpPr>
          <p:cNvPr id="14" name="">
            <a:extLst xmlns:a="http://schemas.openxmlformats.org/drawingml/2006/main">
              <a:ext uri="{FF2B5EF4-FFF2-40B4-BE49-F238E27FC236}">
                <a16:creationId xmlns:a16="http://schemas.microsoft.com/office/drawing/2014/main" id="{CF19755D-758A-42EC-90EB-B3C5731F3A2B}"/>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41FD72F5-52EB-46F6-9F3C-E90119219921}"/>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E6D3E74A-8B68-4B1E-BFF2-1F7CD44B5333}"/>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堆砌高级词却缺少论证</a:t>
            </a:r>
          </a:p>
        </p:txBody>
      </p:sp>
      <p:sp>
        <p:nvSpPr>
          <p:cNvPr id="17" name="">
            <a:extLst xmlns:a="http://schemas.openxmlformats.org/drawingml/2006/main">
              <a:ext uri="{FF2B5EF4-FFF2-40B4-BE49-F238E27FC236}">
                <a16:creationId xmlns:a16="http://schemas.microsoft.com/office/drawing/2014/main" id="{8831D901-BA42-424E-BC1E-9DF19A169FA9}"/>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588BA4D9-0D84-4374-88CB-29A0535307F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EA173AC8-8BCB-429F-9984-939762E925C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长篇观点写作</a:t>
            </a:r>
          </a:p>
        </p:txBody>
      </p:sp>
      <p:sp>
        <p:nvSpPr>
          <p:cNvPr id="20" name="">
            <a:extLst xmlns:a="http://schemas.openxmlformats.org/drawingml/2006/main">
              <a:ext uri="{FF2B5EF4-FFF2-40B4-BE49-F238E27FC236}">
                <a16:creationId xmlns:a16="http://schemas.microsoft.com/office/drawing/2014/main" id="{DF8F9D7E-22B1-4F3D-9341-26FD0519A0C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34 / 39</a:t>
            </a:r>
          </a:p>
        </p:txBody>
      </p:sp>
    </p:spTree>
    <p:extLst>
      <p:ext uri="{BB962C8B-B14F-4D97-AF65-F5344CB8AC3E}">
        <p14:creationId xmlns:p14="http://schemas.microsoft.com/office/powerpoint/2010/main" val="939232789"/>
      </p:ext>
    </p:extLst>
  </p:cSld>
</p:sld>
</file>

<file path=ppt/slides/slide35.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8BB2CE17-0DB7-4F4E-9FE3-168B9C1B73B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04 · KNOWLEDGE MODEL</a:t>
            </a:r>
          </a:p>
        </p:txBody>
      </p:sp>
      <p:sp>
        <p:nvSpPr>
          <p:cNvPr id="2" name="">
            <a:extLst xmlns:a="http://schemas.openxmlformats.org/drawingml/2006/main">
              <a:ext uri="{FF2B5EF4-FFF2-40B4-BE49-F238E27FC236}">
                <a16:creationId xmlns:a16="http://schemas.microsoft.com/office/drawing/2014/main" id="{DA239ECD-8AC2-4E47-984E-3993F0A29DA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861034d1292c4021"/>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A7B0AA8-268D-46DF-A388-EB98E98355E6}"/>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CEE8E603-CF83-4DE1-B810-C615571591CD}"/>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FC00CC92-6427-4180-8454-70DE812E245F}"/>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F8A7C749-364F-4F04-811A-880B984244A9}"/>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AZ-26 · English Paper 2 extended-writing task · 双源整合</a:t>
            </a:r>
          </a:p>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Integration focus: reta…</a:t>
            </a:r>
          </a:p>
        </p:txBody>
      </p:sp>
      <p:sp>
        <p:nvSpPr>
          <p:cNvPr id="8" name="">
            <a:extLst xmlns:a="http://schemas.openxmlformats.org/drawingml/2006/main">
              <a:ext uri="{FF2B5EF4-FFF2-40B4-BE49-F238E27FC236}">
                <a16:creationId xmlns:a16="http://schemas.microsoft.com/office/drawing/2014/main" id="{6CBA16BE-FA62-4974-A823-4F3EAFB85394}"/>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E9018B65-1491-43B3-BF9B-F0ABE28E5987}"/>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56322EAF-9D86-41DD-90E2-A0F8BCAC07D7}"/>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每段只推进一个可证明的分论点</a:t>
            </a:r>
          </a:p>
        </p:txBody>
      </p:sp>
      <p:sp>
        <p:nvSpPr>
          <p:cNvPr id="11" name="">
            <a:extLst xmlns:a="http://schemas.openxmlformats.org/drawingml/2006/main">
              <a:ext uri="{FF2B5EF4-FFF2-40B4-BE49-F238E27FC236}">
                <a16:creationId xmlns:a16="http://schemas.microsoft.com/office/drawing/2014/main" id="{B106AB8F-CE91-428B-8810-03C82A0FDBC5}"/>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2AA012A4-448A-4A74-AE63-B1606A77B255}"/>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F1EA"/>
                </a:solidFill>
                <a:latin typeface="Microsoft YaHei"/>
                <a:ea typeface="Microsoft YaHei"/>
                <a:cs typeface="Microsoft YaHei"/>
              </a:defRPr>
            </a:pPr>
            <a:r>
              <a:rPr sz="975" b="1">
                <a:solidFill>
                  <a:srgbClr val="F4F1EA"/>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FA363F0A-5DBB-4682-B8CC-F4C13F1B0E56}"/>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观点—原因—证据—回扣</a:t>
            </a:r>
          </a:p>
        </p:txBody>
      </p:sp>
      <p:sp>
        <p:nvSpPr>
          <p:cNvPr id="14" name="">
            <a:extLst xmlns:a="http://schemas.openxmlformats.org/drawingml/2006/main">
              <a:ext uri="{FF2B5EF4-FFF2-40B4-BE49-F238E27FC236}">
                <a16:creationId xmlns:a16="http://schemas.microsoft.com/office/drawing/2014/main" id="{441348E5-F97F-44A4-8F9D-6E90FF7653F1}"/>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AC23680D-020E-43F0-8956-1FE0D4F3EA1C}"/>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45B249D7-0A22-4D00-8C8E-EED2FED3B997}"/>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检查：堆砌高级词却缺少论证</a:t>
            </a:r>
          </a:p>
        </p:txBody>
      </p:sp>
      <p:sp>
        <p:nvSpPr>
          <p:cNvPr id="17" name="">
            <a:extLst xmlns:a="http://schemas.openxmlformats.org/drawingml/2006/main">
              <a:ext uri="{FF2B5EF4-FFF2-40B4-BE49-F238E27FC236}">
                <a16:creationId xmlns:a16="http://schemas.microsoft.com/office/drawing/2014/main" id="{8959A948-4DD5-4B8F-BA79-9EF6F1D67613}"/>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0D68C103-537F-446C-8958-7BA8EF3FD3F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2C2CAB66-B556-4704-9D3F-A54B09B2527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长篇观点写作</a:t>
            </a:r>
          </a:p>
        </p:txBody>
      </p:sp>
      <p:sp>
        <p:nvSpPr>
          <p:cNvPr id="20" name="">
            <a:extLst xmlns:a="http://schemas.openxmlformats.org/drawingml/2006/main">
              <a:ext uri="{FF2B5EF4-FFF2-40B4-BE49-F238E27FC236}">
                <a16:creationId xmlns:a16="http://schemas.microsoft.com/office/drawing/2014/main" id="{1D263319-7FC2-485C-87E8-663EC934B4B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35 / 39</a:t>
            </a:r>
          </a:p>
        </p:txBody>
      </p:sp>
    </p:spTree>
    <p:extLst>
      <p:ext uri="{BB962C8B-B14F-4D97-AF65-F5344CB8AC3E}">
        <p14:creationId xmlns:p14="http://schemas.microsoft.com/office/powerpoint/2010/main" val="1059640526"/>
      </p:ext>
    </p:extLst>
  </p:cSld>
</p:sld>
</file>

<file path=ppt/slides/slide3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DFCE3587-88A9-4F97-9B68-D638818F8B6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04 · EVIDENCE TASK</a:t>
            </a:r>
          </a:p>
        </p:txBody>
      </p:sp>
      <p:sp>
        <p:nvSpPr>
          <p:cNvPr id="2" name="">
            <a:extLst xmlns:a="http://schemas.openxmlformats.org/drawingml/2006/main">
              <a:ext uri="{FF2B5EF4-FFF2-40B4-BE49-F238E27FC236}">
                <a16:creationId xmlns:a16="http://schemas.microsoft.com/office/drawing/2014/main" id="{B6453775-FA2F-433B-BD2D-78DBE1B5934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309bbf81b0d34b69"/>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C13912B-4F3D-42F0-826C-45180E59F840}"/>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7B9BFD7D-97D2-4E55-9A5D-03276E87E9DF}"/>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EFBC2BCE-BB61-49CF-9097-A6C1FBA06B3B}"/>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任务 Q29 · DSE模考题</a:t>
            </a:r>
          </a:p>
        </p:txBody>
      </p:sp>
      <p:sp>
        <p:nvSpPr>
          <p:cNvPr id="7" name="">
            <a:extLst xmlns:a="http://schemas.openxmlformats.org/drawingml/2006/main">
              <a:ext uri="{FF2B5EF4-FFF2-40B4-BE49-F238E27FC236}">
                <a16:creationId xmlns:a16="http://schemas.microsoft.com/office/drawing/2014/main" id="{430D336D-5E28-4EC1-92EE-4D7FB04DA5FF}"/>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1206"/>
          </a:bodyPr>
          <a:lstStyle xmlns:a="http://schemas.openxmlformats.org/drawingml/2006/main"/>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AC-29 · English Paper 2 extended-writing task · 独立复核</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Verification focus: test the answer against the material before selecting it.</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【原创训练材料｜参数为训练所设】Write a feature called ‘When the algorithm chose for me’.</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Which treatment …</a:t>
            </a:r>
          </a:p>
        </p:txBody>
      </p:sp>
      <p:sp>
        <p:nvSpPr>
          <p:cNvPr id="8" name="">
            <a:extLst xmlns:a="http://schemas.openxmlformats.org/drawingml/2006/main">
              <a:ext uri="{FF2B5EF4-FFF2-40B4-BE49-F238E27FC236}">
                <a16:creationId xmlns:a16="http://schemas.microsoft.com/office/drawing/2014/main" id="{2E2B40C4-A438-409E-97EC-A68214457627}"/>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4B4B4F"/>
                </a:solidFill>
                <a:latin typeface="Microsoft YaHei"/>
                <a:ea typeface="Microsoft YaHei"/>
                <a:cs typeface="Microsoft YaHei"/>
              </a:defRPr>
            </a:pPr>
            <a:r>
              <a:rPr sz="825" b="1">
                <a:solidFill>
                  <a:srgbClr val="4B4B4F"/>
                </a:solidFill>
                <a:latin typeface="Microsoft YaHei"/>
                <a:ea typeface="Microsoft YaHei"/>
                <a:cs typeface="Microsoft YaHei"/>
              </a:rPr>
              <a:t>题型参照：DSE模考题型｜参照 HKDSE English Language 2027/2028 Assessment Framework、Sample/Practice Paper 与公开评核资料｜English Paper …</a:t>
            </a:r>
          </a:p>
        </p:txBody>
      </p:sp>
      <p:sp>
        <p:nvSpPr>
          <p:cNvPr id="9" name="">
            <a:extLst xmlns:a="http://schemas.openxmlformats.org/drawingml/2006/main">
              <a:ext uri="{FF2B5EF4-FFF2-40B4-BE49-F238E27FC236}">
                <a16:creationId xmlns:a16="http://schemas.microsoft.com/office/drawing/2014/main" id="{370F319D-7274-4B4B-A316-DED54B05FA91}"/>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525368EB-AFCD-4A99-92E3-0F2EE1718F2F}"/>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F1EA"/>
                </a:solidFill>
                <a:latin typeface="Microsoft YaHei"/>
                <a:ea typeface="Microsoft YaHei"/>
                <a:cs typeface="Microsoft YaHei"/>
              </a:defRPr>
            </a:pPr>
            <a:r>
              <a:rPr sz="1125" b="1">
                <a:solidFill>
                  <a:srgbClr val="F4F1EA"/>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6E529A2E-CADA-4715-84CA-CC525925DC40}"/>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1754A0C7-AE02-43F7-9C28-FFB152B7DE85}"/>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516B2ECF-9E30-4D3D-BA0D-D6897E465FA4}"/>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332E9BA7-9D03-4DE8-B7CA-6CAEABB47F15}"/>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61C40304-B4E5-4137-BD35-ADFF3514F236}"/>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3C92F207-88B0-4CC0-B6FF-5DA95D53DB62}"/>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C98FE303-8658-4473-957E-E294F3B1BBA7}"/>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8E72DA18-2AA5-4722-928F-70B030CE9D72}"/>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28318C5B-F938-4C1F-8551-3212C533BE8D}"/>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4B4B4F"/>
                </a:solidFill>
                <a:latin typeface="Microsoft YaHei"/>
                <a:ea typeface="Microsoft YaHei"/>
                <a:cs typeface="Microsoft YaHei"/>
              </a:defRPr>
            </a:pPr>
            <a:r>
              <a:rPr sz="1050" b="1">
                <a:solidFill>
                  <a:srgbClr val="4B4B4F"/>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ED01BB7A-2CA1-4D79-BF5A-DD6D72FD6EC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338715A1-6022-460F-A62A-F9BC097084D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长篇观点写作</a:t>
            </a:r>
          </a:p>
        </p:txBody>
      </p:sp>
      <p:sp>
        <p:nvSpPr>
          <p:cNvPr id="22" name="">
            <a:extLst xmlns:a="http://schemas.openxmlformats.org/drawingml/2006/main">
              <a:ext uri="{FF2B5EF4-FFF2-40B4-BE49-F238E27FC236}">
                <a16:creationId xmlns:a16="http://schemas.microsoft.com/office/drawing/2014/main" id="{52376667-268F-4DEC-A1CE-66DC9289852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36 / 39</a:t>
            </a:r>
          </a:p>
        </p:txBody>
      </p:sp>
    </p:spTree>
    <p:extLst>
      <p:ext uri="{BB962C8B-B14F-4D97-AF65-F5344CB8AC3E}">
        <p14:creationId xmlns:p14="http://schemas.microsoft.com/office/powerpoint/2010/main" val="1772737218"/>
      </p:ext>
    </p:extLst>
  </p:cSld>
</p:sld>
</file>

<file path=ppt/slides/slide37.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F336BF42-A009-4A32-A9DE-D6729C6A259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04 · THREE LEVELS</a:t>
            </a:r>
          </a:p>
        </p:txBody>
      </p:sp>
      <p:sp>
        <p:nvSpPr>
          <p:cNvPr id="2" name="">
            <a:extLst xmlns:a="http://schemas.openxmlformats.org/drawingml/2006/main">
              <a:ext uri="{FF2B5EF4-FFF2-40B4-BE49-F238E27FC236}">
                <a16:creationId xmlns:a16="http://schemas.microsoft.com/office/drawing/2014/main" id="{BD3D2660-8181-4562-A5F7-F194AC74B1E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338f3a3a77b14194"/>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5C61C5C-4448-4A1E-AFED-DA3E8E01DCF5}"/>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3DA58A0B-8F82-4942-9A22-27173AD0E63E}"/>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EB109BE1-FA5B-4623-BD44-BA06CE17CED3}"/>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416E3C51-5D04-4553-9E7D-55659B967FA7}"/>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B3CDB729-E59F-473C-B668-5F98CFD751FF}"/>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AZ-26 · English Paper 2 extended-writing task · 双源整合</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Integration focus: retain information from every source named i…</a:t>
            </a:r>
          </a:p>
        </p:txBody>
      </p:sp>
      <p:sp>
        <p:nvSpPr>
          <p:cNvPr id="9" name="">
            <a:extLst xmlns:a="http://schemas.openxmlformats.org/drawingml/2006/main">
              <a:ext uri="{FF2B5EF4-FFF2-40B4-BE49-F238E27FC236}">
                <a16:creationId xmlns:a16="http://schemas.microsoft.com/office/drawing/2014/main" id="{E5F454B0-0598-4D13-89CC-A729A27B6497}"/>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FF4B3E"/>
            </a:solidFill>
            <a:prstDash val="solid"/>
          </a:ln>
        </p:spPr>
      </p:sp>
      <p:sp>
        <p:nvSpPr>
          <p:cNvPr id="10" name="">
            <a:extLst xmlns:a="http://schemas.openxmlformats.org/drawingml/2006/main">
              <a:ext uri="{FF2B5EF4-FFF2-40B4-BE49-F238E27FC236}">
                <a16:creationId xmlns:a16="http://schemas.microsoft.com/office/drawing/2014/main" id="{C6E37269-B5E7-4290-9274-968A38924F0A}"/>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A392FB44-4CE3-4F9B-8DAF-A5A8E05EC9CE}"/>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6FB84E23-39D5-4004-B6F9-75089AF38CF1}"/>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AC-29 · English Paper 2 extended-writing task · 独立复核</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Verification focus: test the answer against the material before…</a:t>
            </a:r>
          </a:p>
        </p:txBody>
      </p:sp>
      <p:sp>
        <p:nvSpPr>
          <p:cNvPr id="13" name="">
            <a:extLst xmlns:a="http://schemas.openxmlformats.org/drawingml/2006/main">
              <a:ext uri="{FF2B5EF4-FFF2-40B4-BE49-F238E27FC236}">
                <a16:creationId xmlns:a16="http://schemas.microsoft.com/office/drawing/2014/main" id="{408933A2-052E-4BF4-B557-7B66C16863BB}"/>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B599432B-12C8-41B8-BD9E-9F052F26B8DC}"/>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Arial"/>
                <a:ea typeface="Arial"/>
                <a:cs typeface="Arial"/>
              </a:defRPr>
            </a:pPr>
            <a:r>
              <a:rPr sz="1050" b="1">
                <a:solidFill>
                  <a:srgbClr val="F4F1EA"/>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E9F54CBB-0A46-41C4-91E4-953C5D04985E}"/>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040A5D48-9236-44FE-973C-B3FC9D9F9A42}"/>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AC-3 · English Paper 2 extended-writing task · 资料转写</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Paraphrase focus: choose meaning that is accurate without copyin…</a:t>
            </a:r>
          </a:p>
        </p:txBody>
      </p:sp>
      <p:sp>
        <p:nvSpPr>
          <p:cNvPr id="17" name="">
            <a:extLst xmlns:a="http://schemas.openxmlformats.org/drawingml/2006/main">
              <a:ext uri="{FF2B5EF4-FFF2-40B4-BE49-F238E27FC236}">
                <a16:creationId xmlns:a16="http://schemas.microsoft.com/office/drawing/2014/main" id="{85C41748-2091-4C07-A498-0457BC1C43BE}"/>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726E45FB-0840-4361-B24B-76A7BDCB887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2A2AB7DE-7059-4BE8-930D-091DDD8FCA8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长篇观点写作</a:t>
            </a:r>
          </a:p>
        </p:txBody>
      </p:sp>
      <p:sp>
        <p:nvSpPr>
          <p:cNvPr id="20" name="">
            <a:extLst xmlns:a="http://schemas.openxmlformats.org/drawingml/2006/main">
              <a:ext uri="{FF2B5EF4-FFF2-40B4-BE49-F238E27FC236}">
                <a16:creationId xmlns:a16="http://schemas.microsoft.com/office/drawing/2014/main" id="{C69FF5E1-6768-48C9-82A2-12758C26167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37 / 39</a:t>
            </a:r>
          </a:p>
        </p:txBody>
      </p:sp>
    </p:spTree>
    <p:extLst>
      <p:ext uri="{BB962C8B-B14F-4D97-AF65-F5344CB8AC3E}">
        <p14:creationId xmlns:p14="http://schemas.microsoft.com/office/powerpoint/2010/main" val="1064542931"/>
      </p:ext>
    </p:extLst>
  </p:cSld>
</p:sld>
</file>

<file path=ppt/slides/slide3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AB0C6D2E-ED47-41C4-9867-43ADD0FB4AD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04 · ERROR LAB</a:t>
            </a:r>
          </a:p>
        </p:txBody>
      </p:sp>
      <p:sp>
        <p:nvSpPr>
          <p:cNvPr id="2" name="">
            <a:extLst xmlns:a="http://schemas.openxmlformats.org/drawingml/2006/main">
              <a:ext uri="{FF2B5EF4-FFF2-40B4-BE49-F238E27FC236}">
                <a16:creationId xmlns:a16="http://schemas.microsoft.com/office/drawing/2014/main" id="{B62EAE31-4604-402C-8A05-EEB4121D9A7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a9765ddde8af4895"/>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24496B4-2CFE-4D3D-8012-AA2393B49A54}"/>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F42F8118-9D6B-4C5E-8B50-5569AD83F557}"/>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358FCF31-484D-466C-B98F-3F866C286F0F}"/>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92EDEC0F-78FA-4182-A5E6-BD0D77B543C8}"/>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0B0B0D"/>
                </a:solidFill>
                <a:latin typeface="Microsoft YaHei"/>
                <a:ea typeface="Microsoft YaHei"/>
                <a:cs typeface="Microsoft YaHei"/>
              </a:defRPr>
            </a:pPr>
            <a:r>
              <a:rPr sz="1950" b="1">
                <a:solidFill>
                  <a:srgbClr val="0B0B0D"/>
                </a:solidFill>
                <a:latin typeface="Microsoft YaHei"/>
                <a:ea typeface="Microsoft YaHei"/>
                <a:cs typeface="Microsoft YaHei"/>
              </a:rPr>
              <a:t>堆砌高级词却缺少论证</a:t>
            </a:r>
          </a:p>
        </p:txBody>
      </p:sp>
      <p:sp>
        <p:nvSpPr>
          <p:cNvPr id="8" name="">
            <a:extLst xmlns:a="http://schemas.openxmlformats.org/drawingml/2006/main">
              <a:ext uri="{FF2B5EF4-FFF2-40B4-BE49-F238E27FC236}">
                <a16:creationId xmlns:a16="http://schemas.microsoft.com/office/drawing/2014/main" id="{B85D4212-8E74-4D73-A2A6-C2D417015905}"/>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75B612FC-D100-4334-8A24-B6BEABF31FB6}"/>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6158AF76-DC41-4218-8E9C-5F92CF4AF3FB}"/>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EF581BC1-BAD4-4FC4-814E-8BE274DD8086}"/>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正确结论：Reconstruct one recommendation that changed a real choice, examine the data sig…</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解析链：A concrete incident, mechanism and reflection keep the feature tied to the title.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D7BEBF4C-5292-4A07-A27D-A925D371FC44}"/>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5F92AEA8-4B24-4244-9B83-EEE271E27FB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9097E6DC-6005-46DA-9B02-B8091E10056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长篇观点写作</a:t>
            </a:r>
          </a:p>
        </p:txBody>
      </p:sp>
      <p:sp>
        <p:nvSpPr>
          <p:cNvPr id="15" name="">
            <a:extLst xmlns:a="http://schemas.openxmlformats.org/drawingml/2006/main">
              <a:ext uri="{FF2B5EF4-FFF2-40B4-BE49-F238E27FC236}">
                <a16:creationId xmlns:a16="http://schemas.microsoft.com/office/drawing/2014/main" id="{CDAB4BEF-E744-4D9E-90BC-BF203ABF0572}"/>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38 / 39</a:t>
            </a:r>
          </a:p>
        </p:txBody>
      </p:sp>
    </p:spTree>
    <p:extLst>
      <p:ext uri="{BB962C8B-B14F-4D97-AF65-F5344CB8AC3E}">
        <p14:creationId xmlns:p14="http://schemas.microsoft.com/office/powerpoint/2010/main" val="1131327530"/>
      </p:ext>
    </p:extLst>
  </p:cSld>
</p:sld>
</file>

<file path=ppt/slides/slide39.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03F394C5-2F03-48F5-96F2-7CE1765366D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04 · EXIT EVIDENCE</a:t>
            </a:r>
          </a:p>
        </p:txBody>
      </p:sp>
      <p:sp>
        <p:nvSpPr>
          <p:cNvPr id="2" name="">
            <a:extLst xmlns:a="http://schemas.openxmlformats.org/drawingml/2006/main">
              <a:ext uri="{FF2B5EF4-FFF2-40B4-BE49-F238E27FC236}">
                <a16:creationId xmlns:a16="http://schemas.microsoft.com/office/drawing/2014/main" id="{F0F517C5-9CAD-4A8F-9897-2C5EA9735AA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619bdb23c34347e2"/>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20EC4C7-43B4-429F-9C99-F6E6BB549F66}"/>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E3983255-ACE1-4C63-B6E4-38E310AC184C}"/>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4DB74B44-8E7C-40C1-BFBE-C07F272C3C65}"/>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EXIT Q03 · DSE模考题</a:t>
            </a:r>
          </a:p>
        </p:txBody>
      </p:sp>
      <p:sp>
        <p:nvSpPr>
          <p:cNvPr id="7" name="">
            <a:extLst xmlns:a="http://schemas.openxmlformats.org/drawingml/2006/main">
              <a:ext uri="{FF2B5EF4-FFF2-40B4-BE49-F238E27FC236}">
                <a16:creationId xmlns:a16="http://schemas.microsoft.com/office/drawing/2014/main" id="{0A8BBA01-AA91-4456-8118-2ED2C2A6B89D}"/>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2498"/>
          </a:bodyPr>
          <a:lstStyle xmlns:a="http://schemas.openxmlformats.org/drawingml/2006/main"/>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DSE原创模考 AC-3 · English Paper 2 extended-writing task · 资料转写</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Paraphrase focus: choose meaning that is accurate without copying blindly.</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【原创训练材料｜参数为训练所设】Write an article on whether schools should restrict phone use during lessons.</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Which thesis can org…</a:t>
            </a:r>
          </a:p>
        </p:txBody>
      </p:sp>
      <p:sp>
        <p:nvSpPr>
          <p:cNvPr id="8" name="">
            <a:extLst xmlns:a="http://schemas.openxmlformats.org/drawingml/2006/main">
              <a:ext uri="{FF2B5EF4-FFF2-40B4-BE49-F238E27FC236}">
                <a16:creationId xmlns:a16="http://schemas.microsoft.com/office/drawing/2014/main" id="{3E9CEFB3-17BE-4E51-8C9A-9A5CBBA1D40A}"/>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E663E71C-27D1-4143-802B-271243EC30A3}"/>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DA4C9BD7-FEFA-46C1-8ADC-CF6B7ADFA9D8}"/>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C253BA21-2F0B-4723-83B3-3E58C284565E}"/>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8 分钟综合挑战 + 错因复盘</a:t>
            </a:r>
          </a:p>
        </p:txBody>
      </p:sp>
      <p:sp>
        <p:nvSpPr>
          <p:cNvPr id="12" name="">
            <a:extLst xmlns:a="http://schemas.openxmlformats.org/drawingml/2006/main">
              <a:ext uri="{FF2B5EF4-FFF2-40B4-BE49-F238E27FC236}">
                <a16:creationId xmlns:a16="http://schemas.microsoft.com/office/drawing/2014/main" id="{68D43DBA-1E6F-4A56-A162-0ECE8F5B4EA6}"/>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4C65916F-48D0-4544-B03C-8DDEB4F5DF63}"/>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8A29D7AD-B162-42C6-8C25-EB6AABDFBA5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0CC195DF-FF80-484A-B8C9-0D5E4F0CDB2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ENG · 长篇观点写作</a:t>
            </a:r>
          </a:p>
        </p:txBody>
      </p:sp>
      <p:sp>
        <p:nvSpPr>
          <p:cNvPr id="16" name="">
            <a:extLst xmlns:a="http://schemas.openxmlformats.org/drawingml/2006/main">
              <a:ext uri="{FF2B5EF4-FFF2-40B4-BE49-F238E27FC236}">
                <a16:creationId xmlns:a16="http://schemas.microsoft.com/office/drawing/2014/main" id="{06A62BD4-0AD3-49CC-8339-5828EA312AC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39 / 39</a:t>
            </a:r>
          </a:p>
        </p:txBody>
      </p:sp>
    </p:spTree>
    <p:extLst>
      <p:ext uri="{BB962C8B-B14F-4D97-AF65-F5344CB8AC3E}">
        <p14:creationId xmlns:p14="http://schemas.microsoft.com/office/powerpoint/2010/main" val="1003423631"/>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2026-08-19T08:52:57.9830000Z</dcterms:created>
  <dcterms:modified xsi:type="dcterms:W3CDTF">2026-08-19T08:52:57.9830000Z</dcterms:modified>
</coreProperties>
</file>