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77f28ffc2da24474" /><Relationship Type="http://schemas.openxmlformats.org/officeDocument/2006/relationships/extended-properties" Target="/docProps/app.xml" Id="R224ba67f9c264599" /><Relationship Type="http://schemas.openxmlformats.org/officeDocument/2006/relationships/officeDocument" Target="/ppt/presentation.xml" Id="Rb909c5cf23e044c2" /></Relationships>
</file>

<file path=ppt/presentation.xml><?xml version="1.0" encoding="utf-8"?>
<p:presentation xmlns:p="http://schemas.openxmlformats.org/presentationml/2006/main">
  <p:sldMasterIdLst>
    <p:sldMasterId xmlns:r="http://schemas.openxmlformats.org/officeDocument/2006/relationships" id="2147483648" r:id="R7f8f2d7b12f04c89"/>
  </p:sldMasterIdLst>
  <p:notesMasterIdLst>
    <p:notesMasterId xmlns:r="http://schemas.openxmlformats.org/officeDocument/2006/relationships" r:id="Rc5cd57ba5c354eec"/>
  </p:notesMasterIdLst>
  <p:sldIdLst>
    <p:sldId xmlns:r="http://schemas.openxmlformats.org/officeDocument/2006/relationships" id="256" r:id="Re09b09bb78684831"/>
    <p:sldId xmlns:r="http://schemas.openxmlformats.org/officeDocument/2006/relationships" id="257" r:id="R533ed41cb74e4a4a"/>
    <p:sldId xmlns:r="http://schemas.openxmlformats.org/officeDocument/2006/relationships" id="258" r:id="Ra1c535840ca54d09"/>
    <p:sldId xmlns:r="http://schemas.openxmlformats.org/officeDocument/2006/relationships" id="259" r:id="Rc88f274355a44139"/>
    <p:sldId xmlns:r="http://schemas.openxmlformats.org/officeDocument/2006/relationships" id="260" r:id="R0deb2484017849f8"/>
    <p:sldId xmlns:r="http://schemas.openxmlformats.org/officeDocument/2006/relationships" id="261" r:id="R227fce1b0f334389"/>
    <p:sldId xmlns:r="http://schemas.openxmlformats.org/officeDocument/2006/relationships" id="262" r:id="R2c267603f7314f51"/>
    <p:sldId xmlns:r="http://schemas.openxmlformats.org/officeDocument/2006/relationships" id="263" r:id="R4ecd000bdfe547f2"/>
    <p:sldId xmlns:r="http://schemas.openxmlformats.org/officeDocument/2006/relationships" id="264" r:id="R149a659198e34f87"/>
    <p:sldId xmlns:r="http://schemas.openxmlformats.org/officeDocument/2006/relationships" id="265" r:id="R3c1b1f224a474302"/>
    <p:sldId xmlns:r="http://schemas.openxmlformats.org/officeDocument/2006/relationships" id="266" r:id="R04d3c5f46e844b17"/>
    <p:sldId xmlns:r="http://schemas.openxmlformats.org/officeDocument/2006/relationships" id="267" r:id="R435ee9dd16f8499b"/>
    <p:sldId xmlns:r="http://schemas.openxmlformats.org/officeDocument/2006/relationships" id="268" r:id="R0347cc46651a4020"/>
    <p:sldId xmlns:r="http://schemas.openxmlformats.org/officeDocument/2006/relationships" id="269" r:id="Rf2410b5742fc42bd"/>
    <p:sldId xmlns:r="http://schemas.openxmlformats.org/officeDocument/2006/relationships" id="270" r:id="Rfd2c7d887fee43ff"/>
    <p:sldId xmlns:r="http://schemas.openxmlformats.org/officeDocument/2006/relationships" id="271" r:id="Raf9f60ad1ede4390"/>
    <p:sldId xmlns:r="http://schemas.openxmlformats.org/officeDocument/2006/relationships" id="272" r:id="R1675aa201121446b"/>
    <p:sldId xmlns:r="http://schemas.openxmlformats.org/officeDocument/2006/relationships" id="273" r:id="Rc454ae8417074c4d"/>
    <p:sldId xmlns:r="http://schemas.openxmlformats.org/officeDocument/2006/relationships" id="274" r:id="R3c540f1d8d904368"/>
    <p:sldId xmlns:r="http://schemas.openxmlformats.org/officeDocument/2006/relationships" id="275" r:id="Ree5d51b1581f46aa"/>
    <p:sldId xmlns:r="http://schemas.openxmlformats.org/officeDocument/2006/relationships" id="276" r:id="Rcb55a6fcfd754f28"/>
    <p:sldId xmlns:r="http://schemas.openxmlformats.org/officeDocument/2006/relationships" id="277" r:id="Re243e1ad030b475b"/>
    <p:sldId xmlns:r="http://schemas.openxmlformats.org/officeDocument/2006/relationships" id="278" r:id="R5082e559c8514b28"/>
    <p:sldId xmlns:r="http://schemas.openxmlformats.org/officeDocument/2006/relationships" id="279" r:id="Rd2e3fc4159224fb6"/>
    <p:sldId xmlns:r="http://schemas.openxmlformats.org/officeDocument/2006/relationships" id="280" r:id="R2597b47dc40e4c42"/>
    <p:sldId xmlns:r="http://schemas.openxmlformats.org/officeDocument/2006/relationships" id="281" r:id="R9e9e1c7409444e6e"/>
    <p:sldId xmlns:r="http://schemas.openxmlformats.org/officeDocument/2006/relationships" id="282" r:id="R83b3c2fff0f74aa0"/>
    <p:sldId xmlns:r="http://schemas.openxmlformats.org/officeDocument/2006/relationships" id="283" r:id="Rc4e8423bc4504cf4"/>
    <p:sldId xmlns:r="http://schemas.openxmlformats.org/officeDocument/2006/relationships" id="284" r:id="R02c1fc0fb5cc4a93"/>
    <p:sldId xmlns:r="http://schemas.openxmlformats.org/officeDocument/2006/relationships" id="285" r:id="R0a5b011e821a420a"/>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9007b465dc27475c" /><Relationship Type="http://schemas.openxmlformats.org/officeDocument/2006/relationships/slideMaster" Target="/ppt/slideMasters/slideMaster1.xml" Id="R7f8f2d7b12f04c89" /><Relationship Type="http://schemas.openxmlformats.org/officeDocument/2006/relationships/notesMaster" Target="/ppt/notesMasters/notesMaster1.xml" Id="Rc5cd57ba5c354eec" /><Relationship Type="http://schemas.openxmlformats.org/officeDocument/2006/relationships/presProps" Target="/ppt/presProps.xml" Id="R624dbfdf3fd74dd1" /><Relationship Type="http://schemas.openxmlformats.org/officeDocument/2006/relationships/tableStyles" Target="/ppt/tableStyles.xml" Id="R0c4b9ffeb9644cf9" /><Relationship Type="http://schemas.openxmlformats.org/officeDocument/2006/relationships/slide" Target="/ppt/slides/slide1.xml" Id="Re09b09bb78684831" /><Relationship Type="http://schemas.openxmlformats.org/officeDocument/2006/relationships/slide" Target="/ppt/slides/slide2.xml" Id="R533ed41cb74e4a4a" /><Relationship Type="http://schemas.openxmlformats.org/officeDocument/2006/relationships/slide" Target="/ppt/slides/slide3.xml" Id="Ra1c535840ca54d09" /><Relationship Type="http://schemas.openxmlformats.org/officeDocument/2006/relationships/slide" Target="/ppt/slides/slide4.xml" Id="Rc88f274355a44139" /><Relationship Type="http://schemas.openxmlformats.org/officeDocument/2006/relationships/slide" Target="/ppt/slides/slide5.xml" Id="R0deb2484017849f8" /><Relationship Type="http://schemas.openxmlformats.org/officeDocument/2006/relationships/slide" Target="/ppt/slides/slide6.xml" Id="R227fce1b0f334389" /><Relationship Type="http://schemas.openxmlformats.org/officeDocument/2006/relationships/slide" Target="/ppt/slides/slide7.xml" Id="R2c267603f7314f51" /><Relationship Type="http://schemas.openxmlformats.org/officeDocument/2006/relationships/slide" Target="/ppt/slides/slide8.xml" Id="R4ecd000bdfe547f2" /><Relationship Type="http://schemas.openxmlformats.org/officeDocument/2006/relationships/slide" Target="/ppt/slides/slide9.xml" Id="R149a659198e34f87" /><Relationship Type="http://schemas.openxmlformats.org/officeDocument/2006/relationships/slide" Target="/ppt/slides/slide10.xml" Id="R3c1b1f224a474302" /><Relationship Type="http://schemas.openxmlformats.org/officeDocument/2006/relationships/slide" Target="/ppt/slides/slide11.xml" Id="R04d3c5f46e844b17" /><Relationship Type="http://schemas.openxmlformats.org/officeDocument/2006/relationships/slide" Target="/ppt/slides/slide12.xml" Id="R435ee9dd16f8499b" /><Relationship Type="http://schemas.openxmlformats.org/officeDocument/2006/relationships/slide" Target="/ppt/slides/slide13.xml" Id="R0347cc46651a4020" /><Relationship Type="http://schemas.openxmlformats.org/officeDocument/2006/relationships/slide" Target="/ppt/slides/slide14.xml" Id="Rf2410b5742fc42bd" /><Relationship Type="http://schemas.openxmlformats.org/officeDocument/2006/relationships/slide" Target="/ppt/slides/slide15.xml" Id="Rfd2c7d887fee43ff" /><Relationship Type="http://schemas.openxmlformats.org/officeDocument/2006/relationships/slide" Target="/ppt/slides/slide16.xml" Id="Raf9f60ad1ede4390" /><Relationship Type="http://schemas.openxmlformats.org/officeDocument/2006/relationships/slide" Target="/ppt/slides/slide17.xml" Id="R1675aa201121446b" /><Relationship Type="http://schemas.openxmlformats.org/officeDocument/2006/relationships/slide" Target="/ppt/slides/slide18.xml" Id="Rc454ae8417074c4d" /><Relationship Type="http://schemas.openxmlformats.org/officeDocument/2006/relationships/slide" Target="/ppt/slides/slide19.xml" Id="R3c540f1d8d904368" /><Relationship Type="http://schemas.openxmlformats.org/officeDocument/2006/relationships/slide" Target="/ppt/slides/slide20.xml" Id="Ree5d51b1581f46aa" /><Relationship Type="http://schemas.openxmlformats.org/officeDocument/2006/relationships/slide" Target="/ppt/slides/slide21.xml" Id="Rcb55a6fcfd754f28" /><Relationship Type="http://schemas.openxmlformats.org/officeDocument/2006/relationships/slide" Target="/ppt/slides/slide22.xml" Id="Re243e1ad030b475b" /><Relationship Type="http://schemas.openxmlformats.org/officeDocument/2006/relationships/slide" Target="/ppt/slides/slide23.xml" Id="R5082e559c8514b28" /><Relationship Type="http://schemas.openxmlformats.org/officeDocument/2006/relationships/slide" Target="/ppt/slides/slide24.xml" Id="Rd2e3fc4159224fb6" /><Relationship Type="http://schemas.openxmlformats.org/officeDocument/2006/relationships/slide" Target="/ppt/slides/slide25.xml" Id="R2597b47dc40e4c42" /><Relationship Type="http://schemas.openxmlformats.org/officeDocument/2006/relationships/slide" Target="/ppt/slides/slide26.xml" Id="R9e9e1c7409444e6e" /><Relationship Type="http://schemas.openxmlformats.org/officeDocument/2006/relationships/slide" Target="/ppt/slides/slide27.xml" Id="R83b3c2fff0f74aa0" /><Relationship Type="http://schemas.openxmlformats.org/officeDocument/2006/relationships/slide" Target="/ppt/slides/slide28.xml" Id="Rc4e8423bc4504cf4" /><Relationship Type="http://schemas.openxmlformats.org/officeDocument/2006/relationships/slide" Target="/ppt/slides/slide29.xml" Id="R02c1fc0fb5cc4a93" /><Relationship Type="http://schemas.openxmlformats.org/officeDocument/2006/relationships/slide" Target="/ppt/slides/slide30.xml" Id="R0a5b011e821a420a"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926ecec201de4973"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aab30ea2f46c4030" /><Relationship Type="http://schemas.openxmlformats.org/officeDocument/2006/relationships/notesMaster" Target="/ppt/notesMasters/notesMaster1.xml" Id="R7bf745a6ac8b4e0f" /></Relationships>
</file>

<file path=ppt/notesSlides/_rels/notesSlide2.xml.rels>&#65279;<?xml version="1.0" encoding="utf-8"?><Relationships xmlns="http://schemas.openxmlformats.org/package/2006/relationships"><Relationship Type="http://schemas.openxmlformats.org/officeDocument/2006/relationships/slide" Target="/ppt/slides/slide2.xml" Id="R0c64b73fc1a74f97" /><Relationship Type="http://schemas.openxmlformats.org/officeDocument/2006/relationships/notesMaster" Target="/ppt/notesMasters/notesMaster1.xml" Id="Rd7e447203ece4bfb" /></Relationships>
</file>

<file path=ppt/notesSlides/_rels/notesSlide3.xml.rels>&#65279;<?xml version="1.0" encoding="utf-8"?><Relationships xmlns="http://schemas.openxmlformats.org/package/2006/relationships"><Relationship Type="http://schemas.openxmlformats.org/officeDocument/2006/relationships/slide" Target="/ppt/slides/slide3.xml" Id="R5812bfa1942d49e9" /><Relationship Type="http://schemas.openxmlformats.org/officeDocument/2006/relationships/notesMaster" Target="/ppt/notesMasters/notesMaster1.xml" Id="Rab25283b7f994833" /></Relationships>
</file>

<file path=ppt/notesSlides/_rels/notesSlide4.xml.rels>&#65279;<?xml version="1.0" encoding="utf-8"?><Relationships xmlns="http://schemas.openxmlformats.org/package/2006/relationships"><Relationship Type="http://schemas.openxmlformats.org/officeDocument/2006/relationships/slide" Target="/ppt/slides/slide4.xml" Id="R433f5ea50f534acf" /><Relationship Type="http://schemas.openxmlformats.org/officeDocument/2006/relationships/notesMaster" Target="/ppt/notesMasters/notesMaster1.xml" Id="Rc95444f770584c2b" /></Relationships>
</file>

<file path=ppt/notesSlides/_rels/notesSlide5.xml.rels>&#65279;<?xml version="1.0" encoding="utf-8"?><Relationships xmlns="http://schemas.openxmlformats.org/package/2006/relationships"><Relationship Type="http://schemas.openxmlformats.org/officeDocument/2006/relationships/slide" Target="/ppt/slides/slide5.xml" Id="R9822b75ad8aa41d1" /><Relationship Type="http://schemas.openxmlformats.org/officeDocument/2006/relationships/notesMaster" Target="/ppt/notesMasters/notesMaster1.xml" Id="Rdb0742d15b05405c" /></Relationships>
</file>

<file path=ppt/notesSlides/_rels/notesSlide6.xml.rels>&#65279;<?xml version="1.0" encoding="utf-8"?><Relationships xmlns="http://schemas.openxmlformats.org/package/2006/relationships"><Relationship Type="http://schemas.openxmlformats.org/officeDocument/2006/relationships/slide" Target="/ppt/slides/slide6.xml" Id="R5a6c8ac5e63748ad" /><Relationship Type="http://schemas.openxmlformats.org/officeDocument/2006/relationships/notesMaster" Target="/ppt/notesMasters/notesMaster1.xml" Id="Ra6511520e9064a4a" /></Relationships>
</file>

<file path=ppt/notesSlides/_rels/notesSlide7.xml.rels>&#65279;<?xml version="1.0" encoding="utf-8"?><Relationships xmlns="http://schemas.openxmlformats.org/package/2006/relationships"><Relationship Type="http://schemas.openxmlformats.org/officeDocument/2006/relationships/slide" Target="/ppt/slides/slide7.xml" Id="R202dbc0bd1734ded" /><Relationship Type="http://schemas.openxmlformats.org/officeDocument/2006/relationships/notesMaster" Target="/ppt/notesMasters/notesMaster1.xml" Id="R51c5400ae119426c" /></Relationships>
</file>

<file path=ppt/notesSlides/_rels/notesSlide8.xml.rels>&#65279;<?xml version="1.0" encoding="utf-8"?><Relationships xmlns="http://schemas.openxmlformats.org/package/2006/relationships"><Relationship Type="http://schemas.openxmlformats.org/officeDocument/2006/relationships/slide" Target="/ppt/slides/slide8.xml" Id="Rd4470171d2df4760" /><Relationship Type="http://schemas.openxmlformats.org/officeDocument/2006/relationships/notesMaster" Target="/ppt/notesMasters/notesMaster1.xml" Id="Rc40487528ea94521" /></Relationships>
</file>

<file path=ppt/notesSlides/_rels/notesSlide9.xml.rels>&#65279;<?xml version="1.0" encoding="utf-8"?><Relationships xmlns="http://schemas.openxmlformats.org/package/2006/relationships"><Relationship Type="http://schemas.openxmlformats.org/officeDocument/2006/relationships/slide" Target="/ppt/slides/slide9.xml" Id="R40654e90a162443c" /><Relationship Type="http://schemas.openxmlformats.org/officeDocument/2006/relationships/notesMaster" Target="/ppt/notesMasters/notesMaster1.xml" Id="Rda939fb91e964027"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c0d1375fc1414404" /><Relationship Type="http://schemas.openxmlformats.org/officeDocument/2006/relationships/notesMaster" Target="/ppt/notesMasters/notesMaster1.xml" Id="R5423df7db39646c1"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8de975f0dddf46b7" /><Relationship Type="http://schemas.openxmlformats.org/officeDocument/2006/relationships/notesMaster" Target="/ppt/notesMasters/notesMaster1.xml" Id="R7a9859bf0ae049c3"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eaf75c73d88f4a02" /><Relationship Type="http://schemas.openxmlformats.org/officeDocument/2006/relationships/notesMaster" Target="/ppt/notesMasters/notesMaster1.xml" Id="R68984813678441e2"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9d378ad094194b9b" /><Relationship Type="http://schemas.openxmlformats.org/officeDocument/2006/relationships/notesMaster" Target="/ppt/notesMasters/notesMaster1.xml" Id="Rd8061877ef8e4f24"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aabae09c4f0d4ab4" /><Relationship Type="http://schemas.openxmlformats.org/officeDocument/2006/relationships/notesMaster" Target="/ppt/notesMasters/notesMaster1.xml" Id="R9e0c995432dd4058"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b710d7f31db64431" /><Relationship Type="http://schemas.openxmlformats.org/officeDocument/2006/relationships/notesMaster" Target="/ppt/notesMasters/notesMaster1.xml" Id="R77ac83fa705444a4"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74884f98551c4e4f" /><Relationship Type="http://schemas.openxmlformats.org/officeDocument/2006/relationships/notesMaster" Target="/ppt/notesMasters/notesMaster1.xml" Id="R5a21fc96a9744a43"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7724ad136c3247e2" /><Relationship Type="http://schemas.openxmlformats.org/officeDocument/2006/relationships/notesMaster" Target="/ppt/notesMasters/notesMaster1.xml" Id="R1f9538237e624190"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d6ad82bbb49a4ed0" /><Relationship Type="http://schemas.openxmlformats.org/officeDocument/2006/relationships/notesMaster" Target="/ppt/notesMasters/notesMaster1.xml" Id="Red669d0c98ef46e8"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d0cfaf63e73843ff" /><Relationship Type="http://schemas.openxmlformats.org/officeDocument/2006/relationships/notesMaster" Target="/ppt/notesMasters/notesMaster1.xml" Id="Ra8141b0c38084089"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8d676761c1714191" /><Relationship Type="http://schemas.openxmlformats.org/officeDocument/2006/relationships/notesMaster" Target="/ppt/notesMasters/notesMaster1.xml" Id="R47e52ec07fe244dc"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9a9423d91e1448d5" /><Relationship Type="http://schemas.openxmlformats.org/officeDocument/2006/relationships/notesMaster" Target="/ppt/notesMasters/notesMaster1.xml" Id="R3a034de4dd6e4eaa"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2c8764731dd54fe6" /><Relationship Type="http://schemas.openxmlformats.org/officeDocument/2006/relationships/notesMaster" Target="/ppt/notesMasters/notesMaster1.xml" Id="R7a8b0037edf24f3b"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d70701cf1ac046aa" /><Relationship Type="http://schemas.openxmlformats.org/officeDocument/2006/relationships/notesMaster" Target="/ppt/notesMasters/notesMaster1.xml" Id="Rb9d65a087c2c4a89"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eb9a63ff7a1a428c" /><Relationship Type="http://schemas.openxmlformats.org/officeDocument/2006/relationships/notesMaster" Target="/ppt/notesMasters/notesMaster1.xml" Id="R4599764d38d84097"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fbe37fd15e1648d7" /><Relationship Type="http://schemas.openxmlformats.org/officeDocument/2006/relationships/notesMaster" Target="/ppt/notesMasters/notesMaster1.xml" Id="R3f166e55df844868"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c9bc9cb5eeb64098" /><Relationship Type="http://schemas.openxmlformats.org/officeDocument/2006/relationships/notesMaster" Target="/ppt/notesMasters/notesMaster1.xml" Id="R26a04bce909a4eec"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5bf84ab709fe4fcc" /><Relationship Type="http://schemas.openxmlformats.org/officeDocument/2006/relationships/notesMaster" Target="/ppt/notesMasters/notesMaster1.xml" Id="R0a36497eba8644d4"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f0cbb7826b8f4ebb" /><Relationship Type="http://schemas.openxmlformats.org/officeDocument/2006/relationships/notesMaster" Target="/ppt/notesMasters/notesMaster1.xml" Id="R49f181dca51d4ee4"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549d9c36c8ef415a" /><Relationship Type="http://schemas.openxmlformats.org/officeDocument/2006/relationships/notesMaster" Target="/ppt/notesMasters/notesMaster1.xml" Id="R4e5f1909d1e6491d"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e9a6efec1b164826" /><Relationship Type="http://schemas.openxmlformats.org/officeDocument/2006/relationships/notesMaster" Target="/ppt/notesMasters/notesMaster1.xml" Id="R13fa33444aa34005"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【建议时间】课前 1 分钟</a:t>
            </a:r>
          </a:p>
          <a:p xmlns:a="http://schemas.openxmlformats.org/drawingml/2006/main">
            <a:r>
              <a:t>【AI 讲稿】欢迎进入 资讯及通讯科技 的“数据库”学习单元。本套课件共 3 节，每节约 30 分钟。</a:t>
            </a:r>
          </a:p>
          <a:p xmlns:a="http://schemas.openxmlformats.org/drawingml/2006/main">
            <a:r>
              <a:t>【互动提问】你目前最担心的是概念、方法、速度还是表达？</a:t>
            </a:r>
          </a:p>
          <a:p xmlns:a="http://schemas.openxmlformats.org/drawingml/2006/main">
            <a:r>
              <a:t>【预期回答】学生给出一个具体困难，并说明最近一次失分情境。</a:t>
            </a:r>
          </a:p>
          <a:p xmlns:a="http://schemas.openxmlformats.org/drawingml/2006/main">
            <a:r>
              <a:t>【停顿提示】等待学生回答后，再进入课程地图。</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ICT 2012-2022、Sample Paper 与 Practice Paper｜ICT Paper 2A structured-task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【建议时间】2 分钟</a:t>
            </a:r>
          </a:p>
          <a:p xmlns:a="http://schemas.openxmlformats.org/drawingml/2006/main">
            <a:r>
              <a:t>【AI 讲稿】先说明课程之间的递进关系：第一课锁定 DSE 知识点和真题入口，第二课完成同构例题，后续课程迁移到香港生活、高新科技与高阶综合。</a:t>
            </a:r>
          </a:p>
          <a:p xmlns:a="http://schemas.openxmlformats.org/drawingml/2006/main">
            <a:r>
              <a:t>【互动提问】看完地图，你认为哪一课最可能决定提分？为什么？</a:t>
            </a:r>
          </a:p>
          <a:p xmlns:a="http://schemas.openxmlformats.org/drawingml/2006/main">
            <a:r>
              <a:t>【预期回答】学生能把当前薄弱点与某一课的学习证据对应。</a:t>
            </a:r>
          </a:p>
          <a:p xmlns:a="http://schemas.openxmlformats.org/drawingml/2006/main">
            <a:r>
              <a:t>【停顿提示】给学生 10 秒浏览全部课程卡，再点名一课。</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ICT 2012-2022、Sample Paper 与 Practice Paper｜ICT Paper 2A structured-task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【建议时间】5 分钟</a:t>
            </a:r>
          </a:p>
          <a:p xmlns:a="http://schemas.openxmlformats.org/drawingml/2006/main">
            <a:r>
              <a:t>【AI 讲稿】明确告诉学生：本单元只训练“数据库”。先解释知识范围，再用一句话建立核心判断，最后示范标准方法。</a:t>
            </a:r>
          </a:p>
          <a:p xmlns:a="http://schemas.openxmlformats.org/drawingml/2006/main">
            <a:r>
              <a:t>【互动提问】请用自己的话复述“主键保证实体唯一，外键表达关系”，并举一个会触发“重复字段导致更新异常”的错误例子。</a:t>
            </a:r>
          </a:p>
          <a:p xmlns:a="http://schemas.openxmlformats.org/drawingml/2006/main">
            <a:r>
              <a:t>【预期回答】学生能说清核心判断、一个边界和方法的第一步。</a:t>
            </a:r>
          </a:p>
          <a:p xmlns:a="http://schemas.openxmlformats.org/drawingml/2006/main">
            <a:r>
              <a:t>【停顿提示】知识点复述后停 15 秒，让学生在笔记中写下关键词。</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ICT 2012-2022、Sample Paper 与 Practice Paper｜ICT Paper 2A structured-task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分钟（目标 + 入口诊断）</a:t>
            </a:r>
          </a:p>
          <a:p xmlns:a="http://schemas.openxmlformats.org/drawingml/2006/main">
            <a:r>
              <a:t>【AI 讲稿】先读目标，再让学生独立完成 Q1：DSE原创模考 AA-1 · ICT Paper 2A structured-task skill adapted to MCQ · 证据定位
指令焦点：先判断题目要求找、解、析、比、评中的哪一种动作。
【原创训练材料｜参数为训练所设】LOAN(StudentID, BookID, LoanDate, ReturnDate) allows the same student to borrow the same book again on a later date.
Which conclusion is supported by all the stated evidence? 选项为 A.Evidence-led response: StudentID, BookID and LoanDate together can distinguish each stated borrowing event.；B.Revise the claim to: StudentID, BookID and LoanDate together can distinguish each stated borrowing event.；C.StudentID, BookID and LoanDate together can distinguish each stated borrowing event.；D.Test the proposed composite key against repeated students, books and borrowing dates.。讲解时强调：主键保证实体唯一，外键表达关系</a:t>
            </a:r>
          </a:p>
          <a:p xmlns:a="http://schemas.openxmlformats.org/drawingml/2006/main">
            <a:r>
              <a:t>【互动提问】你的第一步是什么？这个步骤依赖哪一个条件？</a:t>
            </a:r>
          </a:p>
          <a:p xmlns:a="http://schemas.openxmlformats.org/drawingml/2006/main">
            <a:r>
              <a:t>【预期回答】学生能说出“建实体—定键—连关系—写查询”中的起始动作，并避开“重复字段导致更新异常”。</a:t>
            </a:r>
          </a:p>
          <a:p xmlns:a="http://schemas.openxmlformats.org/drawingml/2006/main">
            <a:r>
              <a:t>【停顿提示】诊断题至少静默 60 秒；学生回答后先追问依据，再揭示核心判断。</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ICT 2012-2022、Sample Paper 与 Practice Paper｜ICT Paper 2A structured-task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【建议时间】5 分钟（评分点示范）</a:t>
            </a:r>
          </a:p>
          <a:p xmlns:a="http://schemas.openxmlformats.org/drawingml/2006/main">
            <a:r>
              <a:t>【AI 讲稿】采用 DSE 分步讲评：先重述题目条件，再逐步示范“建实体—定键—连关系—写查询”，最后给出正确结论“StudentID, BookID and LoanDate together can distinguish each stated borrowing event.”。完整解析：The conclusion uses the observed result and keeps the stated boundary. 本题只使用题内材料；情境与数值均为原创训练参数，不代表官方数据。</a:t>
            </a:r>
          </a:p>
          <a:p xmlns:a="http://schemas.openxmlformats.org/drawingml/2006/main">
            <a:r>
              <a:t>【互动提问】哪一步是决定性得分点？如果改一个条件，哪一步最先受到影响？</a:t>
            </a:r>
          </a:p>
          <a:p xmlns:a="http://schemas.openxmlformats.org/drawingml/2006/main">
            <a:r>
              <a:t>【预期回答】学生能指出方法链中的关键步骤，并联系“从课程范围、核心判断与 Paper 任务结构建立边界”。</a:t>
            </a:r>
          </a:p>
          <a:p xmlns:a="http://schemas.openxmlformats.org/drawingml/2006/main">
            <a:r>
              <a:t>【停顿提示】示范后停 20 秒，让学生遮住答案复述路径；再口头完成一个条件反向变式。</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ICT 2012-2022、Sample Paper 与 Practice Paper｜ICT Paper 2A structured-task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【建议时间】2 分钟（前段检查）</a:t>
            </a:r>
          </a:p>
          <a:p xmlns:a="http://schemas.openxmlformats.org/drawingml/2006/main">
            <a:r>
              <a:t>【AI 讲稿】严格计时。提交后先让学生自己定位错因，再用 Q1 的评分点核对；题型依据是 DSE模考题型｜参照 HKDSE ICT 2012-2022、Sample Paper 与 Practice Paper｜ICT Paper 2A structured-task skill adapted to MCQ·证据定位·原创模考任务 1。</a:t>
            </a:r>
          </a:p>
          <a:p xmlns:a="http://schemas.openxmlformats.org/drawingml/2006/main">
            <a:r>
              <a:t>【互动提问】你的答案在哪一步开始偏离？下次看到什么信号就要检查？</a:t>
            </a:r>
          </a:p>
          <a:p xmlns:a="http://schemas.openxmlformats.org/drawingml/2006/main">
            <a:r>
              <a:t>【预期回答】学生能把失分归入“重复字段导致更新异常”或更精确的个人错因，并写出可执行检查动作。</a:t>
            </a:r>
          </a:p>
          <a:p xmlns:a="http://schemas.openxmlformats.org/drawingml/2006/main">
            <a:r>
              <a:t>【停顿提示】计时结束后保留 30 秒静默自评，再开始讲评。</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ICT 2012-2022、Sample Paper 与 Practice Paper｜ICT Paper 2A structured-task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讲稿】逐项解释“数据库”中的专有名词、符号、对象和单位。特别强调：重复字段导致更新异常</a:t>
            </a:r>
          </a:p>
          <a:p xmlns:a="http://schemas.openxmlformats.org/drawingml/2006/main">
            <a:r>
              <a:t>【互动提问】题目中的对象、条件和要求分别是什么？是否有必须标注的单位或范围？</a:t>
            </a:r>
          </a:p>
          <a:p xmlns:a="http://schemas.openxmlformats.org/drawingml/2006/main">
            <a:r>
              <a:t>【预期回答】学生能用完整中文或规范英文术语复述对象、关系、方法和边界。</a:t>
            </a:r>
          </a:p>
          <a:p xmlns:a="http://schemas.openxmlformats.org/drawingml/2006/main">
            <a:r>
              <a:t>【停顿提示】每个术语解释后停 5 秒，让学生写下自己的简明释义。</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ICT 2012-2022、Sample Paper 与 Practice Paper｜ICT Paper 2A structured-task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讲稿】用“条件—表示—方法—核验”重建本知识点。示范时逐步引用：建实体—定键—连关系—写查询</a:t>
            </a:r>
          </a:p>
          <a:p xmlns:a="http://schemas.openxmlformats.org/drawingml/2006/main">
            <a:r>
              <a:t>【互动提问】如果删去一个条件，链条从哪一步开始失效？</a:t>
            </a:r>
          </a:p>
          <a:p xmlns:a="http://schemas.openxmlformats.org/drawingml/2006/main">
            <a:r>
              <a:t>【预期回答】学生能指出关键条件，并用一条完整因果或运算链连接到结论。</a:t>
            </a:r>
          </a:p>
          <a:p xmlns:a="http://schemas.openxmlformats.org/drawingml/2006/main">
            <a:r>
              <a:t>【停顿提示】完成每个节点后停 6 秒，请学生口头补下一节点。</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ICT 2012-2022、Sample Paper 与 Practice Paper｜ICT Paper 2A structured-task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讲稿】带学生逐句读取任务，不先求答案。要求指出材料中的有效条件，再按“建实体—定键—连关系—写查询”作答。</a:t>
            </a:r>
          </a:p>
          <a:p xmlns:a="http://schemas.openxmlformats.org/drawingml/2006/main">
            <a:r>
              <a:t>【互动提问】哪一句材料如果删掉，会让题目无法作答或改变结论？</a:t>
            </a:r>
          </a:p>
          <a:p xmlns:a="http://schemas.openxmlformats.org/drawingml/2006/main">
            <a:r>
              <a:t>【预期回答】学生能圈出有效材料，并解释它在哪一步进入推理。</a:t>
            </a:r>
          </a:p>
          <a:p xmlns:a="http://schemas.openxmlformats.org/drawingml/2006/main">
            <a:r>
              <a:t>【停顿提示】静默阅读 40 秒；学生指出证据后再追问其用途。</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ICT 2012-2022、Sample Paper 与 Practice Paper｜ICT Paper 2A structured-task skill adapted to MCQ·错项排除·原创模考任务 4；用于知识范围与设问结构校准，题目身份为DSE原创模考题，不冒充历届真题（访问日期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讲稿】对比三档任务的认知要求：基础看准确性，进阶看多步证据，高阶看陌生迁移与核验。不要用更大的数字冒充更高难度。</a:t>
            </a:r>
          </a:p>
          <a:p xmlns:a="http://schemas.openxmlformats.org/drawingml/2006/main">
            <a:r>
              <a:t>【互动提问】三档题之间，真正增加的是哪一种思维要求？</a:t>
            </a:r>
          </a:p>
          <a:p xmlns:a="http://schemas.openxmlformats.org/drawingml/2006/main">
            <a:r>
              <a:t>【预期回答】学生指出材料复杂度、步骤数量、表示转换或开放核验，而不是只说数值更大。</a:t>
            </a:r>
          </a:p>
          <a:p xmlns:a="http://schemas.openxmlformats.org/drawingml/2006/main">
            <a:r>
              <a:t>【停顿提示】每档给 10 秒阅读，再让学生说出新增要求。</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ICT 2012-2022、Sample Paper 与 Practice Paper｜ICT Paper 2A structured-task skill adapted to MCQ·答案修订·原创模考任务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讲稿】先展示错误路径，再用解析链复原第一失分点。禁止只说“粗心”；必须落到“重复字段导致更新异常”或更精确的动作。</a:t>
            </a:r>
          </a:p>
          <a:p xmlns:a="http://schemas.openxmlformats.org/drawingml/2006/main">
            <a:r>
              <a:t>【互动提问】若选了最有迷惑性的错误选项，第一处错误会发生在哪一步？</a:t>
            </a:r>
          </a:p>
          <a:p xmlns:a="http://schemas.openxmlformats.org/drawingml/2006/main">
            <a:r>
              <a:t>【预期回答】学生用复盘句式写出具体错误和下一次检查动作。</a:t>
            </a:r>
          </a:p>
          <a:p xmlns:a="http://schemas.openxmlformats.org/drawingml/2006/main">
            <a:r>
              <a:t>【停顿提示】留 30 秒独立完成复盘句式，再抽查一人。</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ICT 2012-2022、Sample Paper 与 Practice Paper｜ICT Paper 2A structured-task skill adapted to MCQ·错项排除·原创模考任务 4；用于知识范围与设问结构校准，题目身份为DSE原创模考题，不冒充历届真题（访问日期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分钟（本节合计30分钟）</a:t>
            </a:r>
          </a:p>
          <a:p xmlns:a="http://schemas.openxmlformats.org/drawingml/2006/main">
            <a:r>
              <a:t>【AI 讲稿】严格计时完成出口任务。最后按“入口题 + 知识边界证据卡”核对，不根据单题结果承诺等级。</a:t>
            </a:r>
          </a:p>
          <a:p xmlns:a="http://schemas.openxmlformats.org/drawingml/2006/main">
            <a:r>
              <a:t>【互动提问】你最有把握的证据是什么？仍需复习的第一断点是什么？</a:t>
            </a:r>
          </a:p>
          <a:p xmlns:a="http://schemas.openxmlformats.org/drawingml/2006/main">
            <a:r>
              <a:t>【预期回答】学生提交结论、依据和核验，并写明下一步训练档位。</a:t>
            </a:r>
          </a:p>
          <a:p xmlns:a="http://schemas.openxmlformats.org/drawingml/2006/main">
            <a:r>
              <a:t>【停顿提示】完整静默 2 分钟作答，最后 1 分钟自评与口头回报。</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ICT 2012-2022、Sample Paper 与 Practice Paper｜ICT Paper 2A structured-task skill adapted to MCQ·答案修订·原创模考任务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分钟（目标 + 入口诊断）</a:t>
            </a:r>
          </a:p>
          <a:p xmlns:a="http://schemas.openxmlformats.org/drawingml/2006/main">
            <a:r>
              <a:t>【AI 讲稿】先读目标，再让学生独立完成 Q11：DSE原创模考 AK-11 · ICT Paper 2A structured-task skill adapted to MCQ · 证据定位
指令焦点：先判断题目要求找、解、析、比、评中的哪一种动作。
【原创训练材料｜参数为训练所设】LOAN(StudentID, BookID, LoanDate, ReturnDate) allows the same student to borrow the same book again on a later date.
Which limitation must remain in the final evaluation? 选项为 A.Repeat the evaluation after this step: Test the proposed composite key against repeated students, books and borrowing dates.；B.StudentID, BookID and LoanDate together can distinguish each stated borrowing event.；C.No single listed field is guaranteed unique under the business rules.；D.Evidence-led response: StudentID, BookID and LoanDate together can distinguish each stated borrowing event.。讲解时强调：主键保证实体唯一，外键表达关系</a:t>
            </a:r>
          </a:p>
          <a:p xmlns:a="http://schemas.openxmlformats.org/drawingml/2006/main">
            <a:r>
              <a:t>【互动提问】你的第一步是什么？这个步骤依赖哪一个条件？</a:t>
            </a:r>
          </a:p>
          <a:p xmlns:a="http://schemas.openxmlformats.org/drawingml/2006/main">
            <a:r>
              <a:t>【预期回答】学生能说出“建实体—定键—连关系—写查询”中的起始动作，并避开“重复字段导致更新异常”。</a:t>
            </a:r>
          </a:p>
          <a:p xmlns:a="http://schemas.openxmlformats.org/drawingml/2006/main">
            <a:r>
              <a:t>【停顿提示】诊断题至少静默 60 秒；学生回答后先追问依据，再揭示核心判断。</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ICT 2012-2022、Sample Paper 与 Practice Paper｜ICT Paper 2A structured-task skill adapted to MCQ·证据定位·原创模考任务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【建议时间】5 分钟（评分点示范）</a:t>
            </a:r>
          </a:p>
          <a:p xmlns:a="http://schemas.openxmlformats.org/drawingml/2006/main">
            <a:r>
              <a:t>【AI 讲稿】采用 DSE 分步讲评：先重述题目条件，再逐步示范“建实体—定键—连关系—写查询”，最后给出正确结论“No single listed field is guaranteed unique under the business rules.”。完整解析：The limitation prevents the result from being generalised beyond the supplied evidence. 本题只使用题内材料；情境与数值均为原创训练参数，不代表官方数据。</a:t>
            </a:r>
          </a:p>
          <a:p xmlns:a="http://schemas.openxmlformats.org/drawingml/2006/main">
            <a:r>
              <a:t>【互动提问】哪一步是决定性得分点？如果改一个条件，哪一步最先受到影响？</a:t>
            </a:r>
          </a:p>
          <a:p xmlns:a="http://schemas.openxmlformats.org/drawingml/2006/main">
            <a:r>
              <a:t>【预期回答】学生能指出方法链中的关键步骤，并联系“按真题设问链完成定位、推理、表达与核验”。</a:t>
            </a:r>
          </a:p>
          <a:p xmlns:a="http://schemas.openxmlformats.org/drawingml/2006/main">
            <a:r>
              <a:t>【停顿提示】示范后停 20 秒，让学生遮住答案复述路径；再口头完成一个条件反向变式。</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ICT 2012-2022、Sample Paper 与 Practice Paper｜ICT Paper 2A structured-task skill adapted to MCQ·证据定位·原创模考任务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【建议时间】2 分钟（前段检查）</a:t>
            </a:r>
          </a:p>
          <a:p xmlns:a="http://schemas.openxmlformats.org/drawingml/2006/main">
            <a:r>
              <a:t>【AI 讲稿】严格计时。提交后先让学生自己定位错因，再用 Q11 的评分点核对；题型依据是 DSE模考题型｜参照 HKDSE ICT 2012-2022、Sample Paper 与 Practice Paper｜ICT Paper 2A structured-task skill adapted to MCQ·证据定位·原创模考任务 5。</a:t>
            </a:r>
          </a:p>
          <a:p xmlns:a="http://schemas.openxmlformats.org/drawingml/2006/main">
            <a:r>
              <a:t>【互动提问】你的答案在哪一步开始偏离？下次看到什么信号就要检查？</a:t>
            </a:r>
          </a:p>
          <a:p xmlns:a="http://schemas.openxmlformats.org/drawingml/2006/main">
            <a:r>
              <a:t>【预期回答】学生能把失分归入“重复字段导致更新异常”或更精确的个人错因，并写出可执行检查动作。</a:t>
            </a:r>
          </a:p>
          <a:p xmlns:a="http://schemas.openxmlformats.org/drawingml/2006/main">
            <a:r>
              <a:t>【停顿提示】计时结束后保留 30 秒静默自评，再开始讲评。</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ICT 2012-2022、Sample Paper 与 Practice Paper｜ICT Paper 2A structured-task skill adapted to MCQ·证据定位·原创模考任务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讲稿】逐项解释“数据库”中的专有名词、符号、对象和单位。特别强调：重复字段导致更新异常</a:t>
            </a:r>
          </a:p>
          <a:p xmlns:a="http://schemas.openxmlformats.org/drawingml/2006/main">
            <a:r>
              <a:t>【互动提问】题目中的对象、条件和要求分别是什么？是否有必须标注的单位或范围？</a:t>
            </a:r>
          </a:p>
          <a:p xmlns:a="http://schemas.openxmlformats.org/drawingml/2006/main">
            <a:r>
              <a:t>【预期回答】学生能用完整中文或规范英文术语复述对象、关系、方法和边界。</a:t>
            </a:r>
          </a:p>
          <a:p xmlns:a="http://schemas.openxmlformats.org/drawingml/2006/main">
            <a:r>
              <a:t>【停顿提示】每个术语解释后停 5 秒，让学生写下自己的简明释义。</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ICT 2012-2022、Sample Paper 与 Practice Paper｜ICT Paper 2A structured-task skill adapted to MCQ·证据定位·原创模考任务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讲稿】用“条件—表示—方法—核验”重建本知识点。示范时逐步引用：建实体—定键—连关系—写查询</a:t>
            </a:r>
          </a:p>
          <a:p xmlns:a="http://schemas.openxmlformats.org/drawingml/2006/main">
            <a:r>
              <a:t>【互动提问】如果删去一个条件，链条从哪一步开始失效？</a:t>
            </a:r>
          </a:p>
          <a:p xmlns:a="http://schemas.openxmlformats.org/drawingml/2006/main">
            <a:r>
              <a:t>【预期回答】学生能指出关键条件，并用一条完整因果或运算链连接到结论。</a:t>
            </a:r>
          </a:p>
          <a:p xmlns:a="http://schemas.openxmlformats.org/drawingml/2006/main">
            <a:r>
              <a:t>【停顿提示】完成每个节点后停 6 秒，请学生口头补下一节点。</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ICT 2012-2022、Sample Paper 与 Practice Paper｜ICT Paper 2A structured-task skill adapted to MCQ·证据定位·原创模考任务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讲稿】带学生逐句读取任务，不先求答案。要求指出材料中的有效条件，再按“建实体—定键—连关系—写查询”作答。</a:t>
            </a:r>
          </a:p>
          <a:p xmlns:a="http://schemas.openxmlformats.org/drawingml/2006/main">
            <a:r>
              <a:t>【互动提问】哪一句材料如果删掉，会让题目无法作答或改变结论？</a:t>
            </a:r>
          </a:p>
          <a:p xmlns:a="http://schemas.openxmlformats.org/drawingml/2006/main">
            <a:r>
              <a:t>【预期回答】学生能圈出有效材料，并解释它在哪一步进入推理。</a:t>
            </a:r>
          </a:p>
          <a:p xmlns:a="http://schemas.openxmlformats.org/drawingml/2006/main">
            <a:r>
              <a:t>【停顿提示】静默阅读 40 秒；学生指出证据后再追问其用途。</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ICT 2012-2022、Sample Paper 与 Practice Paper｜ICT Paper 2A structured-task skill adapted to MCQ·错项排除·原创模考任务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讲稿】对比三档任务的认知要求：基础看准确性，进阶看多步证据，高阶看陌生迁移与核验。不要用更大的数字冒充更高难度。</a:t>
            </a:r>
          </a:p>
          <a:p xmlns:a="http://schemas.openxmlformats.org/drawingml/2006/main">
            <a:r>
              <a:t>【互动提问】三档题之间，真正增加的是哪一种思维要求？</a:t>
            </a:r>
          </a:p>
          <a:p xmlns:a="http://schemas.openxmlformats.org/drawingml/2006/main">
            <a:r>
              <a:t>【预期回答】学生指出材料复杂度、步骤数量、表示转换或开放核验，而不是只说数值更大。</a:t>
            </a:r>
          </a:p>
          <a:p xmlns:a="http://schemas.openxmlformats.org/drawingml/2006/main">
            <a:r>
              <a:t>【停顿提示】每档给 10 秒阅读，再让学生说出新增要求。</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ICT 2012-2022、Sample Paper 与 Practice Paper｜ICT Paper 2A structured-task skill adapted to MCQ·答案修订·原创模考任务 6；用于知识范围与设问结构校准，题目身份为DSE原创模考题，不冒充历届真题（访问日期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讲稿】先展示错误路径，再用解析链复原第一失分点。禁止只说“粗心”；必须落到“重复字段导致更新异常”或更精确的动作。</a:t>
            </a:r>
          </a:p>
          <a:p xmlns:a="http://schemas.openxmlformats.org/drawingml/2006/main">
            <a:r>
              <a:t>【互动提问】若选了最有迷惑性的错误选项，第一处错误会发生在哪一步？</a:t>
            </a:r>
          </a:p>
          <a:p xmlns:a="http://schemas.openxmlformats.org/drawingml/2006/main">
            <a:r>
              <a:t>【预期回答】学生用复盘句式写出具体错误和下一次检查动作。</a:t>
            </a:r>
          </a:p>
          <a:p xmlns:a="http://schemas.openxmlformats.org/drawingml/2006/main">
            <a:r>
              <a:t>【停顿提示】留 30 秒独立完成复盘句式，再抽查一人。</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ICT 2012-2022、Sample Paper 与 Practice Paper｜ICT Paper 2A structured-task skill adapted to MCQ·错项排除·原创模考任务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分钟（本节合计30分钟）</a:t>
            </a:r>
          </a:p>
          <a:p xmlns:a="http://schemas.openxmlformats.org/drawingml/2006/main">
            <a:r>
              <a:t>【AI 讲稿】严格计时完成出口任务。最后按“标准例题 + 反向变式”核对，不根据单题结果承诺等级。</a:t>
            </a:r>
          </a:p>
          <a:p xmlns:a="http://schemas.openxmlformats.org/drawingml/2006/main">
            <a:r>
              <a:t>【互动提问】你最有把握的证据是什么？仍需复习的第一断点是什么？</a:t>
            </a:r>
          </a:p>
          <a:p xmlns:a="http://schemas.openxmlformats.org/drawingml/2006/main">
            <a:r>
              <a:t>【预期回答】学生提交结论、依据和核验，并写明下一步训练档位。</a:t>
            </a:r>
          </a:p>
          <a:p xmlns:a="http://schemas.openxmlformats.org/drawingml/2006/main">
            <a:r>
              <a:t>【停顿提示】完整静默 2 分钟作答，最后 1 分钟自评与口头回报。</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ICT 2012-2022、Sample Paper 与 Practice Paper｜ICT Paper 2A structured-task skill adapted to MCQ·答案修订·原创模考任务 6；用于知识范围与设问结构校准，题目身份为DSE原创模考题，不冒充历届真题（访问日期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分钟（目标 + 入口诊断）</a:t>
            </a:r>
          </a:p>
          <a:p xmlns:a="http://schemas.openxmlformats.org/drawingml/2006/main">
            <a:r>
              <a:t>【AI 讲稿】先读目标，再让学生独立完成 Q21：DSE原创模考 AU-21 · ICT Paper 2A structured-task skill adapted to MCQ · 证据定位
指令焦点：先判断题目要求找、解、析、比、评中的哪一种动作。
【原创训练材料｜参数为训练所设】LOAN(StudentID, BookID, LoanDate, ReturnDate) allows the same student to borrow the same book again on a later date.
A draft makes an absolute claim. Which revision is defensible? 选项为 A.Test the proposed composite key against repeated students, books and borrowing dates.；B.Revise the claim to: StudentID, BookID and LoanDate together can distinguish each stated borrowing event.；C.No single listed field is guaranteed unique under the business rules.；D.Repeat the evaluation after this step: Test the proposed composite key against repeated students, books and borrowing dates.。讲解时强调：主键保证实体唯一，外键表达关系</a:t>
            </a:r>
          </a:p>
          <a:p xmlns:a="http://schemas.openxmlformats.org/drawingml/2006/main">
            <a:r>
              <a:t>【互动提问】你的第一步是什么？这个步骤依赖哪一个条件？</a:t>
            </a:r>
          </a:p>
          <a:p xmlns:a="http://schemas.openxmlformats.org/drawingml/2006/main">
            <a:r>
              <a:t>【预期回答】学生能说出“建实体—定键—连关系—写查询”中的起始动作，并避开“重复字段导致更新异常”。</a:t>
            </a:r>
          </a:p>
          <a:p xmlns:a="http://schemas.openxmlformats.org/drawingml/2006/main">
            <a:r>
              <a:t>【停顿提示】诊断题至少静默 60 秒；学生回答后先追问依据，再揭示核心判断。</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ICT 2012-2022、Sample Paper 与 Practice Paper｜ICT Paper 2A structured-task skill adapted to MCQ·证据定位·原创模考任务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【建议时间】5 分钟（评分点示范）</a:t>
            </a:r>
          </a:p>
          <a:p xmlns:a="http://schemas.openxmlformats.org/drawingml/2006/main">
            <a:r>
              <a:t>【AI 讲稿】采用 DSE 分步讲评：先重述题目条件，再逐步示范“建实体—定键—连关系—写查询”，最后给出正确结论“Revise the claim to: StudentID, BookID and LoanDate together can distinguish each stated borrowing event.”。完整解析：The revision removes the unsupported absolute and restores the condition shown by the material. 本题只使用题内材料；情境与数值均为原创训练参数，不代表官方数据。</a:t>
            </a:r>
          </a:p>
          <a:p xmlns:a="http://schemas.openxmlformats.org/drawingml/2006/main">
            <a:r>
              <a:t>【互动提问】哪一步是决定性得分点？如果改一个条件，哪一步最先受到影响？</a:t>
            </a:r>
          </a:p>
          <a:p xmlns:a="http://schemas.openxmlformats.org/drawingml/2006/main">
            <a:r>
              <a:t>【预期回答】学生能指出方法链中的关键步骤，并联系“只在资料参与推理时使用情境，并训练跨表示与探究能力”。</a:t>
            </a:r>
          </a:p>
          <a:p xmlns:a="http://schemas.openxmlformats.org/drawingml/2006/main">
            <a:r>
              <a:t>【停顿提示】示范后停 20 秒，让学生遮住答案复述路径；再口头完成一个条件反向变式。</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ICT 2012-2022、Sample Paper 与 Practice Paper｜ICT Paper 2A structured-task skill adapted to MCQ·证据定位·原创模考任务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【建议时间】2 分钟（前段检查）</a:t>
            </a:r>
          </a:p>
          <a:p xmlns:a="http://schemas.openxmlformats.org/drawingml/2006/main">
            <a:r>
              <a:t>【AI 讲稿】严格计时。提交后先让学生自己定位错因，再用 Q21 的评分点核对；题型依据是 DSE模考题型｜参照 HKDSE ICT 2012-2022、Sample Paper 与 Practice Paper｜ICT Paper 2A structured-task skill adapted to MCQ·证据定位·原创模考任务 3。</a:t>
            </a:r>
          </a:p>
          <a:p xmlns:a="http://schemas.openxmlformats.org/drawingml/2006/main">
            <a:r>
              <a:t>【互动提问】你的答案在哪一步开始偏离？下次看到什么信号就要检查？</a:t>
            </a:r>
          </a:p>
          <a:p xmlns:a="http://schemas.openxmlformats.org/drawingml/2006/main">
            <a:r>
              <a:t>【预期回答】学生能把失分归入“重复字段导致更新异常”或更精确的个人错因，并写出可执行检查动作。</a:t>
            </a:r>
          </a:p>
          <a:p xmlns:a="http://schemas.openxmlformats.org/drawingml/2006/main">
            <a:r>
              <a:t>【停顿提示】计时结束后保留 30 秒静默自评，再开始讲评。</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ICT 2012-2022、Sample Paper 与 Practice Paper｜ICT Paper 2A structured-task skill adapted to MCQ·证据定位·原创模考任务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讲稿】逐项解释“数据库”中的专有名词、符号、对象和单位。特别强调：重复字段导致更新异常</a:t>
            </a:r>
          </a:p>
          <a:p xmlns:a="http://schemas.openxmlformats.org/drawingml/2006/main">
            <a:r>
              <a:t>【互动提问】题目中的对象、条件和要求分别是什么？是否有必须标注的单位或范围？</a:t>
            </a:r>
          </a:p>
          <a:p xmlns:a="http://schemas.openxmlformats.org/drawingml/2006/main">
            <a:r>
              <a:t>【预期回答】学生能用完整中文或规范英文术语复述对象、关系、方法和边界。</a:t>
            </a:r>
          </a:p>
          <a:p xmlns:a="http://schemas.openxmlformats.org/drawingml/2006/main">
            <a:r>
              <a:t>【停顿提示】每个术语解释后停 5 秒，让学生写下自己的简明释义。</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ICT 2012-2022、Sample Paper 与 Practice Paper｜ICT Paper 2A structured-task skill adapted to MCQ·证据定位·原创模考任务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讲稿】用“条件—表示—方法—核验”重建本知识点。示范时逐步引用：建实体—定键—连关系—写查询</a:t>
            </a:r>
          </a:p>
          <a:p xmlns:a="http://schemas.openxmlformats.org/drawingml/2006/main">
            <a:r>
              <a:t>【互动提问】如果删去一个条件，链条从哪一步开始失效？</a:t>
            </a:r>
          </a:p>
          <a:p xmlns:a="http://schemas.openxmlformats.org/drawingml/2006/main">
            <a:r>
              <a:t>【预期回答】学生能指出关键条件，并用一条完整因果或运算链连接到结论。</a:t>
            </a:r>
          </a:p>
          <a:p xmlns:a="http://schemas.openxmlformats.org/drawingml/2006/main">
            <a:r>
              <a:t>【停顿提示】完成每个节点后停 6 秒，请学生口头补下一节点。</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ICT 2012-2022、Sample Paper 与 Practice Paper｜ICT Paper 2A structured-task skill adapted to MCQ·证据定位·原创模考任务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讲稿】带学生逐句读取任务，不先求答案。要求指出材料中的有效条件，再按“建实体—定键—连关系—写查询”作答。</a:t>
            </a:r>
          </a:p>
          <a:p xmlns:a="http://schemas.openxmlformats.org/drawingml/2006/main">
            <a:r>
              <a:t>【互动提问】哪一句材料如果删掉，会让题目无法作答或改变结论？</a:t>
            </a:r>
          </a:p>
          <a:p xmlns:a="http://schemas.openxmlformats.org/drawingml/2006/main">
            <a:r>
              <a:t>【预期回答】学生能圈出有效材料，并解释它在哪一步进入推理。</a:t>
            </a:r>
          </a:p>
          <a:p xmlns:a="http://schemas.openxmlformats.org/drawingml/2006/main">
            <a:r>
              <a:t>【停顿提示】静默阅读 40 秒；学生指出证据后再追问其用途。</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ICT 2012-2022、Sample Paper 与 Practice Paper｜ICT Paper 2A structured-task skill adapted to MCQ·错项排除·原创模考任务 6；用于知识范围与设问结构校准，题目身份为DSE原创模考题，不冒充历届真题（访问日期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讲稿】对比三档任务的认知要求：基础看准确性，进阶看多步证据，高阶看陌生迁移与核验。不要用更大的数字冒充更高难度。</a:t>
            </a:r>
          </a:p>
          <a:p xmlns:a="http://schemas.openxmlformats.org/drawingml/2006/main">
            <a:r>
              <a:t>【互动提问】三档题之间，真正增加的是哪一种思维要求？</a:t>
            </a:r>
          </a:p>
          <a:p xmlns:a="http://schemas.openxmlformats.org/drawingml/2006/main">
            <a:r>
              <a:t>【预期回答】学生指出材料复杂度、步骤数量、表示转换或开放核验，而不是只说数值更大。</a:t>
            </a:r>
          </a:p>
          <a:p xmlns:a="http://schemas.openxmlformats.org/drawingml/2006/main">
            <a:r>
              <a:t>【停顿提示】每档给 10 秒阅读，再让学生说出新增要求。</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ICT 2012-2022、Sample Paper 与 Practice Paper｜ICT Paper 2A structured-task skill adapted to MCQ·答案修订·原创模考任务 4；用于知识范围与设问结构校准，题目身份为DSE原创模考题，不冒充历届真题（访问日期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讲稿】先展示错误路径，再用解析链复原第一失分点。禁止只说“粗心”；必须落到“重复字段导致更新异常”或更精确的动作。</a:t>
            </a:r>
          </a:p>
          <a:p xmlns:a="http://schemas.openxmlformats.org/drawingml/2006/main">
            <a:r>
              <a:t>【互动提问】若选了最有迷惑性的错误选项，第一处错误会发生在哪一步？</a:t>
            </a:r>
          </a:p>
          <a:p xmlns:a="http://schemas.openxmlformats.org/drawingml/2006/main">
            <a:r>
              <a:t>【预期回答】学生用复盘句式写出具体错误和下一次检查动作。</a:t>
            </a:r>
          </a:p>
          <a:p xmlns:a="http://schemas.openxmlformats.org/drawingml/2006/main">
            <a:r>
              <a:t>【停顿提示】留 30 秒独立完成复盘句式，再抽查一人。</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ICT 2012-2022、Sample Paper 与 Practice Paper｜ICT Paper 2A structured-task skill adapted to MCQ·错项排除·原创模考任务 6；用于知识范围与设问结构校准，题目身份为DSE原创模考题，不冒充历届真题（访问日期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分钟（本节合计30分钟）</a:t>
            </a:r>
          </a:p>
          <a:p xmlns:a="http://schemas.openxmlformats.org/drawingml/2006/main">
            <a:r>
              <a:t>【AI 讲稿】严格计时完成出口任务。最后按“DSE 资料题证据链 + 陌生情境迁移”核对，不根据单题结果承诺等级。</a:t>
            </a:r>
          </a:p>
          <a:p xmlns:a="http://schemas.openxmlformats.org/drawingml/2006/main">
            <a:r>
              <a:t>【互动提问】你最有把握的证据是什么？仍需复习的第一断点是什么？</a:t>
            </a:r>
          </a:p>
          <a:p xmlns:a="http://schemas.openxmlformats.org/drawingml/2006/main">
            <a:r>
              <a:t>【预期回答】学生提交结论、依据和核验，并写明下一步训练档位。</a:t>
            </a:r>
          </a:p>
          <a:p xmlns:a="http://schemas.openxmlformats.org/drawingml/2006/main">
            <a:r>
              <a:t>【停顿提示】完整静默 2 分钟作答，最后 1 分钟自评与口头回报。</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ICT 2012-2022、Sample Paper 与 Practice Paper｜ICT Paper 2A structured-task skill adapted to MCQ·答案修订·原创模考任务 4；用于知识范围与设问结构校准，题目身份为DSE原创模考题，不冒充历届真题（访问日期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6d79074d2f044a04"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df3eb5663bc442e0" /><Relationship Type="http://schemas.openxmlformats.org/officeDocument/2006/relationships/slideLayout" Target="/ppt/slideLayouts/slideLayout1.xml" Id="Rd32f7151f20843bd"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d32f7151f20843bd"/>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8653e4d09d3344c0" /><Relationship Type="http://schemas.openxmlformats.org/officeDocument/2006/relationships/image" Target="/ppt/media/image.png" Id="Rae7dc98edb5b4033" /><Relationship Type="http://schemas.openxmlformats.org/officeDocument/2006/relationships/notesSlide" Target="/ppt/notesSlides/notesSlide1.xml" Id="R1aab57a9885e47ac"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c2e58e92ea1f4e4e" /><Relationship Type="http://schemas.openxmlformats.org/officeDocument/2006/relationships/image" Target="/ppt/media/image2.png" Id="R56168dcfbe4e4f9c" /><Relationship Type="http://schemas.openxmlformats.org/officeDocument/2006/relationships/notesSlide" Target="/ppt/notesSlides/notesSlide2.xml" Id="Reb9d2395c78f48f5"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a90ddca43d5049c6" /><Relationship Type="http://schemas.openxmlformats.org/officeDocument/2006/relationships/image" Target="/ppt/media/image3.png" Id="R279690a795a840e5" /><Relationship Type="http://schemas.openxmlformats.org/officeDocument/2006/relationships/notesSlide" Target="/ppt/notesSlides/notesSlide3.xml" Id="R6ab82db87cc44c64"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3274d4e1f0b84bd6" /><Relationship Type="http://schemas.openxmlformats.org/officeDocument/2006/relationships/image" Target="/ppt/media/image4.png" Id="R92d71471a92945da" /><Relationship Type="http://schemas.openxmlformats.org/officeDocument/2006/relationships/notesSlide" Target="/ppt/notesSlides/notesSlide4.xml" Id="R797982104b6a4bdd"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9c0d0a2080894686" /><Relationship Type="http://schemas.openxmlformats.org/officeDocument/2006/relationships/image" Target="/ppt/media/image5.png" Id="R4390991bdd9a4a35" /><Relationship Type="http://schemas.openxmlformats.org/officeDocument/2006/relationships/notesSlide" Target="/ppt/notesSlides/notesSlide5.xml" Id="R5b36a68a7d3044f0"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c2b268125ade4695" /><Relationship Type="http://schemas.openxmlformats.org/officeDocument/2006/relationships/image" Target="/ppt/media/image6.png" Id="Rdc443cdef2f949e7" /><Relationship Type="http://schemas.openxmlformats.org/officeDocument/2006/relationships/notesSlide" Target="/ppt/notesSlides/notesSlide6.xml" Id="R6c1864e14d37447e"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782250b2691b4744" /><Relationship Type="http://schemas.openxmlformats.org/officeDocument/2006/relationships/image" Target="/ppt/media/image7.png" Id="R676876176abe4743" /><Relationship Type="http://schemas.openxmlformats.org/officeDocument/2006/relationships/notesSlide" Target="/ppt/notesSlides/notesSlide7.xml" Id="R06fba1f05a1e49a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aa224a5f87f54f72" /><Relationship Type="http://schemas.openxmlformats.org/officeDocument/2006/relationships/image" Target="/ppt/media/image8.png" Id="R5fe29cc4919d41e8" /><Relationship Type="http://schemas.openxmlformats.org/officeDocument/2006/relationships/notesSlide" Target="/ppt/notesSlides/notesSlide8.xml" Id="R91ab4d55946f4c8b"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1b8f16780c3546c5" /><Relationship Type="http://schemas.openxmlformats.org/officeDocument/2006/relationships/image" Target="/ppt/media/image9.png" Id="R5ae001589892431a" /><Relationship Type="http://schemas.openxmlformats.org/officeDocument/2006/relationships/notesSlide" Target="/ppt/notesSlides/notesSlide9.xml" Id="R4070278afb1e4daa"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147f4730d3104e72" /><Relationship Type="http://schemas.openxmlformats.org/officeDocument/2006/relationships/image" Target="/ppt/media/image10.png" Id="R622737961a2a4557" /><Relationship Type="http://schemas.openxmlformats.org/officeDocument/2006/relationships/notesSlide" Target="/ppt/notesSlides/notesSlide10.xml" Id="R244f3d11b4344127"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ad52319e00d64145" /><Relationship Type="http://schemas.openxmlformats.org/officeDocument/2006/relationships/image" Target="/ppt/media/image11.png" Id="Rdb885f0178d74983" /><Relationship Type="http://schemas.openxmlformats.org/officeDocument/2006/relationships/notesSlide" Target="/ppt/notesSlides/notesSlide11.xml" Id="Rd71a2f5227b847f8"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02e4f2096cc044a2" /><Relationship Type="http://schemas.openxmlformats.org/officeDocument/2006/relationships/image" Target="/ppt/media/image12.png" Id="Rf1d635c54d8e4dee" /><Relationship Type="http://schemas.openxmlformats.org/officeDocument/2006/relationships/notesSlide" Target="/ppt/notesSlides/notesSlide12.xml" Id="R21dde35ef0f8410b"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79b24d38273b4df4" /><Relationship Type="http://schemas.openxmlformats.org/officeDocument/2006/relationships/image" Target="/ppt/media/image13.png" Id="Rece630313890494f" /><Relationship Type="http://schemas.openxmlformats.org/officeDocument/2006/relationships/notesSlide" Target="/ppt/notesSlides/notesSlide13.xml" Id="R71b045f9c99b4450"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e4fe37aa38324683" /><Relationship Type="http://schemas.openxmlformats.org/officeDocument/2006/relationships/image" Target="/ppt/media/image14.png" Id="R07f0b32393b64d68" /><Relationship Type="http://schemas.openxmlformats.org/officeDocument/2006/relationships/notesSlide" Target="/ppt/notesSlides/notesSlide14.xml" Id="R22aa0f0d31764527" /></Relationships>
</file>

<file path=ppt/slides/_rels/slide15.xml.rels>&#65279;<?xml version="1.0" encoding="utf-8"?><Relationships xmlns="http://schemas.openxmlformats.org/package/2006/relationships"><Relationship Type="http://schemas.openxmlformats.org/officeDocument/2006/relationships/slideLayout" Target="/ppt/slideLayouts/slideLayout1.xml" Id="Re73d47ef7eec414e" /><Relationship Type="http://schemas.openxmlformats.org/officeDocument/2006/relationships/image" Target="/ppt/media/image15.png" Id="R8b69604df5214955" /><Relationship Type="http://schemas.openxmlformats.org/officeDocument/2006/relationships/notesSlide" Target="/ppt/notesSlides/notesSlide15.xml" Id="R764e5dbd0c554e43" /></Relationships>
</file>

<file path=ppt/slides/_rels/slide16.xml.rels>&#65279;<?xml version="1.0" encoding="utf-8"?><Relationships xmlns="http://schemas.openxmlformats.org/package/2006/relationships"><Relationship Type="http://schemas.openxmlformats.org/officeDocument/2006/relationships/slideLayout" Target="/ppt/slideLayouts/slideLayout1.xml" Id="R35fb2c8b5c6842c9" /><Relationship Type="http://schemas.openxmlformats.org/officeDocument/2006/relationships/image" Target="/ppt/media/image16.png" Id="Rbbbc3ceaff994a2e" /><Relationship Type="http://schemas.openxmlformats.org/officeDocument/2006/relationships/notesSlide" Target="/ppt/notesSlides/notesSlide16.xml" Id="Rb28e205744cf4a27" /></Relationships>
</file>

<file path=ppt/slides/_rels/slide17.xml.rels>&#65279;<?xml version="1.0" encoding="utf-8"?><Relationships xmlns="http://schemas.openxmlformats.org/package/2006/relationships"><Relationship Type="http://schemas.openxmlformats.org/officeDocument/2006/relationships/slideLayout" Target="/ppt/slideLayouts/slideLayout1.xml" Id="Rfb82fa70c6a843c7" /><Relationship Type="http://schemas.openxmlformats.org/officeDocument/2006/relationships/image" Target="/ppt/media/image17.png" Id="R80bfe89f486148bb" /><Relationship Type="http://schemas.openxmlformats.org/officeDocument/2006/relationships/notesSlide" Target="/ppt/notesSlides/notesSlide17.xml" Id="R2dc699c23bd44017" /></Relationships>
</file>

<file path=ppt/slides/_rels/slide18.xml.rels>&#65279;<?xml version="1.0" encoding="utf-8"?><Relationships xmlns="http://schemas.openxmlformats.org/package/2006/relationships"><Relationship Type="http://schemas.openxmlformats.org/officeDocument/2006/relationships/slideLayout" Target="/ppt/slideLayouts/slideLayout1.xml" Id="Rda5a99776d084725" /><Relationship Type="http://schemas.openxmlformats.org/officeDocument/2006/relationships/image" Target="/ppt/media/image18.png" Id="R4d54b6ce6c704919" /><Relationship Type="http://schemas.openxmlformats.org/officeDocument/2006/relationships/notesSlide" Target="/ppt/notesSlides/notesSlide18.xml" Id="Rb72dba4789934beb" /></Relationships>
</file>

<file path=ppt/slides/_rels/slide19.xml.rels>&#65279;<?xml version="1.0" encoding="utf-8"?><Relationships xmlns="http://schemas.openxmlformats.org/package/2006/relationships"><Relationship Type="http://schemas.openxmlformats.org/officeDocument/2006/relationships/slideLayout" Target="/ppt/slideLayouts/slideLayout1.xml" Id="R6a295cef5aad4110" /><Relationship Type="http://schemas.openxmlformats.org/officeDocument/2006/relationships/image" Target="/ppt/media/image19.png" Id="R0f45ac136b804a91" /><Relationship Type="http://schemas.openxmlformats.org/officeDocument/2006/relationships/notesSlide" Target="/ppt/notesSlides/notesSlide19.xml" Id="Re85d09098979456d" /></Relationships>
</file>

<file path=ppt/slides/_rels/slide20.xml.rels>&#65279;<?xml version="1.0" encoding="utf-8"?><Relationships xmlns="http://schemas.openxmlformats.org/package/2006/relationships"><Relationship Type="http://schemas.openxmlformats.org/officeDocument/2006/relationships/slideLayout" Target="/ppt/slideLayouts/slideLayout1.xml" Id="R0eb77aac99234b86" /><Relationship Type="http://schemas.openxmlformats.org/officeDocument/2006/relationships/image" Target="/ppt/media/image20.png" Id="Ra2404e3aeb8646a4" /><Relationship Type="http://schemas.openxmlformats.org/officeDocument/2006/relationships/notesSlide" Target="/ppt/notesSlides/notesSlide20.xml" Id="R0b7731cc95e542b2" /></Relationships>
</file>

<file path=ppt/slides/_rels/slide21.xml.rels>&#65279;<?xml version="1.0" encoding="utf-8"?><Relationships xmlns="http://schemas.openxmlformats.org/package/2006/relationships"><Relationship Type="http://schemas.openxmlformats.org/officeDocument/2006/relationships/slideLayout" Target="/ppt/slideLayouts/slideLayout1.xml" Id="Rcf434f6ff25f4035" /><Relationship Type="http://schemas.openxmlformats.org/officeDocument/2006/relationships/image" Target="/ppt/media/image21.png" Id="R6733d0be873a4962" /><Relationship Type="http://schemas.openxmlformats.org/officeDocument/2006/relationships/notesSlide" Target="/ppt/notesSlides/notesSlide21.xml" Id="R6043c59a166644d4" /></Relationships>
</file>

<file path=ppt/slides/_rels/slide22.xml.rels>&#65279;<?xml version="1.0" encoding="utf-8"?><Relationships xmlns="http://schemas.openxmlformats.org/package/2006/relationships"><Relationship Type="http://schemas.openxmlformats.org/officeDocument/2006/relationships/slideLayout" Target="/ppt/slideLayouts/slideLayout1.xml" Id="R48476c4ac11849ee" /><Relationship Type="http://schemas.openxmlformats.org/officeDocument/2006/relationships/image" Target="/ppt/media/image22.png" Id="Rad58019334114ff5" /><Relationship Type="http://schemas.openxmlformats.org/officeDocument/2006/relationships/notesSlide" Target="/ppt/notesSlides/notesSlide22.xml" Id="Re5fe13106f6244f1" /></Relationships>
</file>

<file path=ppt/slides/_rels/slide23.xml.rels>&#65279;<?xml version="1.0" encoding="utf-8"?><Relationships xmlns="http://schemas.openxmlformats.org/package/2006/relationships"><Relationship Type="http://schemas.openxmlformats.org/officeDocument/2006/relationships/slideLayout" Target="/ppt/slideLayouts/slideLayout1.xml" Id="Rae8bf045b86e46fc" /><Relationship Type="http://schemas.openxmlformats.org/officeDocument/2006/relationships/image" Target="/ppt/media/image23.png" Id="Red3bdfb9f4934a9b" /><Relationship Type="http://schemas.openxmlformats.org/officeDocument/2006/relationships/notesSlide" Target="/ppt/notesSlides/notesSlide23.xml" Id="R2729b3a39a714e57" /></Relationships>
</file>

<file path=ppt/slides/_rels/slide24.xml.rels>&#65279;<?xml version="1.0" encoding="utf-8"?><Relationships xmlns="http://schemas.openxmlformats.org/package/2006/relationships"><Relationship Type="http://schemas.openxmlformats.org/officeDocument/2006/relationships/slideLayout" Target="/ppt/slideLayouts/slideLayout1.xml" Id="Rf22b86d5afac4088" /><Relationship Type="http://schemas.openxmlformats.org/officeDocument/2006/relationships/image" Target="/ppt/media/image24.png" Id="Rb18dcbe09157415d" /><Relationship Type="http://schemas.openxmlformats.org/officeDocument/2006/relationships/notesSlide" Target="/ppt/notesSlides/notesSlide24.xml" Id="Rf85ac0703eec4cc1" /></Relationships>
</file>

<file path=ppt/slides/_rels/slide25.xml.rels>&#65279;<?xml version="1.0" encoding="utf-8"?><Relationships xmlns="http://schemas.openxmlformats.org/package/2006/relationships"><Relationship Type="http://schemas.openxmlformats.org/officeDocument/2006/relationships/slideLayout" Target="/ppt/slideLayouts/slideLayout1.xml" Id="R0f694978821a471f" /><Relationship Type="http://schemas.openxmlformats.org/officeDocument/2006/relationships/image" Target="/ppt/media/image25.png" Id="Rad2b21fbd05b41e7" /><Relationship Type="http://schemas.openxmlformats.org/officeDocument/2006/relationships/notesSlide" Target="/ppt/notesSlides/notesSlide25.xml" Id="R7979420ccf824ed8" /></Relationships>
</file>

<file path=ppt/slides/_rels/slide26.xml.rels>&#65279;<?xml version="1.0" encoding="utf-8"?><Relationships xmlns="http://schemas.openxmlformats.org/package/2006/relationships"><Relationship Type="http://schemas.openxmlformats.org/officeDocument/2006/relationships/slideLayout" Target="/ppt/slideLayouts/slideLayout1.xml" Id="R7ac2e35f88da402e" /><Relationship Type="http://schemas.openxmlformats.org/officeDocument/2006/relationships/image" Target="/ppt/media/image26.png" Id="Rf481936cb9e24167" /><Relationship Type="http://schemas.openxmlformats.org/officeDocument/2006/relationships/notesSlide" Target="/ppt/notesSlides/notesSlide26.xml" Id="R4cfae55f8d144908" /></Relationships>
</file>

<file path=ppt/slides/_rels/slide27.xml.rels>&#65279;<?xml version="1.0" encoding="utf-8"?><Relationships xmlns="http://schemas.openxmlformats.org/package/2006/relationships"><Relationship Type="http://schemas.openxmlformats.org/officeDocument/2006/relationships/slideLayout" Target="/ppt/slideLayouts/slideLayout1.xml" Id="R995aed50840b4cbf" /><Relationship Type="http://schemas.openxmlformats.org/officeDocument/2006/relationships/image" Target="/ppt/media/image27.png" Id="Ra1e80a3f1ae24566" /><Relationship Type="http://schemas.openxmlformats.org/officeDocument/2006/relationships/notesSlide" Target="/ppt/notesSlides/notesSlide27.xml" Id="R46bb421ee07c4428" /></Relationships>
</file>

<file path=ppt/slides/_rels/slide28.xml.rels>&#65279;<?xml version="1.0" encoding="utf-8"?><Relationships xmlns="http://schemas.openxmlformats.org/package/2006/relationships"><Relationship Type="http://schemas.openxmlformats.org/officeDocument/2006/relationships/slideLayout" Target="/ppt/slideLayouts/slideLayout1.xml" Id="Rc7df25235feb40bf" /><Relationship Type="http://schemas.openxmlformats.org/officeDocument/2006/relationships/image" Target="/ppt/media/image28.png" Id="R6105335d4ac349e0" /><Relationship Type="http://schemas.openxmlformats.org/officeDocument/2006/relationships/notesSlide" Target="/ppt/notesSlides/notesSlide28.xml" Id="Rdfccc2e1a258422f" /></Relationships>
</file>

<file path=ppt/slides/_rels/slide29.xml.rels>&#65279;<?xml version="1.0" encoding="utf-8"?><Relationships xmlns="http://schemas.openxmlformats.org/package/2006/relationships"><Relationship Type="http://schemas.openxmlformats.org/officeDocument/2006/relationships/slideLayout" Target="/ppt/slideLayouts/slideLayout1.xml" Id="Re7fc9f6a3c9941d5" /><Relationship Type="http://schemas.openxmlformats.org/officeDocument/2006/relationships/image" Target="/ppt/media/image29.png" Id="Rb9eb770e6a254d46" /><Relationship Type="http://schemas.openxmlformats.org/officeDocument/2006/relationships/notesSlide" Target="/ppt/notesSlides/notesSlide29.xml" Id="Rbaa8f3d186af4a09" /></Relationships>
</file>

<file path=ppt/slides/_rels/slide30.xml.rels>&#65279;<?xml version="1.0" encoding="utf-8"?><Relationships xmlns="http://schemas.openxmlformats.org/package/2006/relationships"><Relationship Type="http://schemas.openxmlformats.org/officeDocument/2006/relationships/slideLayout" Target="/ppt/slideLayouts/slideLayout1.xml" Id="R409843a818644016" /><Relationship Type="http://schemas.openxmlformats.org/officeDocument/2006/relationships/image" Target="/ppt/media/image30.png" Id="Rcb6b87a920f747f8" /><Relationship Type="http://schemas.openxmlformats.org/officeDocument/2006/relationships/notesSlide" Target="/ppt/notesSlides/notesSlide30.xml" Id="Rbd4ea6002c11415f" /></Relationships>
</file>

<file path=ppt/slides/slide1.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0" name="">
            <a:extLst xmlns:a="http://schemas.openxmlformats.org/drawingml/2006/main">
              <a:ext uri="{FF2B5EF4-FFF2-40B4-BE49-F238E27FC236}">
                <a16:creationId xmlns:a16="http://schemas.microsoft.com/office/drawing/2014/main" id="{47B19309-BFD8-49A2-A111-1FD494963B87}"/>
              </a:ext>
            </a:extLst>
          </p:cNvPr>
          <p:cNvSpPr>
            <a:spLocks xmlns:a="http://schemas.openxmlformats.org/drawingml/2006/main" noGrp="1"/>
          </p:cNvSpPr>
          <p:nvPr/>
        </p:nvSpPr>
        <p:spPr>
          <a:xfrm xmlns:a="http://schemas.openxmlformats.org/drawingml/2006/main">
            <a:off x="0" y="0"/>
            <a:ext cx="4286250" cy="685800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41E71F68-C89A-4968-B886-3048C66038A1}"/>
              </a:ext>
            </a:extLst>
          </p:cNvPr>
          <p:cNvSpPr>
            <a:spLocks xmlns:a="http://schemas.openxmlformats.org/drawingml/2006/main" noGrp="1"/>
          </p:cNvSpPr>
          <p:nvPr/>
        </p:nvSpPr>
        <p:spPr>
          <a:xfrm xmlns:a="http://schemas.openxmlformats.org/drawingml/2006/main">
            <a:off x="4286250" y="0"/>
            <a:ext cx="152400" cy="68580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sp>
      <p:sp>
        <p:nvSpPr>
          <p:cNvPr id="3" name="">
            <a:extLst xmlns:a="http://schemas.openxmlformats.org/drawingml/2006/main">
              <a:ext uri="{FF2B5EF4-FFF2-40B4-BE49-F238E27FC236}">
                <a16:creationId xmlns:a16="http://schemas.microsoft.com/office/drawing/2014/main" id="{F18C730F-6C8E-46D2-BB4A-9A445DB9CD1F}"/>
              </a:ext>
            </a:extLst>
          </p:cNvPr>
          <p:cNvSpPr>
            <a:spLocks xmlns:a="http://schemas.openxmlformats.org/drawingml/2006/main" noGrp="1"/>
          </p:cNvSpPr>
          <p:nvPr/>
        </p:nvSpPr>
        <p:spPr>
          <a:xfrm xmlns:a="http://schemas.openxmlformats.org/drawingml/2006/main">
            <a:off x="590550" y="590550"/>
            <a:ext cx="30480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4F1EA"/>
                </a:solidFill>
                <a:latin typeface="Arial"/>
                <a:ea typeface="Arial"/>
                <a:cs typeface="Arial"/>
              </a:defRPr>
            </a:pPr>
            <a:r>
              <a:rPr sz="900" b="1">
                <a:solidFill>
                  <a:srgbClr val="F4F1EA"/>
                </a:solidFill>
                <a:latin typeface="Arial"/>
                <a:ea typeface="Arial"/>
                <a:cs typeface="Arial"/>
              </a:rPr>
              <a:t>ICT · KNOWLEDGE POINT</a:t>
            </a:r>
          </a:p>
        </p:txBody>
      </p:sp>
      <p:sp>
        <p:nvSpPr>
          <p:cNvPr id="4" name="">
            <a:extLst xmlns:a="http://schemas.openxmlformats.org/drawingml/2006/main">
              <a:ext uri="{FF2B5EF4-FFF2-40B4-BE49-F238E27FC236}">
                <a16:creationId xmlns:a16="http://schemas.microsoft.com/office/drawing/2014/main" id="{9960BA87-CAE8-42E2-9714-4EFA3B2DACAD}"/>
              </a:ext>
            </a:extLst>
          </p:cNvPr>
          <p:cNvSpPr>
            <a:spLocks xmlns:a="http://schemas.openxmlformats.org/drawingml/2006/main" noGrp="1"/>
          </p:cNvSpPr>
          <p:nvPr/>
        </p:nvSpPr>
        <p:spPr>
          <a:xfrm xmlns:a="http://schemas.openxmlformats.org/drawingml/2006/main">
            <a:off x="590550" y="1371600"/>
            <a:ext cx="306705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98000"/>
              </a:lnSpc>
              <a:buNone/>
              <a:defRPr sz="3750" b="1">
                <a:solidFill>
                  <a:srgbClr val="FFFFFF"/>
                </a:solidFill>
                <a:latin typeface="Microsoft YaHei"/>
                <a:ea typeface="Microsoft YaHei"/>
                <a:cs typeface="Microsoft YaHei"/>
              </a:defRPr>
            </a:pPr>
            <a:r>
              <a:rPr sz="3750" b="1">
                <a:solidFill>
                  <a:srgbClr val="FFFFFF"/>
                </a:solidFill>
                <a:latin typeface="Microsoft YaHei"/>
                <a:ea typeface="Microsoft YaHei"/>
                <a:cs typeface="Microsoft YaHei"/>
              </a:rPr>
              <a:t>数据库</a:t>
            </a:r>
          </a:p>
        </p:txBody>
      </p:sp>
      <p:sp>
        <p:nvSpPr>
          <p:cNvPr id="5" name="">
            <a:extLst xmlns:a="http://schemas.openxmlformats.org/drawingml/2006/main">
              <a:ext uri="{FF2B5EF4-FFF2-40B4-BE49-F238E27FC236}">
                <a16:creationId xmlns:a16="http://schemas.microsoft.com/office/drawing/2014/main" id="{630F3BF2-D768-468A-A1C9-16628E187FD6}"/>
              </a:ext>
            </a:extLst>
          </p:cNvPr>
          <p:cNvSpPr>
            <a:spLocks xmlns:a="http://schemas.openxmlformats.org/drawingml/2006/main" noGrp="1"/>
          </p:cNvSpPr>
          <p:nvPr/>
        </p:nvSpPr>
        <p:spPr>
          <a:xfrm xmlns:a="http://schemas.openxmlformats.org/drawingml/2006/main">
            <a:off x="590550" y="3390900"/>
            <a:ext cx="3048000" cy="1143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5000"/>
              </a:lnSpc>
              <a:buNone/>
              <a:defRPr sz="1350" b="0">
                <a:solidFill>
                  <a:srgbClr val="D8E1EA"/>
                </a:solidFill>
                <a:latin typeface="Microsoft YaHei"/>
                <a:ea typeface="Microsoft YaHei"/>
                <a:cs typeface="Microsoft YaHei"/>
              </a:defRPr>
            </a:pPr>
            <a:r>
              <a:rPr sz="1350" b="0">
                <a:solidFill>
                  <a:srgbClr val="D8E1EA"/>
                </a:solidFill>
                <a:latin typeface="Microsoft YaHei"/>
                <a:ea typeface="Microsoft YaHei"/>
                <a:cs typeface="Microsoft YaHei"/>
              </a:rPr>
              <a:t>实体关系、键、规范化、查询和完整性。</a:t>
            </a:r>
          </a:p>
        </p:txBody>
      </p:sp>
      <p:sp>
        <p:nvSpPr>
          <p:cNvPr id="6" name="">
            <a:extLst xmlns:a="http://schemas.openxmlformats.org/drawingml/2006/main">
              <a:ext uri="{FF2B5EF4-FFF2-40B4-BE49-F238E27FC236}">
                <a16:creationId xmlns:a16="http://schemas.microsoft.com/office/drawing/2014/main" id="{912A4BD3-6676-48CB-BEBE-09EBCF9177E2}"/>
              </a:ext>
            </a:extLst>
          </p:cNvPr>
          <p:cNvSpPr>
            <a:spLocks xmlns:a="http://schemas.openxmlformats.org/drawingml/2006/main" noGrp="1"/>
          </p:cNvSpPr>
          <p:nvPr/>
        </p:nvSpPr>
        <p:spPr>
          <a:xfrm xmlns:a="http://schemas.openxmlformats.org/drawingml/2006/main">
            <a:off x="590550" y="5476875"/>
            <a:ext cx="895350" cy="285750"/>
          </a:xfrm>
          <a:prstGeom xmlns:a="http://schemas.openxmlformats.org/drawingml/2006/main" prst="rect">
            <a:avLst/>
          </a:prstGeom>
          <a:solidFill xmlns:a="http://schemas.openxmlformats.org/drawingml/2006/main">
            <a:srgbClr val="F4F1EA"/>
          </a:solidFill>
          <a:ln xmlns:a="http://schemas.openxmlformats.org/drawingml/2006/main" w="0">
            <a:noFill/>
            <a:prstDash val="solid"/>
          </a:ln>
        </p:spPr>
        <p:txBody>
          <a:bodyPr xmlns:a="http://schemas.openxmlformats.org/drawingml/2006/main" lIns="38100" tIns="57150" rIns="38100" bIns="38100" anchor="ctr">
            <a:normAutofit fontScale="100000"/>
          </a:bodyPr>
          <a:lstStyle xmlns:a="http://schemas.openxmlformats.org/drawingml/2006/main"/>
          <a:p xmlns:a="http://schemas.openxmlformats.org/drawingml/2006/main">
            <a:pPr algn="ctr">
              <a:lnSpc>
                <a:spcPct val="110000"/>
              </a:lnSpc>
              <a:buNone/>
              <a:defRPr sz="900" b="1">
                <a:solidFill>
                  <a:srgbClr val="0B0B0D"/>
                </a:solidFill>
                <a:latin typeface="Microsoft YaHei"/>
                <a:ea typeface="Microsoft YaHei"/>
                <a:cs typeface="Microsoft YaHei"/>
              </a:defRPr>
            </a:pPr>
            <a:r>
              <a:rPr sz="900" b="1">
                <a:solidFill>
                  <a:srgbClr val="0B0B0D"/>
                </a:solidFill>
                <a:latin typeface="Microsoft YaHei"/>
                <a:ea typeface="Microsoft YaHei"/>
                <a:cs typeface="Microsoft YaHei"/>
              </a:rPr>
              <a:t>LEVEL 3–4</a:t>
            </a:r>
          </a:p>
        </p:txBody>
      </p:sp>
      <p:sp>
        <p:nvSpPr>
          <p:cNvPr id="7" name="">
            <a:extLst xmlns:a="http://schemas.openxmlformats.org/drawingml/2006/main">
              <a:ext uri="{FF2B5EF4-FFF2-40B4-BE49-F238E27FC236}">
                <a16:creationId xmlns:a16="http://schemas.microsoft.com/office/drawing/2014/main" id="{1D4AB0EC-F281-444E-98AA-068C9C9419D3}"/>
              </a:ext>
            </a:extLst>
          </p:cNvPr>
          <p:cNvSpPr>
            <a:spLocks xmlns:a="http://schemas.openxmlformats.org/drawingml/2006/main" noGrp="1"/>
          </p:cNvSpPr>
          <p:nvPr/>
        </p:nvSpPr>
        <p:spPr>
          <a:xfrm xmlns:a="http://schemas.openxmlformats.org/drawingml/2006/main">
            <a:off x="1571625" y="5476875"/>
            <a:ext cx="895350" cy="285750"/>
          </a:xfrm>
          <a:prstGeom xmlns:a="http://schemas.openxmlformats.org/drawingml/2006/main" prst="rect">
            <a:avLst/>
          </a:prstGeom>
          <a:solidFill xmlns:a="http://schemas.openxmlformats.org/drawingml/2006/main">
            <a:srgbClr val="4B4B4F"/>
          </a:solidFill>
          <a:ln xmlns:a="http://schemas.openxmlformats.org/drawingml/2006/main" w="0">
            <a:noFill/>
            <a:prstDash val="solid"/>
          </a:ln>
        </p:spPr>
        <p:txBody>
          <a:bodyPr xmlns:a="http://schemas.openxmlformats.org/drawingml/2006/main" lIns="38100" tIns="57150" rIns="38100" bIns="38100" anchor="ctr">
            <a:normAutofit fontScale="100000"/>
          </a:bodyPr>
          <a:lstStyle xmlns:a="http://schemas.openxmlformats.org/drawingml/2006/main"/>
          <a:p xmlns:a="http://schemas.openxmlformats.org/drawingml/2006/main">
            <a:pPr algn="ctr">
              <a:lnSpc>
                <a:spcPct val="110000"/>
              </a:lnSpc>
              <a:buNone/>
              <a:defRPr sz="900" b="1">
                <a:solidFill>
                  <a:srgbClr val="0B0B0D"/>
                </a:solidFill>
                <a:latin typeface="Microsoft YaHei"/>
                <a:ea typeface="Microsoft YaHei"/>
                <a:cs typeface="Microsoft YaHei"/>
              </a:defRPr>
            </a:pPr>
            <a:r>
              <a:rPr sz="900" b="1">
                <a:solidFill>
                  <a:srgbClr val="0B0B0D"/>
                </a:solidFill>
                <a:latin typeface="Microsoft YaHei"/>
                <a:ea typeface="Microsoft YaHei"/>
                <a:cs typeface="Microsoft YaHei"/>
              </a:rPr>
              <a:t>LEVEL 5–5*</a:t>
            </a:r>
          </a:p>
        </p:txBody>
      </p:sp>
      <p:sp>
        <p:nvSpPr>
          <p:cNvPr id="8" name="">
            <a:extLst xmlns:a="http://schemas.openxmlformats.org/drawingml/2006/main">
              <a:ext uri="{FF2B5EF4-FFF2-40B4-BE49-F238E27FC236}">
                <a16:creationId xmlns:a16="http://schemas.microsoft.com/office/drawing/2014/main" id="{DDE77FF1-94DC-4DFB-A81C-BDF7F465A373}"/>
              </a:ext>
            </a:extLst>
          </p:cNvPr>
          <p:cNvSpPr>
            <a:spLocks xmlns:a="http://schemas.openxmlformats.org/drawingml/2006/main" noGrp="1"/>
          </p:cNvSpPr>
          <p:nvPr/>
        </p:nvSpPr>
        <p:spPr>
          <a:xfrm xmlns:a="http://schemas.openxmlformats.org/drawingml/2006/main">
            <a:off x="2552700" y="5476875"/>
            <a:ext cx="895350" cy="285750"/>
          </a:xfrm>
          <a:prstGeom xmlns:a="http://schemas.openxmlformats.org/drawingml/2006/main" prst="rect">
            <a:avLst/>
          </a:prstGeom>
          <a:solidFill xmlns:a="http://schemas.openxmlformats.org/drawingml/2006/main">
            <a:srgbClr val="D6D3CC"/>
          </a:solidFill>
          <a:ln xmlns:a="http://schemas.openxmlformats.org/drawingml/2006/main" w="0">
            <a:noFill/>
            <a:prstDash val="solid"/>
          </a:ln>
        </p:spPr>
        <p:txBody>
          <a:bodyPr xmlns:a="http://schemas.openxmlformats.org/drawingml/2006/main" lIns="38100" tIns="57150" rIns="38100" bIns="38100" anchor="ctr">
            <a:normAutofit fontScale="100000"/>
          </a:bodyPr>
          <a:lstStyle xmlns:a="http://schemas.openxmlformats.org/drawingml/2006/main"/>
          <a:p xmlns:a="http://schemas.openxmlformats.org/drawingml/2006/main">
            <a:pPr algn="ctr">
              <a:lnSpc>
                <a:spcPct val="110000"/>
              </a:lnSpc>
              <a:buNone/>
              <a:defRPr sz="900" b="1">
                <a:solidFill>
                  <a:srgbClr val="0B0B0D"/>
                </a:solidFill>
                <a:latin typeface="Microsoft YaHei"/>
                <a:ea typeface="Microsoft YaHei"/>
                <a:cs typeface="Microsoft YaHei"/>
              </a:defRPr>
            </a:pPr>
            <a:r>
              <a:rPr sz="900" b="1">
                <a:solidFill>
                  <a:srgbClr val="0B0B0D"/>
                </a:solidFill>
                <a:latin typeface="Microsoft YaHei"/>
                <a:ea typeface="Microsoft YaHei"/>
                <a:cs typeface="Microsoft YaHei"/>
              </a:rPr>
              <a:t>LEVEL 5**</a:t>
            </a:r>
          </a:p>
        </p:txBody>
      </p:sp>
      <p:sp>
        <p:nvSpPr>
          <p:cNvPr id="9" name="">
            <a:extLst xmlns:a="http://schemas.openxmlformats.org/drawingml/2006/main">
              <a:ext uri="{FF2B5EF4-FFF2-40B4-BE49-F238E27FC236}">
                <a16:creationId xmlns:a16="http://schemas.microsoft.com/office/drawing/2014/main" id="{C1E7BF6F-946B-4EDF-BAEF-2027C0C3498C}"/>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9" name=""/>
          <p:cNvPicPr>
            <a:picLocks xmlns:a="http://schemas.openxmlformats.org/drawingml/2006/main" noChangeAspect="1"/>
          </p:cNvPicPr>
          <p:nvPr/>
        </p:nvPicPr>
        <p:blipFill>
          <a:blip xmlns:r="http://schemas.openxmlformats.org/officeDocument/2006/relationships" xmlns:a="http://schemas.openxmlformats.org/drawingml/2006/main" r:embed="Rae7dc98edb5b4033"/>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11" name="">
            <a:extLst xmlns:a="http://schemas.openxmlformats.org/drawingml/2006/main">
              <a:ext uri="{FF2B5EF4-FFF2-40B4-BE49-F238E27FC236}">
                <a16:creationId xmlns:a16="http://schemas.microsoft.com/office/drawing/2014/main" id="{4ABFCEE8-3535-4E68-9871-2E7806BBFACA}"/>
              </a:ext>
            </a:extLst>
          </p:cNvPr>
          <p:cNvSpPr>
            <a:spLocks xmlns:a="http://schemas.openxmlformats.org/drawingml/2006/main" noGrp="1"/>
          </p:cNvSpPr>
          <p:nvPr/>
        </p:nvSpPr>
        <p:spPr>
          <a:xfrm xmlns:a="http://schemas.openxmlformats.org/drawingml/2006/main">
            <a:off x="5191125" y="1666875"/>
            <a:ext cx="200025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0580"/>
          </a:bodyPr>
          <a:lstStyle xmlns:a="http://schemas.openxmlformats.org/drawingml/2006/main"/>
          <a:p xmlns:a="http://schemas.openxmlformats.org/drawingml/2006/main">
            <a:pPr algn="l">
              <a:lnSpc>
                <a:spcPct val="110000"/>
              </a:lnSpc>
              <a:buNone/>
              <a:defRPr sz="6900" b="1">
                <a:solidFill>
                  <a:srgbClr val="FF4B3E"/>
                </a:solidFill>
                <a:latin typeface="Arial"/>
                <a:ea typeface="Arial"/>
                <a:cs typeface="Arial"/>
              </a:defRPr>
            </a:pPr>
            <a:r>
              <a:rPr sz="6900" b="1">
                <a:solidFill>
                  <a:srgbClr val="FF4B3E"/>
                </a:solidFill>
                <a:latin typeface="Arial"/>
                <a:ea typeface="Arial"/>
                <a:cs typeface="Arial"/>
              </a:rPr>
              <a:t>3</a:t>
            </a:r>
          </a:p>
        </p:txBody>
      </p:sp>
      <p:sp>
        <p:nvSpPr>
          <p:cNvPr id="12" name="">
            <a:extLst xmlns:a="http://schemas.openxmlformats.org/drawingml/2006/main">
              <a:ext uri="{FF2B5EF4-FFF2-40B4-BE49-F238E27FC236}">
                <a16:creationId xmlns:a16="http://schemas.microsoft.com/office/drawing/2014/main" id="{10E1EAD8-687D-477E-9FAA-9A09CC8047D0}"/>
              </a:ext>
            </a:extLst>
          </p:cNvPr>
          <p:cNvSpPr>
            <a:spLocks xmlns:a="http://schemas.openxmlformats.org/drawingml/2006/main" noGrp="1"/>
          </p:cNvSpPr>
          <p:nvPr/>
        </p:nvSpPr>
        <p:spPr>
          <a:xfrm xmlns:a="http://schemas.openxmlformats.org/drawingml/2006/main">
            <a:off x="7239000" y="2152650"/>
            <a:ext cx="9525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650" b="1">
                <a:solidFill>
                  <a:srgbClr val="0B0B0D"/>
                </a:solidFill>
                <a:latin typeface="Microsoft YaHei"/>
                <a:ea typeface="Microsoft YaHei"/>
                <a:cs typeface="Microsoft YaHei"/>
              </a:defRPr>
            </a:pPr>
            <a:r>
              <a:rPr sz="1650" b="1">
                <a:solidFill>
                  <a:srgbClr val="0B0B0D"/>
                </a:solidFill>
                <a:latin typeface="Microsoft YaHei"/>
                <a:ea typeface="Microsoft YaHei"/>
                <a:cs typeface="Microsoft YaHei"/>
              </a:rPr>
              <a:t>节课</a:t>
            </a:r>
          </a:p>
        </p:txBody>
      </p:sp>
      <p:sp>
        <p:nvSpPr>
          <p:cNvPr id="13" name="">
            <a:extLst xmlns:a="http://schemas.openxmlformats.org/drawingml/2006/main">
              <a:ext uri="{FF2B5EF4-FFF2-40B4-BE49-F238E27FC236}">
                <a16:creationId xmlns:a16="http://schemas.microsoft.com/office/drawing/2014/main" id="{54A1F26A-0B06-402B-A0BE-812316565DBA}"/>
              </a:ext>
            </a:extLst>
          </p:cNvPr>
          <p:cNvSpPr>
            <a:spLocks xmlns:a="http://schemas.openxmlformats.org/drawingml/2006/main" noGrp="1"/>
          </p:cNvSpPr>
          <p:nvPr/>
        </p:nvSpPr>
        <p:spPr>
          <a:xfrm xmlns:a="http://schemas.openxmlformats.org/drawingml/2006/main">
            <a:off x="5191125" y="3124200"/>
            <a:ext cx="247650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9681"/>
          </a:bodyPr>
          <a:lstStyle xmlns:a="http://schemas.openxmlformats.org/drawingml/2006/main"/>
          <a:p xmlns:a="http://schemas.openxmlformats.org/drawingml/2006/main">
            <a:pPr algn="l">
              <a:lnSpc>
                <a:spcPct val="110000"/>
              </a:lnSpc>
              <a:buNone/>
              <a:defRPr sz="5700" b="1">
                <a:solidFill>
                  <a:srgbClr val="0B0B0D"/>
                </a:solidFill>
                <a:latin typeface="Arial"/>
                <a:ea typeface="Arial"/>
                <a:cs typeface="Arial"/>
              </a:defRPr>
            </a:pPr>
            <a:r>
              <a:rPr sz="5700" b="1">
                <a:solidFill>
                  <a:srgbClr val="0B0B0D"/>
                </a:solidFill>
                <a:latin typeface="Arial"/>
                <a:ea typeface="Arial"/>
                <a:cs typeface="Arial"/>
              </a:rPr>
              <a:t>90</a:t>
            </a:r>
          </a:p>
        </p:txBody>
      </p:sp>
      <p:sp>
        <p:nvSpPr>
          <p:cNvPr id="14" name="">
            <a:extLst xmlns:a="http://schemas.openxmlformats.org/drawingml/2006/main">
              <a:ext uri="{FF2B5EF4-FFF2-40B4-BE49-F238E27FC236}">
                <a16:creationId xmlns:a16="http://schemas.microsoft.com/office/drawing/2014/main" id="{A67FEB49-827F-4DDC-988A-E8FD2786E6D9}"/>
              </a:ext>
            </a:extLst>
          </p:cNvPr>
          <p:cNvSpPr>
            <a:spLocks xmlns:a="http://schemas.openxmlformats.org/drawingml/2006/main" noGrp="1"/>
          </p:cNvSpPr>
          <p:nvPr/>
        </p:nvSpPr>
        <p:spPr>
          <a:xfrm xmlns:a="http://schemas.openxmlformats.org/drawingml/2006/main">
            <a:off x="7429500" y="3524250"/>
            <a:ext cx="9525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650" b="1">
                <a:solidFill>
                  <a:srgbClr val="0B0B0D"/>
                </a:solidFill>
                <a:latin typeface="Microsoft YaHei"/>
                <a:ea typeface="Microsoft YaHei"/>
                <a:cs typeface="Microsoft YaHei"/>
              </a:defRPr>
            </a:pPr>
            <a:r>
              <a:rPr sz="1650" b="1">
                <a:solidFill>
                  <a:srgbClr val="0B0B0D"/>
                </a:solidFill>
                <a:latin typeface="Microsoft YaHei"/>
                <a:ea typeface="Microsoft YaHei"/>
                <a:cs typeface="Microsoft YaHei"/>
              </a:rPr>
              <a:t>分钟</a:t>
            </a:r>
          </a:p>
        </p:txBody>
      </p:sp>
      <p:sp>
        <p:nvSpPr>
          <p:cNvPr id="15" name="">
            <a:extLst xmlns:a="http://schemas.openxmlformats.org/drawingml/2006/main">
              <a:ext uri="{FF2B5EF4-FFF2-40B4-BE49-F238E27FC236}">
                <a16:creationId xmlns:a16="http://schemas.microsoft.com/office/drawing/2014/main" id="{20495BA8-34F0-46E9-B263-BE91773FBCB4}"/>
              </a:ext>
            </a:extLst>
          </p:cNvPr>
          <p:cNvSpPr>
            <a:spLocks xmlns:a="http://schemas.openxmlformats.org/drawingml/2006/main" noGrp="1"/>
          </p:cNvSpPr>
          <p:nvPr/>
        </p:nvSpPr>
        <p:spPr>
          <a:xfrm xmlns:a="http://schemas.openxmlformats.org/drawingml/2006/main">
            <a:off x="5191125" y="4762500"/>
            <a:ext cx="566737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425" b="1">
                <a:solidFill>
                  <a:srgbClr val="4B4B4F"/>
                </a:solidFill>
                <a:latin typeface="Microsoft YaHei"/>
                <a:ea typeface="Microsoft YaHei"/>
                <a:cs typeface="Microsoft YaHei"/>
              </a:defRPr>
            </a:pPr>
            <a:r>
              <a:rPr sz="1425" b="1">
                <a:solidFill>
                  <a:srgbClr val="4B4B4F"/>
                </a:solidFill>
                <a:latin typeface="Microsoft YaHei"/>
                <a:ea typeface="Microsoft YaHei"/>
                <a:cs typeface="Microsoft YaHei"/>
              </a:rPr>
              <a:t>目标—诊断—例题—变式—限时训练—错因复盘</a:t>
            </a:r>
          </a:p>
        </p:txBody>
      </p:sp>
      <p:sp>
        <p:nvSpPr>
          <p:cNvPr id="16" name="">
            <a:extLst xmlns:a="http://schemas.openxmlformats.org/drawingml/2006/main">
              <a:ext uri="{FF2B5EF4-FFF2-40B4-BE49-F238E27FC236}">
                <a16:creationId xmlns:a16="http://schemas.microsoft.com/office/drawing/2014/main" id="{756DDEE8-4EA7-43C6-A4E7-81AE04E080EB}"/>
              </a:ext>
            </a:extLst>
          </p:cNvPr>
          <p:cNvSpPr>
            <a:spLocks xmlns:a="http://schemas.openxmlformats.org/drawingml/2006/main" noGrp="1"/>
          </p:cNvSpPr>
          <p:nvPr/>
        </p:nvSpPr>
        <p:spPr>
          <a:xfrm xmlns:a="http://schemas.openxmlformats.org/drawingml/2006/main">
            <a:off x="5191125" y="5600700"/>
            <a:ext cx="4762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F4B3E"/>
                </a:solidFill>
                <a:latin typeface="Arial"/>
                <a:ea typeface="Arial"/>
                <a:cs typeface="Arial"/>
              </a:defRPr>
            </a:pPr>
            <a:r>
              <a:rPr sz="900" b="1">
                <a:solidFill>
                  <a:srgbClr val="FF4B3E"/>
                </a:solidFill>
                <a:latin typeface="Arial"/>
                <a:ea typeface="Arial"/>
                <a:cs typeface="Arial"/>
              </a:rPr>
              <a:t>可编辑 PPT · AI 讲稿见演讲者备注</a:t>
            </a:r>
          </a:p>
        </p:txBody>
      </p:sp>
      <p:sp>
        <p:nvSpPr>
          <p:cNvPr id="17" name="">
            <a:extLst xmlns:a="http://schemas.openxmlformats.org/drawingml/2006/main">
              <a:ext uri="{FF2B5EF4-FFF2-40B4-BE49-F238E27FC236}">
                <a16:creationId xmlns:a16="http://schemas.microsoft.com/office/drawing/2014/main" id="{AFDDF934-10E4-4FAA-B72E-07E6199C702C}"/>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8" name="">
            <a:extLst xmlns:a="http://schemas.openxmlformats.org/drawingml/2006/main">
              <a:ext uri="{FF2B5EF4-FFF2-40B4-BE49-F238E27FC236}">
                <a16:creationId xmlns:a16="http://schemas.microsoft.com/office/drawing/2014/main" id="{EB0A841E-A0C5-4D05-9FB8-6C6DF316D3AE}"/>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ICT · 数据库</a:t>
            </a:r>
          </a:p>
        </p:txBody>
      </p:sp>
      <p:sp>
        <p:nvSpPr>
          <p:cNvPr id="19" name="">
            <a:extLst xmlns:a="http://schemas.openxmlformats.org/drawingml/2006/main">
              <a:ext uri="{FF2B5EF4-FFF2-40B4-BE49-F238E27FC236}">
                <a16:creationId xmlns:a16="http://schemas.microsoft.com/office/drawing/2014/main" id="{94DA9408-60FB-42D0-90B0-FE21164A3703}"/>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01 / 30</a:t>
            </a:r>
          </a:p>
        </p:txBody>
      </p:sp>
    </p:spTree>
    <p:extLst>
      <p:ext uri="{BB962C8B-B14F-4D97-AF65-F5344CB8AC3E}">
        <p14:creationId xmlns:p14="http://schemas.microsoft.com/office/powerpoint/2010/main" val="1328166697"/>
      </p:ext>
    </p:extLst>
  </p:cSld>
</p:sld>
</file>

<file path=ppt/slides/slide2.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4" name="">
            <a:extLst xmlns:a="http://schemas.openxmlformats.org/drawingml/2006/main">
              <a:ext uri="{FF2B5EF4-FFF2-40B4-BE49-F238E27FC236}">
                <a16:creationId xmlns:a16="http://schemas.microsoft.com/office/drawing/2014/main" id="{BE7EAF92-BBAF-45FF-8F2E-9EA4EBB7E1C3}"/>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COURSE MAP · 30 MIN EACH</a:t>
            </a:r>
          </a:p>
        </p:txBody>
      </p:sp>
      <p:sp>
        <p:nvSpPr>
          <p:cNvPr id="2" name="">
            <a:extLst xmlns:a="http://schemas.openxmlformats.org/drawingml/2006/main">
              <a:ext uri="{FF2B5EF4-FFF2-40B4-BE49-F238E27FC236}">
                <a16:creationId xmlns:a16="http://schemas.microsoft.com/office/drawing/2014/main" id="{A62D7DAD-D5C5-43CB-8E3C-2844CCB2DA8C}"/>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6" name=""/>
          <p:cNvPicPr>
            <a:picLocks xmlns:a="http://schemas.openxmlformats.org/drawingml/2006/main" noChangeAspect="1"/>
          </p:cNvPicPr>
          <p:nvPr/>
        </p:nvPicPr>
        <p:blipFill>
          <a:blip xmlns:r="http://schemas.openxmlformats.org/officeDocument/2006/relationships" xmlns:a="http://schemas.openxmlformats.org/drawingml/2006/main" r:embed="R56168dcfbe4e4f9c"/>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45B6EF75-7D92-436D-AD74-C49F1C10EACB}"/>
              </a:ext>
            </a:extLst>
          </p:cNvPr>
          <p:cNvSpPr>
            <a:spLocks xmlns:a="http://schemas.openxmlformats.org/drawingml/2006/main" noGrp="1"/>
          </p:cNvSpPr>
          <p:nvPr/>
        </p:nvSpPr>
        <p:spPr>
          <a:xfrm xmlns:a="http://schemas.openxmlformats.org/drawingml/2006/main">
            <a:off x="628650" y="876300"/>
            <a:ext cx="7429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850" b="1">
                <a:solidFill>
                  <a:srgbClr val="0B0B0D"/>
                </a:solidFill>
                <a:latin typeface="Microsoft YaHei"/>
                <a:ea typeface="Microsoft YaHei"/>
                <a:cs typeface="Microsoft YaHei"/>
              </a:defRPr>
            </a:pPr>
            <a:r>
              <a:rPr sz="2850" b="1">
                <a:solidFill>
                  <a:srgbClr val="0B0B0D"/>
                </a:solidFill>
                <a:latin typeface="Microsoft YaHei"/>
                <a:ea typeface="Microsoft YaHei"/>
                <a:cs typeface="Microsoft YaHei"/>
              </a:rPr>
              <a:t>先建结构，再形成速度。</a:t>
            </a:r>
          </a:p>
        </p:txBody>
      </p:sp>
      <p:sp>
        <p:nvSpPr>
          <p:cNvPr id="5" name="">
            <a:extLst xmlns:a="http://schemas.openxmlformats.org/drawingml/2006/main">
              <a:ext uri="{FF2B5EF4-FFF2-40B4-BE49-F238E27FC236}">
                <a16:creationId xmlns:a16="http://schemas.microsoft.com/office/drawing/2014/main" id="{8F5CF6EF-FB2A-4659-BCB6-0881E9CB2F2B}"/>
              </a:ext>
            </a:extLst>
          </p:cNvPr>
          <p:cNvSpPr>
            <a:spLocks xmlns:a="http://schemas.openxmlformats.org/drawingml/2006/main" noGrp="1"/>
          </p:cNvSpPr>
          <p:nvPr/>
        </p:nvSpPr>
        <p:spPr>
          <a:xfrm xmlns:a="http://schemas.openxmlformats.org/drawingml/2006/main">
            <a:off x="628650" y="1952625"/>
            <a:ext cx="3556000" cy="342900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4C2EC4DE-CFFD-468A-8142-4A7AD9BC7DBF}"/>
              </a:ext>
            </a:extLst>
          </p:cNvPr>
          <p:cNvSpPr>
            <a:spLocks xmlns:a="http://schemas.openxmlformats.org/drawingml/2006/main" noGrp="1"/>
          </p:cNvSpPr>
          <p:nvPr/>
        </p:nvSpPr>
        <p:spPr>
          <a:xfrm xmlns:a="http://schemas.openxmlformats.org/drawingml/2006/main">
            <a:off x="838200" y="2171700"/>
            <a:ext cx="31369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00" b="1">
                <a:solidFill>
                  <a:srgbClr val="F4F1EA"/>
                </a:solidFill>
                <a:latin typeface="Arial"/>
                <a:ea typeface="Arial"/>
                <a:cs typeface="Arial"/>
              </a:defRPr>
            </a:pPr>
            <a:r>
              <a:rPr sz="1800" b="1">
                <a:solidFill>
                  <a:srgbClr val="F4F1EA"/>
                </a:solidFill>
                <a:latin typeface="Arial"/>
                <a:ea typeface="Arial"/>
                <a:cs typeface="Arial"/>
              </a:rPr>
              <a:t>01</a:t>
            </a:r>
          </a:p>
        </p:txBody>
      </p:sp>
      <p:sp>
        <p:nvSpPr>
          <p:cNvPr id="7" name="">
            <a:extLst xmlns:a="http://schemas.openxmlformats.org/drawingml/2006/main">
              <a:ext uri="{FF2B5EF4-FFF2-40B4-BE49-F238E27FC236}">
                <a16:creationId xmlns:a16="http://schemas.microsoft.com/office/drawing/2014/main" id="{7A4D13DB-58DF-4792-BC60-ED49B279A3F5}"/>
              </a:ext>
            </a:extLst>
          </p:cNvPr>
          <p:cNvSpPr>
            <a:spLocks xmlns:a="http://schemas.openxmlformats.org/drawingml/2006/main" noGrp="1"/>
          </p:cNvSpPr>
          <p:nvPr/>
        </p:nvSpPr>
        <p:spPr>
          <a:xfrm xmlns:a="http://schemas.openxmlformats.org/drawingml/2006/main">
            <a:off x="838200" y="2781300"/>
            <a:ext cx="3136900" cy="714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FFFFFF"/>
                </a:solidFill>
                <a:latin typeface="Microsoft YaHei"/>
                <a:ea typeface="Microsoft YaHei"/>
                <a:cs typeface="Microsoft YaHei"/>
              </a:defRPr>
            </a:pPr>
            <a:r>
              <a:rPr sz="1875" b="1">
                <a:solidFill>
                  <a:srgbClr val="FFFFFF"/>
                </a:solidFill>
                <a:latin typeface="Microsoft YaHei"/>
                <a:ea typeface="Microsoft YaHei"/>
                <a:cs typeface="Microsoft YaHei"/>
              </a:rPr>
              <a:t>DSE 知识点与真题入口</a:t>
            </a:r>
          </a:p>
        </p:txBody>
      </p:sp>
      <p:sp>
        <p:nvSpPr>
          <p:cNvPr id="8" name="">
            <a:extLst xmlns:a="http://schemas.openxmlformats.org/drawingml/2006/main">
              <a:ext uri="{FF2B5EF4-FFF2-40B4-BE49-F238E27FC236}">
                <a16:creationId xmlns:a16="http://schemas.microsoft.com/office/drawing/2014/main" id="{33B21C82-E3CB-47F5-83F0-55185B030FD0}"/>
              </a:ext>
            </a:extLst>
          </p:cNvPr>
          <p:cNvSpPr>
            <a:spLocks xmlns:a="http://schemas.openxmlformats.org/drawingml/2006/main" noGrp="1"/>
          </p:cNvSpPr>
          <p:nvPr/>
        </p:nvSpPr>
        <p:spPr>
          <a:xfrm xmlns:a="http://schemas.openxmlformats.org/drawingml/2006/main">
            <a:off x="838200" y="3695700"/>
            <a:ext cx="3136900" cy="990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5000"/>
              </a:lnSpc>
              <a:buNone/>
              <a:defRPr sz="1125" b="0">
                <a:solidFill>
                  <a:srgbClr val="D8E1EA"/>
                </a:solidFill>
                <a:latin typeface="Microsoft YaHei"/>
                <a:ea typeface="Microsoft YaHei"/>
                <a:cs typeface="Microsoft YaHei"/>
              </a:defRPr>
            </a:pPr>
            <a:r>
              <a:rPr sz="1125" b="0">
                <a:solidFill>
                  <a:srgbClr val="D8E1EA"/>
                </a:solidFill>
                <a:latin typeface="Microsoft YaHei"/>
                <a:ea typeface="Microsoft YaHei"/>
                <a:cs typeface="Microsoft YaHei"/>
              </a:rPr>
              <a:t>从课程范围、核心判断与 Paper 任务结构建立边界</a:t>
            </a:r>
          </a:p>
        </p:txBody>
      </p:sp>
      <p:sp>
        <p:nvSpPr>
          <p:cNvPr id="9" name="">
            <a:extLst xmlns:a="http://schemas.openxmlformats.org/drawingml/2006/main">
              <a:ext uri="{FF2B5EF4-FFF2-40B4-BE49-F238E27FC236}">
                <a16:creationId xmlns:a16="http://schemas.microsoft.com/office/drawing/2014/main" id="{D54B998D-7D27-4596-B295-C7AC3061CD27}"/>
              </a:ext>
            </a:extLst>
          </p:cNvPr>
          <p:cNvSpPr>
            <a:spLocks xmlns:a="http://schemas.openxmlformats.org/drawingml/2006/main" noGrp="1"/>
          </p:cNvSpPr>
          <p:nvPr/>
        </p:nvSpPr>
        <p:spPr>
          <a:xfrm xmlns:a="http://schemas.openxmlformats.org/drawingml/2006/main">
            <a:off x="838200" y="4953000"/>
            <a:ext cx="31369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30 MIN</a:t>
            </a:r>
          </a:p>
        </p:txBody>
      </p:sp>
      <p:sp>
        <p:nvSpPr>
          <p:cNvPr id="10" name="">
            <a:extLst xmlns:a="http://schemas.openxmlformats.org/drawingml/2006/main">
              <a:ext uri="{FF2B5EF4-FFF2-40B4-BE49-F238E27FC236}">
                <a16:creationId xmlns:a16="http://schemas.microsoft.com/office/drawing/2014/main" id="{09640940-F1BB-4BE9-8734-0F8B9908CEB1}"/>
              </a:ext>
            </a:extLst>
          </p:cNvPr>
          <p:cNvSpPr>
            <a:spLocks xmlns:a="http://schemas.openxmlformats.org/drawingml/2006/main" noGrp="1"/>
          </p:cNvSpPr>
          <p:nvPr/>
        </p:nvSpPr>
        <p:spPr>
          <a:xfrm xmlns:a="http://schemas.openxmlformats.org/drawingml/2006/main">
            <a:off x="4318000" y="1952625"/>
            <a:ext cx="3556000" cy="34290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11" name="">
            <a:extLst xmlns:a="http://schemas.openxmlformats.org/drawingml/2006/main">
              <a:ext uri="{FF2B5EF4-FFF2-40B4-BE49-F238E27FC236}">
                <a16:creationId xmlns:a16="http://schemas.microsoft.com/office/drawing/2014/main" id="{3B8BF45F-1E65-4B09-BB8D-3E58D8E08F46}"/>
              </a:ext>
            </a:extLst>
          </p:cNvPr>
          <p:cNvSpPr>
            <a:spLocks xmlns:a="http://schemas.openxmlformats.org/drawingml/2006/main" noGrp="1"/>
          </p:cNvSpPr>
          <p:nvPr/>
        </p:nvSpPr>
        <p:spPr>
          <a:xfrm xmlns:a="http://schemas.openxmlformats.org/drawingml/2006/main">
            <a:off x="4527550" y="2171700"/>
            <a:ext cx="31369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00" b="1">
                <a:solidFill>
                  <a:srgbClr val="FF4B3E"/>
                </a:solidFill>
                <a:latin typeface="Arial"/>
                <a:ea typeface="Arial"/>
                <a:cs typeface="Arial"/>
              </a:defRPr>
            </a:pPr>
            <a:r>
              <a:rPr sz="1800" b="1">
                <a:solidFill>
                  <a:srgbClr val="FF4B3E"/>
                </a:solidFill>
                <a:latin typeface="Arial"/>
                <a:ea typeface="Arial"/>
                <a:cs typeface="Arial"/>
              </a:rPr>
              <a:t>02</a:t>
            </a:r>
          </a:p>
        </p:txBody>
      </p:sp>
      <p:sp>
        <p:nvSpPr>
          <p:cNvPr id="12" name="">
            <a:extLst xmlns:a="http://schemas.openxmlformats.org/drawingml/2006/main">
              <a:ext uri="{FF2B5EF4-FFF2-40B4-BE49-F238E27FC236}">
                <a16:creationId xmlns:a16="http://schemas.microsoft.com/office/drawing/2014/main" id="{C3E8333D-C184-4297-BAF4-4DF6D51C987B}"/>
              </a:ext>
            </a:extLst>
          </p:cNvPr>
          <p:cNvSpPr>
            <a:spLocks xmlns:a="http://schemas.openxmlformats.org/drawingml/2006/main" noGrp="1"/>
          </p:cNvSpPr>
          <p:nvPr/>
        </p:nvSpPr>
        <p:spPr>
          <a:xfrm xmlns:a="http://schemas.openxmlformats.org/drawingml/2006/main">
            <a:off x="4527550" y="2781300"/>
            <a:ext cx="3136900" cy="714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0B0B0D"/>
                </a:solidFill>
                <a:latin typeface="Microsoft YaHei"/>
                <a:ea typeface="Microsoft YaHei"/>
                <a:cs typeface="Microsoft YaHei"/>
              </a:defRPr>
            </a:pPr>
            <a:r>
              <a:rPr sz="1875" b="1">
                <a:solidFill>
                  <a:srgbClr val="0B0B0D"/>
                </a:solidFill>
                <a:latin typeface="Microsoft YaHei"/>
                <a:ea typeface="Microsoft YaHei"/>
                <a:cs typeface="Microsoft YaHei"/>
              </a:rPr>
              <a:t>DSE 模考例题与变式</a:t>
            </a:r>
          </a:p>
        </p:txBody>
      </p:sp>
      <p:sp>
        <p:nvSpPr>
          <p:cNvPr id="13" name="">
            <a:extLst xmlns:a="http://schemas.openxmlformats.org/drawingml/2006/main">
              <a:ext uri="{FF2B5EF4-FFF2-40B4-BE49-F238E27FC236}">
                <a16:creationId xmlns:a16="http://schemas.microsoft.com/office/drawing/2014/main" id="{1274084E-2517-4C6A-937E-027A3CFB23BF}"/>
              </a:ext>
            </a:extLst>
          </p:cNvPr>
          <p:cNvSpPr>
            <a:spLocks xmlns:a="http://schemas.openxmlformats.org/drawingml/2006/main" noGrp="1"/>
          </p:cNvSpPr>
          <p:nvPr/>
        </p:nvSpPr>
        <p:spPr>
          <a:xfrm xmlns:a="http://schemas.openxmlformats.org/drawingml/2006/main">
            <a:off x="4527550" y="3695700"/>
            <a:ext cx="3136900" cy="990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5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按真题设问链完成定位、推理、表达与核验</a:t>
            </a:r>
          </a:p>
        </p:txBody>
      </p:sp>
      <p:sp>
        <p:nvSpPr>
          <p:cNvPr id="14" name="">
            <a:extLst xmlns:a="http://schemas.openxmlformats.org/drawingml/2006/main">
              <a:ext uri="{FF2B5EF4-FFF2-40B4-BE49-F238E27FC236}">
                <a16:creationId xmlns:a16="http://schemas.microsoft.com/office/drawing/2014/main" id="{8F935331-95CD-4F5C-9157-026DE166E518}"/>
              </a:ext>
            </a:extLst>
          </p:cNvPr>
          <p:cNvSpPr>
            <a:spLocks xmlns:a="http://schemas.openxmlformats.org/drawingml/2006/main" noGrp="1"/>
          </p:cNvSpPr>
          <p:nvPr/>
        </p:nvSpPr>
        <p:spPr>
          <a:xfrm xmlns:a="http://schemas.openxmlformats.org/drawingml/2006/main">
            <a:off x="4527550" y="4953000"/>
            <a:ext cx="31369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30 MIN</a:t>
            </a:r>
          </a:p>
        </p:txBody>
      </p:sp>
      <p:sp>
        <p:nvSpPr>
          <p:cNvPr id="15" name="">
            <a:extLst xmlns:a="http://schemas.openxmlformats.org/drawingml/2006/main">
              <a:ext uri="{FF2B5EF4-FFF2-40B4-BE49-F238E27FC236}">
                <a16:creationId xmlns:a16="http://schemas.microsoft.com/office/drawing/2014/main" id="{7F9DE7AE-E23E-451D-9C0A-E329AD060A4D}"/>
              </a:ext>
            </a:extLst>
          </p:cNvPr>
          <p:cNvSpPr>
            <a:spLocks xmlns:a="http://schemas.openxmlformats.org/drawingml/2006/main" noGrp="1"/>
          </p:cNvSpPr>
          <p:nvPr/>
        </p:nvSpPr>
        <p:spPr>
          <a:xfrm xmlns:a="http://schemas.openxmlformats.org/drawingml/2006/main">
            <a:off x="8007350" y="1952625"/>
            <a:ext cx="3556000" cy="34290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16" name="">
            <a:extLst xmlns:a="http://schemas.openxmlformats.org/drawingml/2006/main">
              <a:ext uri="{FF2B5EF4-FFF2-40B4-BE49-F238E27FC236}">
                <a16:creationId xmlns:a16="http://schemas.microsoft.com/office/drawing/2014/main" id="{09AB2D81-8BF3-4605-BFE8-F134332BA47E}"/>
              </a:ext>
            </a:extLst>
          </p:cNvPr>
          <p:cNvSpPr>
            <a:spLocks xmlns:a="http://schemas.openxmlformats.org/drawingml/2006/main" noGrp="1"/>
          </p:cNvSpPr>
          <p:nvPr/>
        </p:nvSpPr>
        <p:spPr>
          <a:xfrm xmlns:a="http://schemas.openxmlformats.org/drawingml/2006/main">
            <a:off x="8216900" y="2171700"/>
            <a:ext cx="31369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00" b="1">
                <a:solidFill>
                  <a:srgbClr val="FF4B3E"/>
                </a:solidFill>
                <a:latin typeface="Arial"/>
                <a:ea typeface="Arial"/>
                <a:cs typeface="Arial"/>
              </a:defRPr>
            </a:pPr>
            <a:r>
              <a:rPr sz="1800" b="1">
                <a:solidFill>
                  <a:srgbClr val="FF4B3E"/>
                </a:solidFill>
                <a:latin typeface="Arial"/>
                <a:ea typeface="Arial"/>
                <a:cs typeface="Arial"/>
              </a:rPr>
              <a:t>03</a:t>
            </a:r>
          </a:p>
        </p:txBody>
      </p:sp>
      <p:sp>
        <p:nvSpPr>
          <p:cNvPr id="17" name="">
            <a:extLst xmlns:a="http://schemas.openxmlformats.org/drawingml/2006/main">
              <a:ext uri="{FF2B5EF4-FFF2-40B4-BE49-F238E27FC236}">
                <a16:creationId xmlns:a16="http://schemas.microsoft.com/office/drawing/2014/main" id="{A7C52C3D-5EA7-436E-92FE-EA530C6040D6}"/>
              </a:ext>
            </a:extLst>
          </p:cNvPr>
          <p:cNvSpPr>
            <a:spLocks xmlns:a="http://schemas.openxmlformats.org/drawingml/2006/main" noGrp="1"/>
          </p:cNvSpPr>
          <p:nvPr/>
        </p:nvSpPr>
        <p:spPr>
          <a:xfrm xmlns:a="http://schemas.openxmlformats.org/drawingml/2006/main">
            <a:off x="8216900" y="2781300"/>
            <a:ext cx="3136900" cy="714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0B0B0D"/>
                </a:solidFill>
                <a:latin typeface="Microsoft YaHei"/>
                <a:ea typeface="Microsoft YaHei"/>
                <a:cs typeface="Microsoft YaHei"/>
              </a:defRPr>
            </a:pPr>
            <a:r>
              <a:rPr sz="1875" b="1">
                <a:solidFill>
                  <a:srgbClr val="0B0B0D"/>
                </a:solidFill>
                <a:latin typeface="Microsoft YaHei"/>
                <a:ea typeface="Microsoft YaHei"/>
                <a:cs typeface="Microsoft YaHei"/>
              </a:rPr>
              <a:t>资料解读与高阶迁移</a:t>
            </a:r>
          </a:p>
        </p:txBody>
      </p:sp>
      <p:sp>
        <p:nvSpPr>
          <p:cNvPr id="18" name="">
            <a:extLst xmlns:a="http://schemas.openxmlformats.org/drawingml/2006/main">
              <a:ext uri="{FF2B5EF4-FFF2-40B4-BE49-F238E27FC236}">
                <a16:creationId xmlns:a16="http://schemas.microsoft.com/office/drawing/2014/main" id="{52103756-D3CB-4DDE-BF14-3BFF9B0D5CFB}"/>
              </a:ext>
            </a:extLst>
          </p:cNvPr>
          <p:cNvSpPr>
            <a:spLocks xmlns:a="http://schemas.openxmlformats.org/drawingml/2006/main" noGrp="1"/>
          </p:cNvSpPr>
          <p:nvPr/>
        </p:nvSpPr>
        <p:spPr>
          <a:xfrm xmlns:a="http://schemas.openxmlformats.org/drawingml/2006/main">
            <a:off x="8216900" y="3695700"/>
            <a:ext cx="3136900" cy="990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5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只在资料参与推理时使用情境，并训练跨表示与探究能力</a:t>
            </a:r>
          </a:p>
        </p:txBody>
      </p:sp>
      <p:sp>
        <p:nvSpPr>
          <p:cNvPr id="19" name="">
            <a:extLst xmlns:a="http://schemas.openxmlformats.org/drawingml/2006/main">
              <a:ext uri="{FF2B5EF4-FFF2-40B4-BE49-F238E27FC236}">
                <a16:creationId xmlns:a16="http://schemas.microsoft.com/office/drawing/2014/main" id="{07679463-5260-4060-93D2-38E6BEB71464}"/>
              </a:ext>
            </a:extLst>
          </p:cNvPr>
          <p:cNvSpPr>
            <a:spLocks xmlns:a="http://schemas.openxmlformats.org/drawingml/2006/main" noGrp="1"/>
          </p:cNvSpPr>
          <p:nvPr/>
        </p:nvSpPr>
        <p:spPr>
          <a:xfrm xmlns:a="http://schemas.openxmlformats.org/drawingml/2006/main">
            <a:off x="8216900" y="4953000"/>
            <a:ext cx="31369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30 MIN</a:t>
            </a:r>
          </a:p>
        </p:txBody>
      </p:sp>
      <p:sp>
        <p:nvSpPr>
          <p:cNvPr id="20" name="">
            <a:extLst xmlns:a="http://schemas.openxmlformats.org/drawingml/2006/main">
              <a:ext uri="{FF2B5EF4-FFF2-40B4-BE49-F238E27FC236}">
                <a16:creationId xmlns:a16="http://schemas.microsoft.com/office/drawing/2014/main" id="{638F3566-4A30-44F5-95E4-CE0163F0DA05}"/>
              </a:ext>
            </a:extLst>
          </p:cNvPr>
          <p:cNvSpPr>
            <a:spLocks xmlns:a="http://schemas.openxmlformats.org/drawingml/2006/main" noGrp="1"/>
          </p:cNvSpPr>
          <p:nvPr/>
        </p:nvSpPr>
        <p:spPr>
          <a:xfrm xmlns:a="http://schemas.openxmlformats.org/drawingml/2006/main">
            <a:off x="628650" y="5753100"/>
            <a:ext cx="10668000"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成功标准｜主键保证实体唯一，外键表达关系</a:t>
            </a:r>
          </a:p>
        </p:txBody>
      </p:sp>
      <p:sp>
        <p:nvSpPr>
          <p:cNvPr id="21" name="">
            <a:extLst xmlns:a="http://schemas.openxmlformats.org/drawingml/2006/main">
              <a:ext uri="{FF2B5EF4-FFF2-40B4-BE49-F238E27FC236}">
                <a16:creationId xmlns:a16="http://schemas.microsoft.com/office/drawing/2014/main" id="{B321D5F3-4B9E-4DAC-B1E0-6AEF10A4E95F}"/>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2" name="">
            <a:extLst xmlns:a="http://schemas.openxmlformats.org/drawingml/2006/main">
              <a:ext uri="{FF2B5EF4-FFF2-40B4-BE49-F238E27FC236}">
                <a16:creationId xmlns:a16="http://schemas.microsoft.com/office/drawing/2014/main" id="{B5117307-5BC9-4539-BC06-DC3658B60110}"/>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ICT · 数据库</a:t>
            </a:r>
          </a:p>
        </p:txBody>
      </p:sp>
      <p:sp>
        <p:nvSpPr>
          <p:cNvPr id="23" name="">
            <a:extLst xmlns:a="http://schemas.openxmlformats.org/drawingml/2006/main">
              <a:ext uri="{FF2B5EF4-FFF2-40B4-BE49-F238E27FC236}">
                <a16:creationId xmlns:a16="http://schemas.microsoft.com/office/drawing/2014/main" id="{EC3FF0F9-0E9C-4C11-BE34-9B21FB4D5128}"/>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02 / 30</a:t>
            </a:r>
          </a:p>
        </p:txBody>
      </p:sp>
    </p:spTree>
    <p:extLst>
      <p:ext uri="{BB962C8B-B14F-4D97-AF65-F5344CB8AC3E}">
        <p14:creationId xmlns:p14="http://schemas.microsoft.com/office/powerpoint/2010/main" val="982442906"/>
      </p:ext>
    </p:extLst>
  </p:cSld>
</p:sld>
</file>

<file path=ppt/slides/slide3.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2753F0D6-F9CE-4642-8B39-BF226AED863B}"/>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DSE KNOWLEDGE POINT · EXPLICIT SCOPE</a:t>
            </a:r>
          </a:p>
        </p:txBody>
      </p:sp>
      <p:sp>
        <p:nvSpPr>
          <p:cNvPr id="2" name="">
            <a:extLst xmlns:a="http://schemas.openxmlformats.org/drawingml/2006/main">
              <a:ext uri="{FF2B5EF4-FFF2-40B4-BE49-F238E27FC236}">
                <a16:creationId xmlns:a16="http://schemas.microsoft.com/office/drawing/2014/main" id="{233677C9-9F30-4799-BF45-A35D525AB94F}"/>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279690a795a840e5"/>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7096BF53-EAA9-4399-8566-9DD9316E6133}"/>
              </a:ext>
            </a:extLst>
          </p:cNvPr>
          <p:cNvSpPr>
            <a:spLocks xmlns:a="http://schemas.openxmlformats.org/drawingml/2006/main" noGrp="1"/>
          </p:cNvSpPr>
          <p:nvPr/>
        </p:nvSpPr>
        <p:spPr>
          <a:xfrm xmlns:a="http://schemas.openxmlformats.org/drawingml/2006/main">
            <a:off x="628650" y="876300"/>
            <a:ext cx="72390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3000" b="1">
                <a:solidFill>
                  <a:srgbClr val="0B0B0D"/>
                </a:solidFill>
                <a:latin typeface="Microsoft YaHei"/>
                <a:ea typeface="Microsoft YaHei"/>
                <a:cs typeface="Microsoft YaHei"/>
              </a:defRPr>
            </a:pPr>
            <a:r>
              <a:rPr sz="3000" b="1">
                <a:solidFill>
                  <a:srgbClr val="0B0B0D"/>
                </a:solidFill>
                <a:latin typeface="Microsoft YaHei"/>
                <a:ea typeface="Microsoft YaHei"/>
                <a:cs typeface="Microsoft YaHei"/>
              </a:rPr>
              <a:t>数据库</a:t>
            </a:r>
          </a:p>
        </p:txBody>
      </p:sp>
      <p:sp>
        <p:nvSpPr>
          <p:cNvPr id="5" name="">
            <a:extLst xmlns:a="http://schemas.openxmlformats.org/drawingml/2006/main">
              <a:ext uri="{FF2B5EF4-FFF2-40B4-BE49-F238E27FC236}">
                <a16:creationId xmlns:a16="http://schemas.microsoft.com/office/drawing/2014/main" id="{9CA89CD5-1D0D-4835-AF38-09963126803C}"/>
              </a:ext>
            </a:extLst>
          </p:cNvPr>
          <p:cNvSpPr>
            <a:spLocks xmlns:a="http://schemas.openxmlformats.org/drawingml/2006/main" noGrp="1"/>
          </p:cNvSpPr>
          <p:nvPr/>
        </p:nvSpPr>
        <p:spPr>
          <a:xfrm xmlns:a="http://schemas.openxmlformats.org/drawingml/2006/main">
            <a:off x="628650" y="1504950"/>
            <a:ext cx="7239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F4B3E"/>
                </a:solidFill>
                <a:latin typeface="Microsoft YaHei"/>
                <a:ea typeface="Microsoft YaHei"/>
                <a:cs typeface="Microsoft YaHei"/>
              </a:defRPr>
            </a:pPr>
            <a:r>
              <a:rPr sz="1125" b="1">
                <a:solidFill>
                  <a:srgbClr val="FF4B3E"/>
                </a:solidFill>
                <a:latin typeface="Microsoft YaHei"/>
                <a:ea typeface="Microsoft YaHei"/>
                <a:cs typeface="Microsoft YaHei"/>
              </a:rPr>
              <a:t>本页就是本单元的知识点边界。</a:t>
            </a:r>
          </a:p>
        </p:txBody>
      </p:sp>
      <p:sp>
        <p:nvSpPr>
          <p:cNvPr id="6" name="">
            <a:extLst xmlns:a="http://schemas.openxmlformats.org/drawingml/2006/main">
              <a:ext uri="{FF2B5EF4-FFF2-40B4-BE49-F238E27FC236}">
                <a16:creationId xmlns:a16="http://schemas.microsoft.com/office/drawing/2014/main" id="{3F1B79D6-7731-4474-9B8D-6F20EA160FAB}"/>
              </a:ext>
            </a:extLst>
          </p:cNvPr>
          <p:cNvSpPr>
            <a:spLocks xmlns:a="http://schemas.openxmlformats.org/drawingml/2006/main" noGrp="1"/>
          </p:cNvSpPr>
          <p:nvPr/>
        </p:nvSpPr>
        <p:spPr>
          <a:xfrm xmlns:a="http://schemas.openxmlformats.org/drawingml/2006/main">
            <a:off x="628650" y="2038350"/>
            <a:ext cx="4953000" cy="3286125"/>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06B09EB1-842F-4C5D-946D-C75C72155A8B}"/>
              </a:ext>
            </a:extLst>
          </p:cNvPr>
          <p:cNvSpPr>
            <a:spLocks xmlns:a="http://schemas.openxmlformats.org/drawingml/2006/main" noGrp="1"/>
          </p:cNvSpPr>
          <p:nvPr/>
        </p:nvSpPr>
        <p:spPr>
          <a:xfrm xmlns:a="http://schemas.openxmlformats.org/drawingml/2006/main">
            <a:off x="914400" y="2324100"/>
            <a:ext cx="4095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F1EA"/>
                </a:solidFill>
                <a:latin typeface="Arial"/>
                <a:ea typeface="Arial"/>
                <a:cs typeface="Arial"/>
              </a:defRPr>
            </a:pPr>
            <a:r>
              <a:rPr sz="825" b="1">
                <a:solidFill>
                  <a:srgbClr val="F4F1EA"/>
                </a:solidFill>
                <a:latin typeface="Arial"/>
                <a:ea typeface="Arial"/>
                <a:cs typeface="Arial"/>
              </a:rPr>
              <a:t>CORE JUDGEMENT</a:t>
            </a:r>
          </a:p>
        </p:txBody>
      </p:sp>
      <p:sp>
        <p:nvSpPr>
          <p:cNvPr id="8" name="">
            <a:extLst xmlns:a="http://schemas.openxmlformats.org/drawingml/2006/main">
              <a:ext uri="{FF2B5EF4-FFF2-40B4-BE49-F238E27FC236}">
                <a16:creationId xmlns:a16="http://schemas.microsoft.com/office/drawing/2014/main" id="{F1E018E8-B823-4B1A-9B83-3E37B4360452}"/>
              </a:ext>
            </a:extLst>
          </p:cNvPr>
          <p:cNvSpPr>
            <a:spLocks xmlns:a="http://schemas.openxmlformats.org/drawingml/2006/main" noGrp="1"/>
          </p:cNvSpPr>
          <p:nvPr/>
        </p:nvSpPr>
        <p:spPr>
          <a:xfrm xmlns:a="http://schemas.openxmlformats.org/drawingml/2006/main">
            <a:off x="914400" y="2781300"/>
            <a:ext cx="40957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6000"/>
              </a:lnSpc>
              <a:buNone/>
              <a:defRPr sz="2025" b="1">
                <a:solidFill>
                  <a:srgbClr val="FFFFFF"/>
                </a:solidFill>
                <a:latin typeface="Microsoft YaHei"/>
                <a:ea typeface="Microsoft YaHei"/>
                <a:cs typeface="Microsoft YaHei"/>
              </a:defRPr>
            </a:pPr>
            <a:r>
              <a:rPr sz="2025" b="1">
                <a:solidFill>
                  <a:srgbClr val="FFFFFF"/>
                </a:solidFill>
                <a:latin typeface="Microsoft YaHei"/>
                <a:ea typeface="Microsoft YaHei"/>
                <a:cs typeface="Microsoft YaHei"/>
              </a:rPr>
              <a:t>主键保证实体唯一，外键表达关系</a:t>
            </a:r>
          </a:p>
        </p:txBody>
      </p:sp>
      <p:sp>
        <p:nvSpPr>
          <p:cNvPr id="9" name="">
            <a:extLst xmlns:a="http://schemas.openxmlformats.org/drawingml/2006/main">
              <a:ext uri="{FF2B5EF4-FFF2-40B4-BE49-F238E27FC236}">
                <a16:creationId xmlns:a16="http://schemas.microsoft.com/office/drawing/2014/main" id="{A910B982-6E7E-4F9A-95DD-3E1D231DD0FC}"/>
              </a:ext>
            </a:extLst>
          </p:cNvPr>
          <p:cNvSpPr>
            <a:spLocks xmlns:a="http://schemas.openxmlformats.org/drawingml/2006/main" noGrp="1"/>
          </p:cNvSpPr>
          <p:nvPr/>
        </p:nvSpPr>
        <p:spPr>
          <a:xfrm xmlns:a="http://schemas.openxmlformats.org/drawingml/2006/main">
            <a:off x="914400" y="4324350"/>
            <a:ext cx="409575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4B4B4F"/>
                </a:solidFill>
                <a:latin typeface="Microsoft YaHei"/>
                <a:ea typeface="Microsoft YaHei"/>
                <a:cs typeface="Microsoft YaHei"/>
              </a:defRPr>
            </a:pPr>
            <a:r>
              <a:rPr sz="1275" b="1">
                <a:solidFill>
                  <a:srgbClr val="4B4B4F"/>
                </a:solidFill>
                <a:latin typeface="Microsoft YaHei"/>
                <a:ea typeface="Microsoft YaHei"/>
                <a:cs typeface="Microsoft YaHei"/>
              </a:rPr>
              <a:t>边界提醒｜重复字段导致更新异常</a:t>
            </a:r>
          </a:p>
        </p:txBody>
      </p:sp>
      <p:sp>
        <p:nvSpPr>
          <p:cNvPr id="10" name="">
            <a:extLst xmlns:a="http://schemas.openxmlformats.org/drawingml/2006/main">
              <a:ext uri="{FF2B5EF4-FFF2-40B4-BE49-F238E27FC236}">
                <a16:creationId xmlns:a16="http://schemas.microsoft.com/office/drawing/2014/main" id="{FEF1F60F-0DDB-4490-98F1-234F46422454}"/>
              </a:ext>
            </a:extLst>
          </p:cNvPr>
          <p:cNvSpPr>
            <a:spLocks xmlns:a="http://schemas.openxmlformats.org/drawingml/2006/main" noGrp="1"/>
          </p:cNvSpPr>
          <p:nvPr/>
        </p:nvSpPr>
        <p:spPr>
          <a:xfrm xmlns:a="http://schemas.openxmlformats.org/drawingml/2006/main">
            <a:off x="5848350" y="2038350"/>
            <a:ext cx="5715000" cy="142875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11" name="">
            <a:extLst xmlns:a="http://schemas.openxmlformats.org/drawingml/2006/main">
              <a:ext uri="{FF2B5EF4-FFF2-40B4-BE49-F238E27FC236}">
                <a16:creationId xmlns:a16="http://schemas.microsoft.com/office/drawing/2014/main" id="{503FDB69-737C-4D1D-93DC-285CE5AB4ACC}"/>
              </a:ext>
            </a:extLst>
          </p:cNvPr>
          <p:cNvSpPr>
            <a:spLocks xmlns:a="http://schemas.openxmlformats.org/drawingml/2006/main" noGrp="1"/>
          </p:cNvSpPr>
          <p:nvPr/>
        </p:nvSpPr>
        <p:spPr>
          <a:xfrm xmlns:a="http://schemas.openxmlformats.org/drawingml/2006/main">
            <a:off x="6115050" y="2286000"/>
            <a:ext cx="10477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知识范围</a:t>
            </a:r>
          </a:p>
        </p:txBody>
      </p:sp>
      <p:sp>
        <p:nvSpPr>
          <p:cNvPr id="12" name="">
            <a:extLst xmlns:a="http://schemas.openxmlformats.org/drawingml/2006/main">
              <a:ext uri="{FF2B5EF4-FFF2-40B4-BE49-F238E27FC236}">
                <a16:creationId xmlns:a16="http://schemas.microsoft.com/office/drawing/2014/main" id="{079B643A-C52D-4A23-83EC-E012F1576095}"/>
              </a:ext>
            </a:extLst>
          </p:cNvPr>
          <p:cNvSpPr>
            <a:spLocks xmlns:a="http://schemas.openxmlformats.org/drawingml/2006/main" noGrp="1"/>
          </p:cNvSpPr>
          <p:nvPr/>
        </p:nvSpPr>
        <p:spPr>
          <a:xfrm xmlns:a="http://schemas.openxmlformats.org/drawingml/2006/main">
            <a:off x="6115050" y="2686050"/>
            <a:ext cx="495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实体关系、键、规范化、查询和完整性。</a:t>
            </a:r>
          </a:p>
        </p:txBody>
      </p:sp>
      <p:sp>
        <p:nvSpPr>
          <p:cNvPr id="13" name="">
            <a:extLst xmlns:a="http://schemas.openxmlformats.org/drawingml/2006/main">
              <a:ext uri="{FF2B5EF4-FFF2-40B4-BE49-F238E27FC236}">
                <a16:creationId xmlns:a16="http://schemas.microsoft.com/office/drawing/2014/main" id="{8AF354C8-EF77-4E83-A75E-76FCA438679F}"/>
              </a:ext>
            </a:extLst>
          </p:cNvPr>
          <p:cNvSpPr>
            <a:spLocks xmlns:a="http://schemas.openxmlformats.org/drawingml/2006/main" noGrp="1"/>
          </p:cNvSpPr>
          <p:nvPr/>
        </p:nvSpPr>
        <p:spPr>
          <a:xfrm xmlns:a="http://schemas.openxmlformats.org/drawingml/2006/main">
            <a:off x="5848350" y="3638550"/>
            <a:ext cx="5715000" cy="1685925"/>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E9A9D4ED-4544-4FC4-8B02-B2C6AF5151D1}"/>
              </a:ext>
            </a:extLst>
          </p:cNvPr>
          <p:cNvSpPr>
            <a:spLocks xmlns:a="http://schemas.openxmlformats.org/drawingml/2006/main" noGrp="1"/>
          </p:cNvSpPr>
          <p:nvPr/>
        </p:nvSpPr>
        <p:spPr>
          <a:xfrm xmlns:a="http://schemas.openxmlformats.org/drawingml/2006/main">
            <a:off x="6115050" y="3886200"/>
            <a:ext cx="1333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DSE 标准方法</a:t>
            </a:r>
          </a:p>
        </p:txBody>
      </p:sp>
      <p:sp>
        <p:nvSpPr>
          <p:cNvPr id="15" name="">
            <a:extLst xmlns:a="http://schemas.openxmlformats.org/drawingml/2006/main">
              <a:ext uri="{FF2B5EF4-FFF2-40B4-BE49-F238E27FC236}">
                <a16:creationId xmlns:a16="http://schemas.microsoft.com/office/drawing/2014/main" id="{74E64817-81AB-40F1-85D9-BABED6E27CF2}"/>
              </a:ext>
            </a:extLst>
          </p:cNvPr>
          <p:cNvSpPr>
            <a:spLocks xmlns:a="http://schemas.openxmlformats.org/drawingml/2006/main" noGrp="1"/>
          </p:cNvSpPr>
          <p:nvPr/>
        </p:nvSpPr>
        <p:spPr>
          <a:xfrm xmlns:a="http://schemas.openxmlformats.org/drawingml/2006/main">
            <a:off x="6115050" y="4286250"/>
            <a:ext cx="495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建实体—定键—连关系—写查询</a:t>
            </a:r>
          </a:p>
        </p:txBody>
      </p:sp>
      <p:sp>
        <p:nvSpPr>
          <p:cNvPr id="16" name="">
            <a:extLst xmlns:a="http://schemas.openxmlformats.org/drawingml/2006/main">
              <a:ext uri="{FF2B5EF4-FFF2-40B4-BE49-F238E27FC236}">
                <a16:creationId xmlns:a16="http://schemas.microsoft.com/office/drawing/2014/main" id="{CD1DFA22-9652-47BC-A198-8581E761533F}"/>
              </a:ext>
            </a:extLst>
          </p:cNvPr>
          <p:cNvSpPr>
            <a:spLocks xmlns:a="http://schemas.openxmlformats.org/drawingml/2006/main" noGrp="1"/>
          </p:cNvSpPr>
          <p:nvPr/>
        </p:nvSpPr>
        <p:spPr>
          <a:xfrm xmlns:a="http://schemas.openxmlformats.org/drawingml/2006/main">
            <a:off x="628650" y="5638800"/>
            <a:ext cx="809625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4B4B4F"/>
                </a:solidFill>
                <a:latin typeface="Microsoft YaHei"/>
                <a:ea typeface="Microsoft YaHei"/>
                <a:cs typeface="Microsoft YaHei"/>
              </a:defRPr>
            </a:pPr>
            <a:r>
              <a:rPr sz="900" b="1">
                <a:solidFill>
                  <a:srgbClr val="4B4B4F"/>
                </a:solidFill>
                <a:latin typeface="Microsoft YaHei"/>
                <a:ea typeface="Microsoft YaHei"/>
                <a:cs typeface="Microsoft YaHei"/>
              </a:rPr>
              <a:t>题型依据｜DSE模考题型｜参照 HKDSE ICT 2012-2022、Sample Paper 与 Practice Paper｜ICT Paper 2A structured-task skill adapted to MCQ·证据定位·原创模考任务 1</a:t>
            </a:r>
          </a:p>
        </p:txBody>
      </p:sp>
      <p:sp>
        <p:nvSpPr>
          <p:cNvPr id="17" name="">
            <a:extLst xmlns:a="http://schemas.openxmlformats.org/drawingml/2006/main">
              <a:ext uri="{FF2B5EF4-FFF2-40B4-BE49-F238E27FC236}">
                <a16:creationId xmlns:a16="http://schemas.microsoft.com/office/drawing/2014/main" id="{1931C17A-6FEE-44D7-994E-D7D3CAAF7523}"/>
              </a:ext>
            </a:extLst>
          </p:cNvPr>
          <p:cNvSpPr>
            <a:spLocks xmlns:a="http://schemas.openxmlformats.org/drawingml/2006/main" noGrp="1"/>
          </p:cNvSpPr>
          <p:nvPr/>
        </p:nvSpPr>
        <p:spPr>
          <a:xfrm xmlns:a="http://schemas.openxmlformats.org/drawingml/2006/main">
            <a:off x="628650" y="6076950"/>
            <a:ext cx="8858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0B0B0D"/>
                </a:solidFill>
                <a:latin typeface="Arial"/>
                <a:ea typeface="Arial"/>
                <a:cs typeface="Arial"/>
              </a:defRPr>
            </a:pPr>
            <a:r>
              <a:rPr sz="975" b="1">
                <a:solidFill>
                  <a:srgbClr val="0B0B0D"/>
                </a:solidFill>
                <a:latin typeface="Arial"/>
                <a:ea typeface="Arial"/>
                <a:cs typeface="Arial"/>
              </a:rPr>
              <a:t>30题结构  基础诊断  +  应用迁移  +  高阶挑战</a:t>
            </a:r>
          </a:p>
        </p:txBody>
      </p:sp>
      <p:sp>
        <p:nvSpPr>
          <p:cNvPr id="18" name="">
            <a:extLst xmlns:a="http://schemas.openxmlformats.org/drawingml/2006/main">
              <a:ext uri="{FF2B5EF4-FFF2-40B4-BE49-F238E27FC236}">
                <a16:creationId xmlns:a16="http://schemas.microsoft.com/office/drawing/2014/main" id="{591B086A-5D74-41C6-AD70-F6F4E432633E}"/>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6ECA8A08-8EF9-4BC5-BD8E-CC8536024A4A}"/>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ICT · 数据库</a:t>
            </a:r>
          </a:p>
        </p:txBody>
      </p:sp>
      <p:sp>
        <p:nvSpPr>
          <p:cNvPr id="20" name="">
            <a:extLst xmlns:a="http://schemas.openxmlformats.org/drawingml/2006/main">
              <a:ext uri="{FF2B5EF4-FFF2-40B4-BE49-F238E27FC236}">
                <a16:creationId xmlns:a16="http://schemas.microsoft.com/office/drawing/2014/main" id="{F96695BA-C5DB-4CF8-8E0C-5D5F31738259}"/>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03 / 30</a:t>
            </a:r>
          </a:p>
        </p:txBody>
      </p:sp>
    </p:spTree>
    <p:extLst>
      <p:ext uri="{BB962C8B-B14F-4D97-AF65-F5344CB8AC3E}">
        <p14:creationId xmlns:p14="http://schemas.microsoft.com/office/powerpoint/2010/main" val="993714844"/>
      </p:ext>
    </p:extLst>
  </p:cSld>
</p:sld>
</file>

<file path=ppt/slides/slide4.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4683C063-C787-4392-9E43-D2F04DBC1D58}"/>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TARGET &amp; DIAGNOSIS</a:t>
            </a:r>
          </a:p>
        </p:txBody>
      </p:sp>
      <p:sp>
        <p:nvSpPr>
          <p:cNvPr id="2" name="">
            <a:extLst xmlns:a="http://schemas.openxmlformats.org/drawingml/2006/main">
              <a:ext uri="{FF2B5EF4-FFF2-40B4-BE49-F238E27FC236}">
                <a16:creationId xmlns:a16="http://schemas.microsoft.com/office/drawing/2014/main" id="{86BBEA0A-55A9-4753-BA49-1B570F67F5CE}"/>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92d71471a92945da"/>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F07DF17F-C174-4962-858E-27F338EE6C7F}"/>
              </a:ext>
            </a:extLst>
          </p:cNvPr>
          <p:cNvSpPr>
            <a:spLocks xmlns:a="http://schemas.openxmlformats.org/drawingml/2006/main" noGrp="1"/>
          </p:cNvSpPr>
          <p:nvPr/>
        </p:nvSpPr>
        <p:spPr>
          <a:xfrm xmlns:a="http://schemas.openxmlformats.org/drawingml/2006/main">
            <a:off x="628650" y="904875"/>
            <a:ext cx="7048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850" b="1">
                <a:solidFill>
                  <a:srgbClr val="0B0B0D"/>
                </a:solidFill>
                <a:latin typeface="Microsoft YaHei"/>
                <a:ea typeface="Microsoft YaHei"/>
                <a:cs typeface="Microsoft YaHei"/>
              </a:defRPr>
            </a:pPr>
            <a:r>
              <a:rPr sz="2850" b="1">
                <a:solidFill>
                  <a:srgbClr val="0B0B0D"/>
                </a:solidFill>
                <a:latin typeface="Microsoft YaHei"/>
                <a:ea typeface="Microsoft YaHei"/>
                <a:cs typeface="Microsoft YaHei"/>
              </a:rPr>
              <a:t>DSE 知识点与真题入口</a:t>
            </a:r>
          </a:p>
        </p:txBody>
      </p:sp>
      <p:sp>
        <p:nvSpPr>
          <p:cNvPr id="5" name="">
            <a:extLst xmlns:a="http://schemas.openxmlformats.org/drawingml/2006/main">
              <a:ext uri="{FF2B5EF4-FFF2-40B4-BE49-F238E27FC236}">
                <a16:creationId xmlns:a16="http://schemas.microsoft.com/office/drawing/2014/main" id="{89758E79-8562-444E-A783-94D4F45295C0}"/>
              </a:ext>
            </a:extLst>
          </p:cNvPr>
          <p:cNvSpPr>
            <a:spLocks xmlns:a="http://schemas.openxmlformats.org/drawingml/2006/main" noGrp="1"/>
          </p:cNvSpPr>
          <p:nvPr/>
        </p:nvSpPr>
        <p:spPr>
          <a:xfrm xmlns:a="http://schemas.openxmlformats.org/drawingml/2006/main">
            <a:off x="628650" y="1952625"/>
            <a:ext cx="2000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本节达标目标</a:t>
            </a:r>
          </a:p>
        </p:txBody>
      </p:sp>
      <p:sp>
        <p:nvSpPr>
          <p:cNvPr id="6" name="">
            <a:extLst xmlns:a="http://schemas.openxmlformats.org/drawingml/2006/main">
              <a:ext uri="{FF2B5EF4-FFF2-40B4-BE49-F238E27FC236}">
                <a16:creationId xmlns:a16="http://schemas.microsoft.com/office/drawing/2014/main" id="{BD3C550D-6D74-4BA2-9F01-961FA84AD262}"/>
              </a:ext>
            </a:extLst>
          </p:cNvPr>
          <p:cNvSpPr>
            <a:spLocks xmlns:a="http://schemas.openxmlformats.org/drawingml/2006/main" noGrp="1"/>
          </p:cNvSpPr>
          <p:nvPr/>
        </p:nvSpPr>
        <p:spPr>
          <a:xfrm xmlns:a="http://schemas.openxmlformats.org/drawingml/2006/main">
            <a:off x="628650" y="2324100"/>
            <a:ext cx="50482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875" b="1">
                <a:solidFill>
                  <a:srgbClr val="0B0B0D"/>
                </a:solidFill>
                <a:latin typeface="Microsoft YaHei"/>
                <a:ea typeface="Microsoft YaHei"/>
                <a:cs typeface="Microsoft YaHei"/>
              </a:defRPr>
            </a:pPr>
            <a:r>
              <a:rPr sz="1875" b="1">
                <a:solidFill>
                  <a:srgbClr val="0B0B0D"/>
                </a:solidFill>
                <a:latin typeface="Microsoft YaHei"/>
                <a:ea typeface="Microsoft YaHei"/>
                <a:cs typeface="Microsoft YaHei"/>
              </a:rPr>
              <a:t>能解释“主键保证实体唯一，外键表达关系”，并识别一个反例或边界。</a:t>
            </a:r>
          </a:p>
        </p:txBody>
      </p:sp>
      <p:sp>
        <p:nvSpPr>
          <p:cNvPr id="7" name="">
            <a:extLst xmlns:a="http://schemas.openxmlformats.org/drawingml/2006/main">
              <a:ext uri="{FF2B5EF4-FFF2-40B4-BE49-F238E27FC236}">
                <a16:creationId xmlns:a16="http://schemas.microsoft.com/office/drawing/2014/main" id="{811EB5AD-585D-452F-BFBF-D7D2D95165D3}"/>
              </a:ext>
            </a:extLst>
          </p:cNvPr>
          <p:cNvSpPr>
            <a:spLocks xmlns:a="http://schemas.openxmlformats.org/drawingml/2006/main" noGrp="1"/>
          </p:cNvSpPr>
          <p:nvPr/>
        </p:nvSpPr>
        <p:spPr>
          <a:xfrm xmlns:a="http://schemas.openxmlformats.org/drawingml/2006/main">
            <a:off x="6238875" y="1952625"/>
            <a:ext cx="5324475" cy="2619375"/>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8" name="">
            <a:extLst xmlns:a="http://schemas.openxmlformats.org/drawingml/2006/main">
              <a:ext uri="{FF2B5EF4-FFF2-40B4-BE49-F238E27FC236}">
                <a16:creationId xmlns:a16="http://schemas.microsoft.com/office/drawing/2014/main" id="{4CB51F1F-24F5-4742-8533-B3140CB06D49}"/>
              </a:ext>
            </a:extLst>
          </p:cNvPr>
          <p:cNvSpPr>
            <a:spLocks xmlns:a="http://schemas.openxmlformats.org/drawingml/2006/main" noGrp="1"/>
          </p:cNvSpPr>
          <p:nvPr/>
        </p:nvSpPr>
        <p:spPr>
          <a:xfrm xmlns:a="http://schemas.openxmlformats.org/drawingml/2006/main">
            <a:off x="6515100" y="2238375"/>
            <a:ext cx="4572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Microsoft YaHei"/>
                <a:ea typeface="Microsoft YaHei"/>
                <a:cs typeface="Microsoft YaHei"/>
              </a:defRPr>
            </a:pPr>
            <a:r>
              <a:rPr sz="1050" b="1">
                <a:solidFill>
                  <a:srgbClr val="FF4B3E"/>
                </a:solidFill>
                <a:latin typeface="Microsoft YaHei"/>
                <a:ea typeface="Microsoft YaHei"/>
                <a:cs typeface="Microsoft YaHei"/>
              </a:rPr>
              <a:t>入口诊断｜Q01 · DSE模考题</a:t>
            </a:r>
          </a:p>
        </p:txBody>
      </p:sp>
      <p:sp>
        <p:nvSpPr>
          <p:cNvPr id="9" name="">
            <a:extLst xmlns:a="http://schemas.openxmlformats.org/drawingml/2006/main">
              <a:ext uri="{FF2B5EF4-FFF2-40B4-BE49-F238E27FC236}">
                <a16:creationId xmlns:a16="http://schemas.microsoft.com/office/drawing/2014/main" id="{A04EC170-EA62-4E05-B037-055C21EFE9FA}"/>
              </a:ext>
            </a:extLst>
          </p:cNvPr>
          <p:cNvSpPr>
            <a:spLocks xmlns:a="http://schemas.openxmlformats.org/drawingml/2006/main" noGrp="1"/>
          </p:cNvSpPr>
          <p:nvPr/>
        </p:nvSpPr>
        <p:spPr>
          <a:xfrm xmlns:a="http://schemas.openxmlformats.org/drawingml/2006/main">
            <a:off x="6515100" y="2686050"/>
            <a:ext cx="44386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0437"/>
          </a:bodyPr>
          <a:lstStyle xmlns:a="http://schemas.openxmlformats.org/drawingml/2006/main"/>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DSE原创模考 AA-1 · ICT Paper 2A structured-task skill adapted to MCQ · 证据定位</a:t>
            </a:r>
          </a:p>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【原创训练材料｜参数为训练所设】LOAN(StudentID, BookID, Lo…</a:t>
            </a:r>
          </a:p>
        </p:txBody>
      </p:sp>
      <p:sp>
        <p:nvSpPr>
          <p:cNvPr id="10" name="">
            <a:extLst xmlns:a="http://schemas.openxmlformats.org/drawingml/2006/main">
              <a:ext uri="{FF2B5EF4-FFF2-40B4-BE49-F238E27FC236}">
                <a16:creationId xmlns:a16="http://schemas.microsoft.com/office/drawing/2014/main" id="{F1E3C40C-962C-406A-9BA3-6FD579667F3C}"/>
              </a:ext>
            </a:extLst>
          </p:cNvPr>
          <p:cNvSpPr>
            <a:spLocks xmlns:a="http://schemas.openxmlformats.org/drawingml/2006/main" noGrp="1"/>
          </p:cNvSpPr>
          <p:nvPr/>
        </p:nvSpPr>
        <p:spPr>
          <a:xfrm xmlns:a="http://schemas.openxmlformats.org/drawingml/2006/main">
            <a:off x="6515100" y="3981450"/>
            <a:ext cx="4572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F4B3E"/>
                </a:solidFill>
                <a:latin typeface="Microsoft YaHei"/>
                <a:ea typeface="Microsoft YaHei"/>
                <a:cs typeface="Microsoft YaHei"/>
              </a:defRPr>
            </a:pPr>
            <a:r>
              <a:rPr sz="1125" b="1">
                <a:solidFill>
                  <a:srgbClr val="FF4B3E"/>
                </a:solidFill>
                <a:latin typeface="Microsoft YaHei"/>
                <a:ea typeface="Microsoft YaHei"/>
                <a:cs typeface="Microsoft YaHei"/>
              </a:rPr>
              <a:t>高频错因：重复字段导致更新异常</a:t>
            </a:r>
          </a:p>
        </p:txBody>
      </p:sp>
      <p:sp>
        <p:nvSpPr>
          <p:cNvPr id="11" name="">
            <a:extLst xmlns:a="http://schemas.openxmlformats.org/drawingml/2006/main">
              <a:ext uri="{FF2B5EF4-FFF2-40B4-BE49-F238E27FC236}">
                <a16:creationId xmlns:a16="http://schemas.microsoft.com/office/drawing/2014/main" id="{B91A9B15-F100-40E4-9631-02D3095E2B1D}"/>
              </a:ext>
            </a:extLst>
          </p:cNvPr>
          <p:cNvSpPr>
            <a:spLocks xmlns:a="http://schemas.openxmlformats.org/drawingml/2006/main" noGrp="1"/>
          </p:cNvSpPr>
          <p:nvPr/>
        </p:nvSpPr>
        <p:spPr>
          <a:xfrm xmlns:a="http://schemas.openxmlformats.org/drawingml/2006/main">
            <a:off x="628650" y="4000500"/>
            <a:ext cx="5048250" cy="1381125"/>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BF4CE989-97B5-451D-9161-A188C93243C3}"/>
              </a:ext>
            </a:extLst>
          </p:cNvPr>
          <p:cNvSpPr>
            <a:spLocks xmlns:a="http://schemas.openxmlformats.org/drawingml/2006/main" noGrp="1"/>
          </p:cNvSpPr>
          <p:nvPr/>
        </p:nvSpPr>
        <p:spPr>
          <a:xfrm xmlns:a="http://schemas.openxmlformats.org/drawingml/2006/main">
            <a:off x="876300" y="4257675"/>
            <a:ext cx="114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核心判断</a:t>
            </a:r>
          </a:p>
        </p:txBody>
      </p:sp>
      <p:sp>
        <p:nvSpPr>
          <p:cNvPr id="13" name="">
            <a:extLst xmlns:a="http://schemas.openxmlformats.org/drawingml/2006/main">
              <a:ext uri="{FF2B5EF4-FFF2-40B4-BE49-F238E27FC236}">
                <a16:creationId xmlns:a16="http://schemas.microsoft.com/office/drawing/2014/main" id="{9257D726-F20B-4DAB-8AF7-2BC25EA56724}"/>
              </a:ext>
            </a:extLst>
          </p:cNvPr>
          <p:cNvSpPr>
            <a:spLocks xmlns:a="http://schemas.openxmlformats.org/drawingml/2006/main" noGrp="1"/>
          </p:cNvSpPr>
          <p:nvPr/>
        </p:nvSpPr>
        <p:spPr>
          <a:xfrm xmlns:a="http://schemas.openxmlformats.org/drawingml/2006/main">
            <a:off x="876300" y="4638675"/>
            <a:ext cx="43434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主键保证实体唯一，外键表达关系</a:t>
            </a:r>
          </a:p>
        </p:txBody>
      </p:sp>
      <p:sp>
        <p:nvSpPr>
          <p:cNvPr id="14" name="">
            <a:extLst xmlns:a="http://schemas.openxmlformats.org/drawingml/2006/main">
              <a:ext uri="{FF2B5EF4-FFF2-40B4-BE49-F238E27FC236}">
                <a16:creationId xmlns:a16="http://schemas.microsoft.com/office/drawing/2014/main" id="{6B579B9B-9D5F-47AB-8532-212351A56A7A}"/>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4B4B4F"/>
                </a:solidFill>
                <a:latin typeface="Arial"/>
                <a:ea typeface="Arial"/>
                <a:cs typeface="Arial"/>
              </a:defRPr>
            </a:pPr>
            <a:r>
              <a:rPr sz="900" b="1">
                <a:solidFill>
                  <a:srgbClr val="4B4B4F"/>
                </a:solidFill>
                <a:latin typeface="Arial"/>
                <a:ea typeface="Arial"/>
                <a:cs typeface="Arial"/>
              </a:rPr>
              <a:t>3′目标与入口诊断</a:t>
            </a:r>
          </a:p>
        </p:txBody>
      </p:sp>
      <p:sp>
        <p:nvSpPr>
          <p:cNvPr id="15" name="">
            <a:extLst xmlns:a="http://schemas.openxmlformats.org/drawingml/2006/main">
              <a:ext uri="{FF2B5EF4-FFF2-40B4-BE49-F238E27FC236}">
                <a16:creationId xmlns:a16="http://schemas.microsoft.com/office/drawing/2014/main" id="{7541B8A4-282D-4540-8095-19754B7E2554}"/>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C208173F-525F-413A-975E-78CBA15DC481}"/>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ICT · 数据库</a:t>
            </a:r>
          </a:p>
        </p:txBody>
      </p:sp>
      <p:sp>
        <p:nvSpPr>
          <p:cNvPr id="17" name="">
            <a:extLst xmlns:a="http://schemas.openxmlformats.org/drawingml/2006/main">
              <a:ext uri="{FF2B5EF4-FFF2-40B4-BE49-F238E27FC236}">
                <a16:creationId xmlns:a16="http://schemas.microsoft.com/office/drawing/2014/main" id="{9A0C1D45-DC57-46E1-96E7-6288430FE18F}"/>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04 / 30</a:t>
            </a:r>
          </a:p>
        </p:txBody>
      </p:sp>
    </p:spTree>
    <p:extLst>
      <p:ext uri="{BB962C8B-B14F-4D97-AF65-F5344CB8AC3E}">
        <p14:creationId xmlns:p14="http://schemas.microsoft.com/office/powerpoint/2010/main" val="270763299"/>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5" name="">
            <a:extLst xmlns:a="http://schemas.openxmlformats.org/drawingml/2006/main">
              <a:ext uri="{FF2B5EF4-FFF2-40B4-BE49-F238E27FC236}">
                <a16:creationId xmlns:a16="http://schemas.microsoft.com/office/drawing/2014/main" id="{14FC7B86-6FD0-4FBE-B5FF-F7C12C0432AF}"/>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WORKED EXAMPLE &amp; VARIATION</a:t>
            </a:r>
          </a:p>
        </p:txBody>
      </p:sp>
      <p:sp>
        <p:nvSpPr>
          <p:cNvPr id="2" name="">
            <a:extLst xmlns:a="http://schemas.openxmlformats.org/drawingml/2006/main">
              <a:ext uri="{FF2B5EF4-FFF2-40B4-BE49-F238E27FC236}">
                <a16:creationId xmlns:a16="http://schemas.microsoft.com/office/drawing/2014/main" id="{16CC4C6C-C6AC-458F-87C9-ECAD0F14D65B}"/>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7" name=""/>
          <p:cNvPicPr>
            <a:picLocks xmlns:a="http://schemas.openxmlformats.org/drawingml/2006/main" noChangeAspect="1"/>
          </p:cNvPicPr>
          <p:nvPr/>
        </p:nvPicPr>
        <p:blipFill>
          <a:blip xmlns:r="http://schemas.openxmlformats.org/officeDocument/2006/relationships" xmlns:a="http://schemas.openxmlformats.org/drawingml/2006/main" r:embed="R4390991bdd9a4a35"/>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CA853B49-C139-4A3D-9224-B1E8B3BF9C01}"/>
              </a:ext>
            </a:extLst>
          </p:cNvPr>
          <p:cNvSpPr>
            <a:spLocks xmlns:a="http://schemas.openxmlformats.org/drawingml/2006/main" noGrp="1"/>
          </p:cNvSpPr>
          <p:nvPr/>
        </p:nvSpPr>
        <p:spPr>
          <a:xfrm xmlns:a="http://schemas.openxmlformats.org/drawingml/2006/main">
            <a:off x="628650" y="895350"/>
            <a:ext cx="85725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例题不是答案，是可迁移的路径。</a:t>
            </a:r>
          </a:p>
        </p:txBody>
      </p:sp>
      <p:sp>
        <p:nvSpPr>
          <p:cNvPr id="5" name="">
            <a:extLst xmlns:a="http://schemas.openxmlformats.org/drawingml/2006/main">
              <a:ext uri="{FF2B5EF4-FFF2-40B4-BE49-F238E27FC236}">
                <a16:creationId xmlns:a16="http://schemas.microsoft.com/office/drawing/2014/main" id="{447A8C8E-ABE3-4496-BB09-8624577C3D16}"/>
              </a:ext>
            </a:extLst>
          </p:cNvPr>
          <p:cNvSpPr>
            <a:spLocks xmlns:a="http://schemas.openxmlformats.org/drawingml/2006/main" noGrp="1"/>
          </p:cNvSpPr>
          <p:nvPr/>
        </p:nvSpPr>
        <p:spPr>
          <a:xfrm xmlns:a="http://schemas.openxmlformats.org/drawingml/2006/main">
            <a:off x="628650" y="1809750"/>
            <a:ext cx="5143500" cy="361950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D3529720-96FB-4FAE-BC13-95C35A8C41B3}"/>
              </a:ext>
            </a:extLst>
          </p:cNvPr>
          <p:cNvSpPr>
            <a:spLocks xmlns:a="http://schemas.openxmlformats.org/drawingml/2006/main" noGrp="1"/>
          </p:cNvSpPr>
          <p:nvPr/>
        </p:nvSpPr>
        <p:spPr>
          <a:xfrm xmlns:a="http://schemas.openxmlformats.org/drawingml/2006/main">
            <a:off x="914400" y="2095500"/>
            <a:ext cx="4286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4F1EA"/>
                </a:solidFill>
                <a:latin typeface="Arial"/>
                <a:ea typeface="Arial"/>
                <a:cs typeface="Arial"/>
              </a:defRPr>
            </a:pPr>
            <a:r>
              <a:rPr sz="900" b="1">
                <a:solidFill>
                  <a:srgbClr val="F4F1EA"/>
                </a:solidFill>
                <a:latin typeface="Arial"/>
                <a:ea typeface="Arial"/>
                <a:cs typeface="Arial"/>
              </a:rPr>
              <a:t>STANDARD METHOD</a:t>
            </a:r>
          </a:p>
        </p:txBody>
      </p:sp>
      <p:sp>
        <p:nvSpPr>
          <p:cNvPr id="7" name="">
            <a:extLst xmlns:a="http://schemas.openxmlformats.org/drawingml/2006/main">
              <a:ext uri="{FF2B5EF4-FFF2-40B4-BE49-F238E27FC236}">
                <a16:creationId xmlns:a16="http://schemas.microsoft.com/office/drawing/2014/main" id="{7250F6B7-2EAD-4CF7-B2CB-16D76BBD1D73}"/>
              </a:ext>
            </a:extLst>
          </p:cNvPr>
          <p:cNvSpPr>
            <a:spLocks xmlns:a="http://schemas.openxmlformats.org/drawingml/2006/main" noGrp="1"/>
          </p:cNvSpPr>
          <p:nvPr/>
        </p:nvSpPr>
        <p:spPr>
          <a:xfrm xmlns:a="http://schemas.openxmlformats.org/drawingml/2006/main">
            <a:off x="914400" y="26479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01</a:t>
            </a:r>
          </a:p>
        </p:txBody>
      </p:sp>
      <p:sp>
        <p:nvSpPr>
          <p:cNvPr id="8" name="">
            <a:extLst xmlns:a="http://schemas.openxmlformats.org/drawingml/2006/main">
              <a:ext uri="{FF2B5EF4-FFF2-40B4-BE49-F238E27FC236}">
                <a16:creationId xmlns:a16="http://schemas.microsoft.com/office/drawing/2014/main" id="{16F2D72F-F3E7-44D5-8A6F-548D0132D693}"/>
              </a:ext>
            </a:extLst>
          </p:cNvPr>
          <p:cNvSpPr>
            <a:spLocks xmlns:a="http://schemas.openxmlformats.org/drawingml/2006/main" noGrp="1"/>
          </p:cNvSpPr>
          <p:nvPr/>
        </p:nvSpPr>
        <p:spPr>
          <a:xfrm xmlns:a="http://schemas.openxmlformats.org/drawingml/2006/main">
            <a:off x="1447800" y="26098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建实体</a:t>
            </a:r>
          </a:p>
        </p:txBody>
      </p:sp>
      <p:sp>
        <p:nvSpPr>
          <p:cNvPr id="9" name="">
            <a:extLst xmlns:a="http://schemas.openxmlformats.org/drawingml/2006/main">
              <a:ext uri="{FF2B5EF4-FFF2-40B4-BE49-F238E27FC236}">
                <a16:creationId xmlns:a16="http://schemas.microsoft.com/office/drawing/2014/main" id="{48E34DD5-7EA9-4AD0-87E9-C3E94123D7D5}"/>
              </a:ext>
            </a:extLst>
          </p:cNvPr>
          <p:cNvSpPr>
            <a:spLocks xmlns:a="http://schemas.openxmlformats.org/drawingml/2006/main" noGrp="1"/>
          </p:cNvSpPr>
          <p:nvPr/>
        </p:nvSpPr>
        <p:spPr>
          <a:xfrm xmlns:a="http://schemas.openxmlformats.org/drawingml/2006/main">
            <a:off x="914400" y="32766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02</a:t>
            </a:r>
          </a:p>
        </p:txBody>
      </p:sp>
      <p:sp>
        <p:nvSpPr>
          <p:cNvPr id="10" name="">
            <a:extLst xmlns:a="http://schemas.openxmlformats.org/drawingml/2006/main">
              <a:ext uri="{FF2B5EF4-FFF2-40B4-BE49-F238E27FC236}">
                <a16:creationId xmlns:a16="http://schemas.microsoft.com/office/drawing/2014/main" id="{435557D0-E0AC-4A1C-8B45-C91292857E94}"/>
              </a:ext>
            </a:extLst>
          </p:cNvPr>
          <p:cNvSpPr>
            <a:spLocks xmlns:a="http://schemas.openxmlformats.org/drawingml/2006/main" noGrp="1"/>
          </p:cNvSpPr>
          <p:nvPr/>
        </p:nvSpPr>
        <p:spPr>
          <a:xfrm xmlns:a="http://schemas.openxmlformats.org/drawingml/2006/main">
            <a:off x="1447800" y="32385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定键</a:t>
            </a:r>
          </a:p>
        </p:txBody>
      </p:sp>
      <p:sp>
        <p:nvSpPr>
          <p:cNvPr id="11" name="">
            <a:extLst xmlns:a="http://schemas.openxmlformats.org/drawingml/2006/main">
              <a:ext uri="{FF2B5EF4-FFF2-40B4-BE49-F238E27FC236}">
                <a16:creationId xmlns:a16="http://schemas.microsoft.com/office/drawing/2014/main" id="{1F59A0C3-608B-46CF-8CC2-F025DD32C114}"/>
              </a:ext>
            </a:extLst>
          </p:cNvPr>
          <p:cNvSpPr>
            <a:spLocks xmlns:a="http://schemas.openxmlformats.org/drawingml/2006/main" noGrp="1"/>
          </p:cNvSpPr>
          <p:nvPr/>
        </p:nvSpPr>
        <p:spPr>
          <a:xfrm xmlns:a="http://schemas.openxmlformats.org/drawingml/2006/main">
            <a:off x="914400" y="39052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03</a:t>
            </a:r>
          </a:p>
        </p:txBody>
      </p:sp>
      <p:sp>
        <p:nvSpPr>
          <p:cNvPr id="12" name="">
            <a:extLst xmlns:a="http://schemas.openxmlformats.org/drawingml/2006/main">
              <a:ext uri="{FF2B5EF4-FFF2-40B4-BE49-F238E27FC236}">
                <a16:creationId xmlns:a16="http://schemas.microsoft.com/office/drawing/2014/main" id="{41D1EBED-F2DF-468C-AF43-DB48AD700F27}"/>
              </a:ext>
            </a:extLst>
          </p:cNvPr>
          <p:cNvSpPr>
            <a:spLocks xmlns:a="http://schemas.openxmlformats.org/drawingml/2006/main" noGrp="1"/>
          </p:cNvSpPr>
          <p:nvPr/>
        </p:nvSpPr>
        <p:spPr>
          <a:xfrm xmlns:a="http://schemas.openxmlformats.org/drawingml/2006/main">
            <a:off x="1447800" y="38671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连关系</a:t>
            </a:r>
          </a:p>
        </p:txBody>
      </p:sp>
      <p:sp>
        <p:nvSpPr>
          <p:cNvPr id="13" name="">
            <a:extLst xmlns:a="http://schemas.openxmlformats.org/drawingml/2006/main">
              <a:ext uri="{FF2B5EF4-FFF2-40B4-BE49-F238E27FC236}">
                <a16:creationId xmlns:a16="http://schemas.microsoft.com/office/drawing/2014/main" id="{A509ABBB-C883-4D39-8DA8-D254DCC81C89}"/>
              </a:ext>
            </a:extLst>
          </p:cNvPr>
          <p:cNvSpPr>
            <a:spLocks xmlns:a="http://schemas.openxmlformats.org/drawingml/2006/main" noGrp="1"/>
          </p:cNvSpPr>
          <p:nvPr/>
        </p:nvSpPr>
        <p:spPr>
          <a:xfrm xmlns:a="http://schemas.openxmlformats.org/drawingml/2006/main">
            <a:off x="914400" y="45339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04</a:t>
            </a:r>
          </a:p>
        </p:txBody>
      </p:sp>
      <p:sp>
        <p:nvSpPr>
          <p:cNvPr id="14" name="">
            <a:extLst xmlns:a="http://schemas.openxmlformats.org/drawingml/2006/main">
              <a:ext uri="{FF2B5EF4-FFF2-40B4-BE49-F238E27FC236}">
                <a16:creationId xmlns:a16="http://schemas.microsoft.com/office/drawing/2014/main" id="{4DEC4CCF-EA4E-4C27-91E4-985B9DF3CEB2}"/>
              </a:ext>
            </a:extLst>
          </p:cNvPr>
          <p:cNvSpPr>
            <a:spLocks xmlns:a="http://schemas.openxmlformats.org/drawingml/2006/main" noGrp="1"/>
          </p:cNvSpPr>
          <p:nvPr/>
        </p:nvSpPr>
        <p:spPr>
          <a:xfrm xmlns:a="http://schemas.openxmlformats.org/drawingml/2006/main">
            <a:off x="1447800" y="44958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写查询</a:t>
            </a:r>
          </a:p>
        </p:txBody>
      </p:sp>
      <p:sp>
        <p:nvSpPr>
          <p:cNvPr id="15" name="">
            <a:extLst xmlns:a="http://schemas.openxmlformats.org/drawingml/2006/main">
              <a:ext uri="{FF2B5EF4-FFF2-40B4-BE49-F238E27FC236}">
                <a16:creationId xmlns:a16="http://schemas.microsoft.com/office/drawing/2014/main" id="{0E3610FA-9DB0-4072-B652-470C1E8520B5}"/>
              </a:ext>
            </a:extLst>
          </p:cNvPr>
          <p:cNvSpPr>
            <a:spLocks xmlns:a="http://schemas.openxmlformats.org/drawingml/2006/main" noGrp="1"/>
          </p:cNvSpPr>
          <p:nvPr/>
        </p:nvSpPr>
        <p:spPr>
          <a:xfrm xmlns:a="http://schemas.openxmlformats.org/drawingml/2006/main">
            <a:off x="6019800" y="1809750"/>
            <a:ext cx="5543550" cy="17145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6" name="">
            <a:extLst xmlns:a="http://schemas.openxmlformats.org/drawingml/2006/main">
              <a:ext uri="{FF2B5EF4-FFF2-40B4-BE49-F238E27FC236}">
                <a16:creationId xmlns:a16="http://schemas.microsoft.com/office/drawing/2014/main" id="{F7D71A78-38A8-482E-8D65-BBF47083B9BC}"/>
              </a:ext>
            </a:extLst>
          </p:cNvPr>
          <p:cNvSpPr>
            <a:spLocks xmlns:a="http://schemas.openxmlformats.org/drawingml/2006/main" noGrp="1"/>
          </p:cNvSpPr>
          <p:nvPr/>
        </p:nvSpPr>
        <p:spPr>
          <a:xfrm xmlns:a="http://schemas.openxmlformats.org/drawingml/2006/main">
            <a:off x="6286500" y="2076450"/>
            <a:ext cx="4762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F4B3E"/>
                </a:solidFill>
                <a:latin typeface="Microsoft YaHei"/>
                <a:ea typeface="Microsoft YaHei"/>
                <a:cs typeface="Microsoft YaHei"/>
              </a:defRPr>
            </a:pPr>
            <a:r>
              <a:rPr sz="900" b="1">
                <a:solidFill>
                  <a:srgbClr val="FF4B3E"/>
                </a:solidFill>
                <a:latin typeface="Microsoft YaHei"/>
                <a:ea typeface="Microsoft YaHei"/>
                <a:cs typeface="Microsoft YaHei"/>
              </a:rPr>
              <a:t>DSE 模考例题 · Q01 · DSE模考题</a:t>
            </a:r>
          </a:p>
        </p:txBody>
      </p:sp>
      <p:sp>
        <p:nvSpPr>
          <p:cNvPr id="17" name="">
            <a:extLst xmlns:a="http://schemas.openxmlformats.org/drawingml/2006/main">
              <a:ext uri="{FF2B5EF4-FFF2-40B4-BE49-F238E27FC236}">
                <a16:creationId xmlns:a16="http://schemas.microsoft.com/office/drawing/2014/main" id="{4333716A-47C6-404A-92CD-CD5D4A91EDFA}"/>
              </a:ext>
            </a:extLst>
          </p:cNvPr>
          <p:cNvSpPr>
            <a:spLocks xmlns:a="http://schemas.openxmlformats.org/drawingml/2006/main" noGrp="1"/>
          </p:cNvSpPr>
          <p:nvPr/>
        </p:nvSpPr>
        <p:spPr>
          <a:xfrm xmlns:a="http://schemas.openxmlformats.org/drawingml/2006/main">
            <a:off x="6286500" y="2438400"/>
            <a:ext cx="4857750" cy="895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79125"/>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DSE原创模考 AA-1 · ICT Paper 2A structured-task skill adapted to MCQ · 证据定位</a:t>
            </a:r>
          </a:p>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【原创训练材料｜参数为训练所设】LOAN(StudentID, BookID, LoanDate, Re…</a:t>
            </a:r>
          </a:p>
        </p:txBody>
      </p:sp>
      <p:sp>
        <p:nvSpPr>
          <p:cNvPr id="18" name="">
            <a:extLst xmlns:a="http://schemas.openxmlformats.org/drawingml/2006/main">
              <a:ext uri="{FF2B5EF4-FFF2-40B4-BE49-F238E27FC236}">
                <a16:creationId xmlns:a16="http://schemas.microsoft.com/office/drawing/2014/main" id="{17895B47-D10A-4046-BF74-4E3C4EC0BB19}"/>
              </a:ext>
            </a:extLst>
          </p:cNvPr>
          <p:cNvSpPr>
            <a:spLocks xmlns:a="http://schemas.openxmlformats.org/drawingml/2006/main" noGrp="1"/>
          </p:cNvSpPr>
          <p:nvPr/>
        </p:nvSpPr>
        <p:spPr>
          <a:xfrm xmlns:a="http://schemas.openxmlformats.org/drawingml/2006/main">
            <a:off x="6019800" y="3714750"/>
            <a:ext cx="5543550" cy="1714500"/>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8CAEB27D-7B39-47A7-A668-F97C61AB7997}"/>
              </a:ext>
            </a:extLst>
          </p:cNvPr>
          <p:cNvSpPr>
            <a:spLocks xmlns:a="http://schemas.openxmlformats.org/drawingml/2006/main" noGrp="1"/>
          </p:cNvSpPr>
          <p:nvPr/>
        </p:nvSpPr>
        <p:spPr>
          <a:xfrm xmlns:a="http://schemas.openxmlformats.org/drawingml/2006/main">
            <a:off x="6286500" y="3981450"/>
            <a:ext cx="3905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DSE 分步讲评｜结论—依据—防错</a:t>
            </a:r>
          </a:p>
        </p:txBody>
      </p:sp>
      <p:sp>
        <p:nvSpPr>
          <p:cNvPr id="20" name="">
            <a:extLst xmlns:a="http://schemas.openxmlformats.org/drawingml/2006/main">
              <a:ext uri="{FF2B5EF4-FFF2-40B4-BE49-F238E27FC236}">
                <a16:creationId xmlns:a16="http://schemas.microsoft.com/office/drawing/2014/main" id="{0D1E453F-D8CB-4E3B-BE75-A5941BC75D4A}"/>
              </a:ext>
            </a:extLst>
          </p:cNvPr>
          <p:cNvSpPr>
            <a:spLocks xmlns:a="http://schemas.openxmlformats.org/drawingml/2006/main" noGrp="1"/>
          </p:cNvSpPr>
          <p:nvPr/>
        </p:nvSpPr>
        <p:spPr>
          <a:xfrm xmlns:a="http://schemas.openxmlformats.org/drawingml/2006/main">
            <a:off x="6286500" y="4324350"/>
            <a:ext cx="4857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6806"/>
          </a:bodyPr>
          <a:lstStyle xmlns:a="http://schemas.openxmlformats.org/drawingml/2006/main"/>
          <a:p xmlns:a="http://schemas.openxmlformats.org/drawingml/2006/main">
            <a:pPr algn="l">
              <a:lnSpc>
                <a:spcPct val="12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正确结论：StudentID, BookID and LoanDate together can distinguish each stated b…</a:t>
            </a:r>
          </a:p>
          <a:p xmlns:a="http://schemas.openxmlformats.org/drawingml/2006/main">
            <a:pPr algn="l">
              <a:lnSpc>
                <a:spcPct val="12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解析：The conclusion uses the observed result and keeps the stated boundary. 本题只使用题内材料；情境与数值均为原创训练参数，不代表官方数据。</a:t>
            </a:r>
          </a:p>
        </p:txBody>
      </p:sp>
      <p:sp>
        <p:nvSpPr>
          <p:cNvPr id="21" name="">
            <a:extLst xmlns:a="http://schemas.openxmlformats.org/drawingml/2006/main">
              <a:ext uri="{FF2B5EF4-FFF2-40B4-BE49-F238E27FC236}">
                <a16:creationId xmlns:a16="http://schemas.microsoft.com/office/drawing/2014/main" id="{C7BC6023-B5F1-41C4-8643-EFBADEFA4256}"/>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4B4B4F"/>
                </a:solidFill>
                <a:latin typeface="Arial"/>
                <a:ea typeface="Arial"/>
                <a:cs typeface="Arial"/>
              </a:defRPr>
            </a:pPr>
            <a:r>
              <a:rPr sz="900" b="1">
                <a:solidFill>
                  <a:srgbClr val="4B4B4F"/>
                </a:solidFill>
                <a:latin typeface="Arial"/>
                <a:ea typeface="Arial"/>
                <a:cs typeface="Arial"/>
              </a:rPr>
              <a:t>5′评分点示范</a:t>
            </a:r>
          </a:p>
        </p:txBody>
      </p:sp>
      <p:sp>
        <p:nvSpPr>
          <p:cNvPr id="22" name="">
            <a:extLst xmlns:a="http://schemas.openxmlformats.org/drawingml/2006/main">
              <a:ext uri="{FF2B5EF4-FFF2-40B4-BE49-F238E27FC236}">
                <a16:creationId xmlns:a16="http://schemas.microsoft.com/office/drawing/2014/main" id="{E5464DCF-459E-402A-B016-672606A3EDA6}"/>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3" name="">
            <a:extLst xmlns:a="http://schemas.openxmlformats.org/drawingml/2006/main">
              <a:ext uri="{FF2B5EF4-FFF2-40B4-BE49-F238E27FC236}">
                <a16:creationId xmlns:a16="http://schemas.microsoft.com/office/drawing/2014/main" id="{7DBCA695-D1BA-4AAB-ADCE-F8D12B2619DC}"/>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ICT · 数据库</a:t>
            </a:r>
          </a:p>
        </p:txBody>
      </p:sp>
      <p:sp>
        <p:nvSpPr>
          <p:cNvPr id="24" name="">
            <a:extLst xmlns:a="http://schemas.openxmlformats.org/drawingml/2006/main">
              <a:ext uri="{FF2B5EF4-FFF2-40B4-BE49-F238E27FC236}">
                <a16:creationId xmlns:a16="http://schemas.microsoft.com/office/drawing/2014/main" id="{6D345562-11BB-4429-92D7-5373D151CF37}"/>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05 / 30</a:t>
            </a:r>
          </a:p>
        </p:txBody>
      </p:sp>
    </p:spTree>
    <p:extLst>
      <p:ext uri="{BB962C8B-B14F-4D97-AF65-F5344CB8AC3E}">
        <p14:creationId xmlns:p14="http://schemas.microsoft.com/office/powerpoint/2010/main" val="917489467"/>
      </p:ext>
    </p:extLst>
  </p:cSld>
</p:sld>
</file>

<file path=ppt/slides/slide6.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73F5CE70-7724-4678-BA6B-ED02BF300802}"/>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TIMED CHECK &amp; ERROR LOOP</a:t>
            </a:r>
          </a:p>
        </p:txBody>
      </p:sp>
      <p:sp>
        <p:nvSpPr>
          <p:cNvPr id="2" name="">
            <a:extLst xmlns:a="http://schemas.openxmlformats.org/drawingml/2006/main">
              <a:ext uri="{FF2B5EF4-FFF2-40B4-BE49-F238E27FC236}">
                <a16:creationId xmlns:a16="http://schemas.microsoft.com/office/drawing/2014/main" id="{ADFEE4E6-67F4-4881-85F2-0A857815486D}"/>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dc443cdef2f949e7"/>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E248A5FE-79FB-49B1-A419-4AB6FDAC7469}"/>
              </a:ext>
            </a:extLst>
          </p:cNvPr>
          <p:cNvSpPr>
            <a:spLocks xmlns:a="http://schemas.openxmlformats.org/drawingml/2006/main" noGrp="1"/>
          </p:cNvSpPr>
          <p:nvPr/>
        </p:nvSpPr>
        <p:spPr>
          <a:xfrm xmlns:a="http://schemas.openxmlformats.org/drawingml/2006/main">
            <a:off x="628650" y="904875"/>
            <a:ext cx="83820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75" b="1">
                <a:solidFill>
                  <a:srgbClr val="0B0B0D"/>
                </a:solidFill>
                <a:latin typeface="Microsoft YaHei"/>
                <a:ea typeface="Microsoft YaHei"/>
                <a:cs typeface="Microsoft YaHei"/>
              </a:defRPr>
            </a:pPr>
            <a:r>
              <a:rPr sz="2775" b="1">
                <a:solidFill>
                  <a:srgbClr val="0B0B0D"/>
                </a:solidFill>
                <a:latin typeface="Microsoft YaHei"/>
                <a:ea typeface="Microsoft YaHei"/>
                <a:cs typeface="Microsoft YaHei"/>
              </a:rPr>
              <a:t>限时做完，更要知道为什么丢分。</a:t>
            </a:r>
          </a:p>
        </p:txBody>
      </p:sp>
      <p:sp>
        <p:nvSpPr>
          <p:cNvPr id="5" name="">
            <a:extLst xmlns:a="http://schemas.openxmlformats.org/drawingml/2006/main">
              <a:ext uri="{FF2B5EF4-FFF2-40B4-BE49-F238E27FC236}">
                <a16:creationId xmlns:a16="http://schemas.microsoft.com/office/drawing/2014/main" id="{4EE409EF-C627-4462-8230-F483D6AD3BD3}"/>
              </a:ext>
            </a:extLst>
          </p:cNvPr>
          <p:cNvSpPr>
            <a:spLocks xmlns:a="http://schemas.openxmlformats.org/drawingml/2006/main" noGrp="1"/>
          </p:cNvSpPr>
          <p:nvPr/>
        </p:nvSpPr>
        <p:spPr>
          <a:xfrm xmlns:a="http://schemas.openxmlformats.org/drawingml/2006/main">
            <a:off x="628650" y="1857375"/>
            <a:ext cx="6762750" cy="3286125"/>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0D077A50-2499-41A2-8DF1-4DA9933A9AAA}"/>
              </a:ext>
            </a:extLst>
          </p:cNvPr>
          <p:cNvSpPr>
            <a:spLocks xmlns:a="http://schemas.openxmlformats.org/drawingml/2006/main" noGrp="1"/>
          </p:cNvSpPr>
          <p:nvPr/>
        </p:nvSpPr>
        <p:spPr>
          <a:xfrm xmlns:a="http://schemas.openxmlformats.org/drawingml/2006/main">
            <a:off x="914400" y="2143125"/>
            <a:ext cx="238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Arial"/>
                <a:ea typeface="Arial"/>
                <a:cs typeface="Arial"/>
              </a:defRPr>
            </a:pPr>
            <a:r>
              <a:rPr sz="975" b="1">
                <a:solidFill>
                  <a:srgbClr val="FF4B3E"/>
                </a:solidFill>
                <a:latin typeface="Arial"/>
                <a:ea typeface="Arial"/>
                <a:cs typeface="Arial"/>
              </a:rPr>
              <a:t>CHECKPOINT · 2 MIN</a:t>
            </a:r>
          </a:p>
        </p:txBody>
      </p:sp>
      <p:sp>
        <p:nvSpPr>
          <p:cNvPr id="7" name="">
            <a:extLst xmlns:a="http://schemas.openxmlformats.org/drawingml/2006/main">
              <a:ext uri="{FF2B5EF4-FFF2-40B4-BE49-F238E27FC236}">
                <a16:creationId xmlns:a16="http://schemas.microsoft.com/office/drawing/2014/main" id="{657C4011-449E-4923-9351-1672D0D54976}"/>
              </a:ext>
            </a:extLst>
          </p:cNvPr>
          <p:cNvSpPr>
            <a:spLocks xmlns:a="http://schemas.openxmlformats.org/drawingml/2006/main" noGrp="1"/>
          </p:cNvSpPr>
          <p:nvPr/>
        </p:nvSpPr>
        <p:spPr>
          <a:xfrm xmlns:a="http://schemas.openxmlformats.org/drawingml/2006/main">
            <a:off x="914400" y="2686050"/>
            <a:ext cx="5810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9862"/>
          </a:bodyPr>
          <a:lstStyle xmlns:a="http://schemas.openxmlformats.org/drawingml/2006/main"/>
          <a:p xmlns:a="http://schemas.openxmlformats.org/drawingml/2006/main">
            <a:pPr algn="l">
              <a:lnSpc>
                <a:spcPct val="110000"/>
              </a:lnSpc>
              <a:buNone/>
              <a:defRPr sz="1650" b="1">
                <a:solidFill>
                  <a:srgbClr val="0B0B0D"/>
                </a:solidFill>
                <a:latin typeface="Microsoft YaHei"/>
                <a:ea typeface="Microsoft YaHei"/>
                <a:cs typeface="Microsoft YaHei"/>
              </a:defRPr>
            </a:pPr>
            <a:r>
              <a:rPr sz="1650" b="1">
                <a:solidFill>
                  <a:srgbClr val="0B0B0D"/>
                </a:solidFill>
                <a:latin typeface="Microsoft YaHei"/>
                <a:ea typeface="Microsoft YaHei"/>
                <a:cs typeface="Microsoft YaHei"/>
              </a:rPr>
              <a:t>用 2 分钟口述一题“从课程范围、核心判断与 Paper 任务结构建立边界”任务的作答路径，答案必须包含：</a:t>
            </a:r>
          </a:p>
        </p:txBody>
      </p:sp>
      <p:sp>
        <p:nvSpPr>
          <p:cNvPr id="8" name="">
            <a:extLst xmlns:a="http://schemas.openxmlformats.org/drawingml/2006/main">
              <a:ext uri="{FF2B5EF4-FFF2-40B4-BE49-F238E27FC236}">
                <a16:creationId xmlns:a16="http://schemas.microsoft.com/office/drawing/2014/main" id="{8C90C2F4-34A5-433B-9ADB-549E555C5031}"/>
              </a:ext>
            </a:extLst>
          </p:cNvPr>
          <p:cNvSpPr>
            <a:spLocks xmlns:a="http://schemas.openxmlformats.org/drawingml/2006/main" noGrp="1"/>
          </p:cNvSpPr>
          <p:nvPr/>
        </p:nvSpPr>
        <p:spPr>
          <a:xfrm xmlns:a="http://schemas.openxmlformats.org/drawingml/2006/main">
            <a:off x="914400" y="3505200"/>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1</a:t>
            </a:r>
          </a:p>
        </p:txBody>
      </p:sp>
      <p:sp>
        <p:nvSpPr>
          <p:cNvPr id="9" name="">
            <a:extLst xmlns:a="http://schemas.openxmlformats.org/drawingml/2006/main">
              <a:ext uri="{FF2B5EF4-FFF2-40B4-BE49-F238E27FC236}">
                <a16:creationId xmlns:a16="http://schemas.microsoft.com/office/drawing/2014/main" id="{4E62BA7A-8C3C-4AA1-8015-11704CB3C665}"/>
              </a:ext>
            </a:extLst>
          </p:cNvPr>
          <p:cNvSpPr>
            <a:spLocks xmlns:a="http://schemas.openxmlformats.org/drawingml/2006/main" noGrp="1"/>
          </p:cNvSpPr>
          <p:nvPr/>
        </p:nvSpPr>
        <p:spPr>
          <a:xfrm xmlns:a="http://schemas.openxmlformats.org/drawingml/2006/main">
            <a:off x="1333500" y="350520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条件或证据定位</a:t>
            </a:r>
          </a:p>
        </p:txBody>
      </p:sp>
      <p:sp>
        <p:nvSpPr>
          <p:cNvPr id="10" name="">
            <a:extLst xmlns:a="http://schemas.openxmlformats.org/drawingml/2006/main">
              <a:ext uri="{FF2B5EF4-FFF2-40B4-BE49-F238E27FC236}">
                <a16:creationId xmlns:a16="http://schemas.microsoft.com/office/drawing/2014/main" id="{DBE47D3A-5F32-4196-9EA7-583CC4A14C66}"/>
              </a:ext>
            </a:extLst>
          </p:cNvPr>
          <p:cNvSpPr>
            <a:spLocks xmlns:a="http://schemas.openxmlformats.org/drawingml/2006/main" noGrp="1"/>
          </p:cNvSpPr>
          <p:nvPr/>
        </p:nvSpPr>
        <p:spPr>
          <a:xfrm xmlns:a="http://schemas.openxmlformats.org/drawingml/2006/main">
            <a:off x="914400" y="3952875"/>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2</a:t>
            </a:r>
          </a:p>
        </p:txBody>
      </p:sp>
      <p:sp>
        <p:nvSpPr>
          <p:cNvPr id="11" name="">
            <a:extLst xmlns:a="http://schemas.openxmlformats.org/drawingml/2006/main">
              <a:ext uri="{FF2B5EF4-FFF2-40B4-BE49-F238E27FC236}">
                <a16:creationId xmlns:a16="http://schemas.microsoft.com/office/drawing/2014/main" id="{7685A89F-F2DC-433D-8670-DC19EAAFE985}"/>
              </a:ext>
            </a:extLst>
          </p:cNvPr>
          <p:cNvSpPr>
            <a:spLocks xmlns:a="http://schemas.openxmlformats.org/drawingml/2006/main" noGrp="1"/>
          </p:cNvSpPr>
          <p:nvPr/>
        </p:nvSpPr>
        <p:spPr>
          <a:xfrm xmlns:a="http://schemas.openxmlformats.org/drawingml/2006/main">
            <a:off x="1333500" y="3952875"/>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关键方法与中间步骤</a:t>
            </a:r>
          </a:p>
        </p:txBody>
      </p:sp>
      <p:sp>
        <p:nvSpPr>
          <p:cNvPr id="12" name="">
            <a:extLst xmlns:a="http://schemas.openxmlformats.org/drawingml/2006/main">
              <a:ext uri="{FF2B5EF4-FFF2-40B4-BE49-F238E27FC236}">
                <a16:creationId xmlns:a16="http://schemas.microsoft.com/office/drawing/2014/main" id="{69901BE6-36CC-4708-A830-20DBEAC5BEAA}"/>
              </a:ext>
            </a:extLst>
          </p:cNvPr>
          <p:cNvSpPr>
            <a:spLocks xmlns:a="http://schemas.openxmlformats.org/drawingml/2006/main" noGrp="1"/>
          </p:cNvSpPr>
          <p:nvPr/>
        </p:nvSpPr>
        <p:spPr>
          <a:xfrm xmlns:a="http://schemas.openxmlformats.org/drawingml/2006/main">
            <a:off x="914400" y="4400550"/>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3</a:t>
            </a:r>
          </a:p>
        </p:txBody>
      </p:sp>
      <p:sp>
        <p:nvSpPr>
          <p:cNvPr id="13" name="">
            <a:extLst xmlns:a="http://schemas.openxmlformats.org/drawingml/2006/main">
              <a:ext uri="{FF2B5EF4-FFF2-40B4-BE49-F238E27FC236}">
                <a16:creationId xmlns:a16="http://schemas.microsoft.com/office/drawing/2014/main" id="{5CA26B38-9CC8-4117-9083-3DF382653E1D}"/>
              </a:ext>
            </a:extLst>
          </p:cNvPr>
          <p:cNvSpPr>
            <a:spLocks xmlns:a="http://schemas.openxmlformats.org/drawingml/2006/main" noGrp="1"/>
          </p:cNvSpPr>
          <p:nvPr/>
        </p:nvSpPr>
        <p:spPr>
          <a:xfrm xmlns:a="http://schemas.openxmlformats.org/drawingml/2006/main">
            <a:off x="1333500" y="440055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结论、单位/范围或表达核验</a:t>
            </a:r>
          </a:p>
        </p:txBody>
      </p:sp>
      <p:sp>
        <p:nvSpPr>
          <p:cNvPr id="14" name="">
            <a:extLst xmlns:a="http://schemas.openxmlformats.org/drawingml/2006/main">
              <a:ext uri="{FF2B5EF4-FFF2-40B4-BE49-F238E27FC236}">
                <a16:creationId xmlns:a16="http://schemas.microsoft.com/office/drawing/2014/main" id="{D7E31942-381A-4E25-9897-A79F96D41E78}"/>
              </a:ext>
            </a:extLst>
          </p:cNvPr>
          <p:cNvSpPr>
            <a:spLocks xmlns:a="http://schemas.openxmlformats.org/drawingml/2006/main" noGrp="1"/>
          </p:cNvSpPr>
          <p:nvPr/>
        </p:nvSpPr>
        <p:spPr>
          <a:xfrm xmlns:a="http://schemas.openxmlformats.org/drawingml/2006/main">
            <a:off x="7658100" y="1857375"/>
            <a:ext cx="3905250" cy="3286125"/>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F04600FB-CF26-4814-A0AF-FE4AABE53913}"/>
              </a:ext>
            </a:extLst>
          </p:cNvPr>
          <p:cNvSpPr>
            <a:spLocks xmlns:a="http://schemas.openxmlformats.org/drawingml/2006/main" noGrp="1"/>
          </p:cNvSpPr>
          <p:nvPr/>
        </p:nvSpPr>
        <p:spPr>
          <a:xfrm xmlns:a="http://schemas.openxmlformats.org/drawingml/2006/main">
            <a:off x="7962900" y="2143125"/>
            <a:ext cx="1905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错因复盘</a:t>
            </a:r>
          </a:p>
        </p:txBody>
      </p:sp>
      <p:sp>
        <p:nvSpPr>
          <p:cNvPr id="16" name="">
            <a:extLst xmlns:a="http://schemas.openxmlformats.org/drawingml/2006/main">
              <a:ext uri="{FF2B5EF4-FFF2-40B4-BE49-F238E27FC236}">
                <a16:creationId xmlns:a16="http://schemas.microsoft.com/office/drawing/2014/main" id="{915C4E07-DD96-4BE2-B841-9C8EB3E730F9}"/>
              </a:ext>
            </a:extLst>
          </p:cNvPr>
          <p:cNvSpPr>
            <a:spLocks xmlns:a="http://schemas.openxmlformats.org/drawingml/2006/main" noGrp="1"/>
          </p:cNvSpPr>
          <p:nvPr/>
        </p:nvSpPr>
        <p:spPr>
          <a:xfrm xmlns:a="http://schemas.openxmlformats.org/drawingml/2006/main">
            <a:off x="7962900" y="2695575"/>
            <a:ext cx="3143250" cy="904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FFFFFF"/>
                </a:solidFill>
                <a:latin typeface="Microsoft YaHei"/>
                <a:ea typeface="Microsoft YaHei"/>
                <a:cs typeface="Microsoft YaHei"/>
              </a:defRPr>
            </a:pPr>
            <a:r>
              <a:rPr sz="1875" b="1">
                <a:solidFill>
                  <a:srgbClr val="FFFFFF"/>
                </a:solidFill>
                <a:latin typeface="Microsoft YaHei"/>
                <a:ea typeface="Microsoft YaHei"/>
                <a:cs typeface="Microsoft YaHei"/>
              </a:rPr>
              <a:t>重复字段导致更新异常</a:t>
            </a:r>
          </a:p>
        </p:txBody>
      </p:sp>
      <p:sp>
        <p:nvSpPr>
          <p:cNvPr id="17" name="">
            <a:extLst xmlns:a="http://schemas.openxmlformats.org/drawingml/2006/main">
              <a:ext uri="{FF2B5EF4-FFF2-40B4-BE49-F238E27FC236}">
                <a16:creationId xmlns:a16="http://schemas.microsoft.com/office/drawing/2014/main" id="{E384B29F-500F-47CE-8C7E-57E795349E63}"/>
              </a:ext>
            </a:extLst>
          </p:cNvPr>
          <p:cNvSpPr>
            <a:spLocks xmlns:a="http://schemas.openxmlformats.org/drawingml/2006/main" noGrp="1"/>
          </p:cNvSpPr>
          <p:nvPr/>
        </p:nvSpPr>
        <p:spPr>
          <a:xfrm xmlns:a="http://schemas.openxmlformats.org/drawingml/2006/main">
            <a:off x="7962900" y="3857625"/>
            <a:ext cx="314325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我能指出错误发生在哪一步</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我能写出下一次的检查动作</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我能在同构题中立即修正</a:t>
            </a:r>
          </a:p>
        </p:txBody>
      </p:sp>
      <p:sp>
        <p:nvSpPr>
          <p:cNvPr id="18" name="">
            <a:extLst xmlns:a="http://schemas.openxmlformats.org/drawingml/2006/main">
              <a:ext uri="{FF2B5EF4-FFF2-40B4-BE49-F238E27FC236}">
                <a16:creationId xmlns:a16="http://schemas.microsoft.com/office/drawing/2014/main" id="{42161AB3-C369-46E6-A1B2-24BF24ECFDCC}"/>
              </a:ext>
            </a:extLst>
          </p:cNvPr>
          <p:cNvSpPr>
            <a:spLocks xmlns:a="http://schemas.openxmlformats.org/drawingml/2006/main" noGrp="1"/>
          </p:cNvSpPr>
          <p:nvPr/>
        </p:nvSpPr>
        <p:spPr>
          <a:xfrm xmlns:a="http://schemas.openxmlformats.org/drawingml/2006/main">
            <a:off x="628650" y="5553075"/>
            <a:ext cx="106680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0B0B0D"/>
                </a:solidFill>
                <a:latin typeface="Microsoft YaHei"/>
                <a:ea typeface="Microsoft YaHei"/>
                <a:cs typeface="Microsoft YaHei"/>
              </a:defRPr>
            </a:pPr>
            <a:r>
              <a:rPr sz="1275" b="1">
                <a:solidFill>
                  <a:srgbClr val="0B0B0D"/>
                </a:solidFill>
                <a:latin typeface="Microsoft YaHei"/>
                <a:ea typeface="Microsoft YaHei"/>
                <a:cs typeface="Microsoft YaHei"/>
              </a:rPr>
              <a:t>达标证据｜入口题 + 知识边界证据卡</a:t>
            </a:r>
          </a:p>
        </p:txBody>
      </p:sp>
      <p:sp>
        <p:nvSpPr>
          <p:cNvPr id="19" name="">
            <a:extLst xmlns:a="http://schemas.openxmlformats.org/drawingml/2006/main">
              <a:ext uri="{FF2B5EF4-FFF2-40B4-BE49-F238E27FC236}">
                <a16:creationId xmlns:a16="http://schemas.microsoft.com/office/drawing/2014/main" id="{65080035-607C-4838-B944-F5CA3CDD57B1}"/>
              </a:ext>
            </a:extLst>
          </p:cNvPr>
          <p:cNvSpPr>
            <a:spLocks xmlns:a="http://schemas.openxmlformats.org/drawingml/2006/main" noGrp="1"/>
          </p:cNvSpPr>
          <p:nvPr/>
        </p:nvSpPr>
        <p:spPr>
          <a:xfrm xmlns:a="http://schemas.openxmlformats.org/drawingml/2006/main">
            <a:off x="628650" y="6029325"/>
            <a:ext cx="4762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F4B3E"/>
                </a:solidFill>
                <a:latin typeface="Arial"/>
                <a:ea typeface="Arial"/>
                <a:cs typeface="Arial"/>
              </a:defRPr>
            </a:pPr>
            <a:r>
              <a:rPr sz="900" b="1">
                <a:solidFill>
                  <a:srgbClr val="FF4B3E"/>
                </a:solidFill>
                <a:latin typeface="Arial"/>
                <a:ea typeface="Arial"/>
                <a:cs typeface="Arial"/>
              </a:rPr>
              <a:t>前段检查 · 2 分钟</a:t>
            </a:r>
          </a:p>
        </p:txBody>
      </p:sp>
      <p:sp>
        <p:nvSpPr>
          <p:cNvPr id="20" name="">
            <a:extLst xmlns:a="http://schemas.openxmlformats.org/drawingml/2006/main">
              <a:ext uri="{FF2B5EF4-FFF2-40B4-BE49-F238E27FC236}">
                <a16:creationId xmlns:a16="http://schemas.microsoft.com/office/drawing/2014/main" id="{00395C9D-91FD-4BCA-BF03-AD3722944426}"/>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692ADAEC-D577-4BDC-A013-02B599CB9C20}"/>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ICT · 数据库</a:t>
            </a:r>
          </a:p>
        </p:txBody>
      </p:sp>
      <p:sp>
        <p:nvSpPr>
          <p:cNvPr id="22" name="">
            <a:extLst xmlns:a="http://schemas.openxmlformats.org/drawingml/2006/main">
              <a:ext uri="{FF2B5EF4-FFF2-40B4-BE49-F238E27FC236}">
                <a16:creationId xmlns:a16="http://schemas.microsoft.com/office/drawing/2014/main" id="{664E04A7-40FF-4C19-9045-323315481936}"/>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06 / 30</a:t>
            </a:r>
          </a:p>
        </p:txBody>
      </p:sp>
    </p:spTree>
    <p:extLst>
      <p:ext uri="{BB962C8B-B14F-4D97-AF65-F5344CB8AC3E}">
        <p14:creationId xmlns:p14="http://schemas.microsoft.com/office/powerpoint/2010/main" val="2050239672"/>
      </p:ext>
    </p:extLst>
  </p:cSld>
</p:sld>
</file>

<file path=ppt/slides/slide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8DA49F1F-27FF-4B32-914B-D104D80F7859}"/>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TERMS &amp; PREREQUISITES</a:t>
            </a:r>
          </a:p>
        </p:txBody>
      </p:sp>
      <p:sp>
        <p:nvSpPr>
          <p:cNvPr id="2" name="">
            <a:extLst xmlns:a="http://schemas.openxmlformats.org/drawingml/2006/main">
              <a:ext uri="{FF2B5EF4-FFF2-40B4-BE49-F238E27FC236}">
                <a16:creationId xmlns:a16="http://schemas.microsoft.com/office/drawing/2014/main" id="{7B2E2072-1D72-4F2B-B5DF-33BA89FD1DC3}"/>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676876176abe4743"/>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84F288F0-3D9A-4ED7-917B-74DBCB4E5553}"/>
              </a:ext>
            </a:extLst>
          </p:cNvPr>
          <p:cNvSpPr>
            <a:spLocks xmlns:a="http://schemas.openxmlformats.org/drawingml/2006/main" noGrp="1"/>
          </p:cNvSpPr>
          <p:nvPr/>
        </p:nvSpPr>
        <p:spPr>
          <a:xfrm xmlns:a="http://schemas.openxmlformats.org/drawingml/2006/main">
            <a:off x="628650" y="876300"/>
            <a:ext cx="8382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先把专有名词、对象和单位说清楚。</a:t>
            </a:r>
          </a:p>
        </p:txBody>
      </p:sp>
      <p:sp>
        <p:nvSpPr>
          <p:cNvPr id="5" name="">
            <a:extLst xmlns:a="http://schemas.openxmlformats.org/drawingml/2006/main">
              <a:ext uri="{FF2B5EF4-FFF2-40B4-BE49-F238E27FC236}">
                <a16:creationId xmlns:a16="http://schemas.microsoft.com/office/drawing/2014/main" id="{8DE0854A-622B-4C33-A4F5-10436DFCFD7A}"/>
              </a:ext>
            </a:extLst>
          </p:cNvPr>
          <p:cNvSpPr>
            <a:spLocks xmlns:a="http://schemas.openxmlformats.org/drawingml/2006/main" noGrp="1"/>
          </p:cNvSpPr>
          <p:nvPr/>
        </p:nvSpPr>
        <p:spPr>
          <a:xfrm xmlns:a="http://schemas.openxmlformats.org/drawingml/2006/main">
            <a:off x="628650" y="1809750"/>
            <a:ext cx="5143500" cy="1524000"/>
          </a:xfrm>
          <a:prstGeom xmlns:a="http://schemas.openxmlformats.org/drawingml/2006/main" prst="rect">
            <a:avLst/>
          </a:prstGeom>
          <a:solidFill xmlns:a="http://schemas.openxmlformats.org/drawingml/2006/main">
            <a:srgbClr val="FFD8D4"/>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16B958B2-5BA7-469D-A876-0E7346BC7F8C}"/>
              </a:ext>
            </a:extLst>
          </p:cNvPr>
          <p:cNvSpPr>
            <a:spLocks xmlns:a="http://schemas.openxmlformats.org/drawingml/2006/main" noGrp="1"/>
          </p:cNvSpPr>
          <p:nvPr/>
        </p:nvSpPr>
        <p:spPr>
          <a:xfrm xmlns:a="http://schemas.openxmlformats.org/drawingml/2006/main">
            <a:off x="86677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知识对象</a:t>
            </a:r>
          </a:p>
        </p:txBody>
      </p:sp>
      <p:sp>
        <p:nvSpPr>
          <p:cNvPr id="7" name="">
            <a:extLst xmlns:a="http://schemas.openxmlformats.org/drawingml/2006/main">
              <a:ext uri="{FF2B5EF4-FFF2-40B4-BE49-F238E27FC236}">
                <a16:creationId xmlns:a16="http://schemas.microsoft.com/office/drawing/2014/main" id="{69581B9D-228C-478A-8ED5-C0B7929DF84D}"/>
              </a:ext>
            </a:extLst>
          </p:cNvPr>
          <p:cNvSpPr>
            <a:spLocks xmlns:a="http://schemas.openxmlformats.org/drawingml/2006/main" noGrp="1"/>
          </p:cNvSpPr>
          <p:nvPr/>
        </p:nvSpPr>
        <p:spPr>
          <a:xfrm xmlns:a="http://schemas.openxmlformats.org/drawingml/2006/main">
            <a:off x="86677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数据库</a:t>
            </a:r>
          </a:p>
        </p:txBody>
      </p:sp>
      <p:sp>
        <p:nvSpPr>
          <p:cNvPr id="8" name="">
            <a:extLst xmlns:a="http://schemas.openxmlformats.org/drawingml/2006/main">
              <a:ext uri="{FF2B5EF4-FFF2-40B4-BE49-F238E27FC236}">
                <a16:creationId xmlns:a16="http://schemas.microsoft.com/office/drawing/2014/main" id="{DE67B925-83D0-4120-BAC9-5C2422097EB2}"/>
              </a:ext>
            </a:extLst>
          </p:cNvPr>
          <p:cNvSpPr>
            <a:spLocks xmlns:a="http://schemas.openxmlformats.org/drawingml/2006/main" noGrp="1"/>
          </p:cNvSpPr>
          <p:nvPr/>
        </p:nvSpPr>
        <p:spPr>
          <a:xfrm xmlns:a="http://schemas.openxmlformats.org/drawingml/2006/main">
            <a:off x="6096000" y="180975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9" name="">
            <a:extLst xmlns:a="http://schemas.openxmlformats.org/drawingml/2006/main">
              <a:ext uri="{FF2B5EF4-FFF2-40B4-BE49-F238E27FC236}">
                <a16:creationId xmlns:a16="http://schemas.microsoft.com/office/drawing/2014/main" id="{EB12C351-17B6-404B-801E-3BD9BEE256F9}"/>
              </a:ext>
            </a:extLst>
          </p:cNvPr>
          <p:cNvSpPr>
            <a:spLocks xmlns:a="http://schemas.openxmlformats.org/drawingml/2006/main" noGrp="1"/>
          </p:cNvSpPr>
          <p:nvPr/>
        </p:nvSpPr>
        <p:spPr>
          <a:xfrm xmlns:a="http://schemas.openxmlformats.org/drawingml/2006/main">
            <a:off x="633412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核心关系</a:t>
            </a:r>
          </a:p>
        </p:txBody>
      </p:sp>
      <p:sp>
        <p:nvSpPr>
          <p:cNvPr id="10" name="">
            <a:extLst xmlns:a="http://schemas.openxmlformats.org/drawingml/2006/main">
              <a:ext uri="{FF2B5EF4-FFF2-40B4-BE49-F238E27FC236}">
                <a16:creationId xmlns:a16="http://schemas.microsoft.com/office/drawing/2014/main" id="{85B1D2B3-A75C-42EB-ACFD-0C4185B9512D}"/>
              </a:ext>
            </a:extLst>
          </p:cNvPr>
          <p:cNvSpPr>
            <a:spLocks xmlns:a="http://schemas.openxmlformats.org/drawingml/2006/main" noGrp="1"/>
          </p:cNvSpPr>
          <p:nvPr/>
        </p:nvSpPr>
        <p:spPr>
          <a:xfrm xmlns:a="http://schemas.openxmlformats.org/drawingml/2006/main">
            <a:off x="633412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主键保证实体唯一，外键表达关系</a:t>
            </a:r>
          </a:p>
        </p:txBody>
      </p:sp>
      <p:sp>
        <p:nvSpPr>
          <p:cNvPr id="11" name="">
            <a:extLst xmlns:a="http://schemas.openxmlformats.org/drawingml/2006/main">
              <a:ext uri="{FF2B5EF4-FFF2-40B4-BE49-F238E27FC236}">
                <a16:creationId xmlns:a16="http://schemas.microsoft.com/office/drawing/2014/main" id="{D42C860F-2EEF-4BB4-83D2-196B31EA675A}"/>
              </a:ext>
            </a:extLst>
          </p:cNvPr>
          <p:cNvSpPr>
            <a:spLocks xmlns:a="http://schemas.openxmlformats.org/drawingml/2006/main" noGrp="1"/>
          </p:cNvSpPr>
          <p:nvPr/>
        </p:nvSpPr>
        <p:spPr>
          <a:xfrm xmlns:a="http://schemas.openxmlformats.org/drawingml/2006/main">
            <a:off x="628650" y="361950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2" name="">
            <a:extLst xmlns:a="http://schemas.openxmlformats.org/drawingml/2006/main">
              <a:ext uri="{FF2B5EF4-FFF2-40B4-BE49-F238E27FC236}">
                <a16:creationId xmlns:a16="http://schemas.microsoft.com/office/drawing/2014/main" id="{43658B22-32D3-419D-9DF2-7DD9CB965955}"/>
              </a:ext>
            </a:extLst>
          </p:cNvPr>
          <p:cNvSpPr>
            <a:spLocks xmlns:a="http://schemas.openxmlformats.org/drawingml/2006/main" noGrp="1"/>
          </p:cNvSpPr>
          <p:nvPr/>
        </p:nvSpPr>
        <p:spPr>
          <a:xfrm xmlns:a="http://schemas.openxmlformats.org/drawingml/2006/main">
            <a:off x="86677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标准方法</a:t>
            </a:r>
          </a:p>
        </p:txBody>
      </p:sp>
      <p:sp>
        <p:nvSpPr>
          <p:cNvPr id="13" name="">
            <a:extLst xmlns:a="http://schemas.openxmlformats.org/drawingml/2006/main">
              <a:ext uri="{FF2B5EF4-FFF2-40B4-BE49-F238E27FC236}">
                <a16:creationId xmlns:a16="http://schemas.microsoft.com/office/drawing/2014/main" id="{C6B4E0E3-9A40-4BB0-A789-A61991CCEC37}"/>
              </a:ext>
            </a:extLst>
          </p:cNvPr>
          <p:cNvSpPr>
            <a:spLocks xmlns:a="http://schemas.openxmlformats.org/drawingml/2006/main" noGrp="1"/>
          </p:cNvSpPr>
          <p:nvPr/>
        </p:nvSpPr>
        <p:spPr>
          <a:xfrm xmlns:a="http://schemas.openxmlformats.org/drawingml/2006/main">
            <a:off x="86677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建实体—定键—连关系—写查询</a:t>
            </a:r>
          </a:p>
        </p:txBody>
      </p:sp>
      <p:sp>
        <p:nvSpPr>
          <p:cNvPr id="14" name="">
            <a:extLst xmlns:a="http://schemas.openxmlformats.org/drawingml/2006/main">
              <a:ext uri="{FF2B5EF4-FFF2-40B4-BE49-F238E27FC236}">
                <a16:creationId xmlns:a16="http://schemas.microsoft.com/office/drawing/2014/main" id="{15451EC0-3CBF-43E5-A6FD-ACE8FEBE4096}"/>
              </a:ext>
            </a:extLst>
          </p:cNvPr>
          <p:cNvSpPr>
            <a:spLocks xmlns:a="http://schemas.openxmlformats.org/drawingml/2006/main" noGrp="1"/>
          </p:cNvSpPr>
          <p:nvPr/>
        </p:nvSpPr>
        <p:spPr>
          <a:xfrm xmlns:a="http://schemas.openxmlformats.org/drawingml/2006/main">
            <a:off x="6096000" y="361950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5" name="">
            <a:extLst xmlns:a="http://schemas.openxmlformats.org/drawingml/2006/main">
              <a:ext uri="{FF2B5EF4-FFF2-40B4-BE49-F238E27FC236}">
                <a16:creationId xmlns:a16="http://schemas.microsoft.com/office/drawing/2014/main" id="{D0472C53-750C-405A-A5CD-AAA21A1D206A}"/>
              </a:ext>
            </a:extLst>
          </p:cNvPr>
          <p:cNvSpPr>
            <a:spLocks xmlns:a="http://schemas.openxmlformats.org/drawingml/2006/main" noGrp="1"/>
          </p:cNvSpPr>
          <p:nvPr/>
        </p:nvSpPr>
        <p:spPr>
          <a:xfrm xmlns:a="http://schemas.openxmlformats.org/drawingml/2006/main">
            <a:off x="633412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边界与单位</a:t>
            </a:r>
          </a:p>
        </p:txBody>
      </p:sp>
      <p:sp>
        <p:nvSpPr>
          <p:cNvPr id="16" name="">
            <a:extLst xmlns:a="http://schemas.openxmlformats.org/drawingml/2006/main">
              <a:ext uri="{FF2B5EF4-FFF2-40B4-BE49-F238E27FC236}">
                <a16:creationId xmlns:a16="http://schemas.microsoft.com/office/drawing/2014/main" id="{F8383CE4-E2CE-4E6D-B9FC-00396BF29A7D}"/>
              </a:ext>
            </a:extLst>
          </p:cNvPr>
          <p:cNvSpPr>
            <a:spLocks xmlns:a="http://schemas.openxmlformats.org/drawingml/2006/main" noGrp="1"/>
          </p:cNvSpPr>
          <p:nvPr/>
        </p:nvSpPr>
        <p:spPr>
          <a:xfrm xmlns:a="http://schemas.openxmlformats.org/drawingml/2006/main">
            <a:off x="633412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重复字段导致更新异常</a:t>
            </a:r>
          </a:p>
        </p:txBody>
      </p:sp>
      <p:sp>
        <p:nvSpPr>
          <p:cNvPr id="17" name="">
            <a:extLst xmlns:a="http://schemas.openxmlformats.org/drawingml/2006/main">
              <a:ext uri="{FF2B5EF4-FFF2-40B4-BE49-F238E27FC236}">
                <a16:creationId xmlns:a16="http://schemas.microsoft.com/office/drawing/2014/main" id="{97EDED0D-AF97-4B15-AD01-AA7D536FA829}"/>
              </a:ext>
            </a:extLst>
          </p:cNvPr>
          <p:cNvSpPr>
            <a:spLocks xmlns:a="http://schemas.openxmlformats.org/drawingml/2006/main" noGrp="1"/>
          </p:cNvSpPr>
          <p:nvPr/>
        </p:nvSpPr>
        <p:spPr>
          <a:xfrm xmlns:a="http://schemas.openxmlformats.org/drawingml/2006/main">
            <a:off x="628650" y="5695950"/>
            <a:ext cx="10668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术语不清时先停：定义对象 → 写清符号 → 标注单位／范围 → 再开始推理。</a:t>
            </a:r>
          </a:p>
        </p:txBody>
      </p:sp>
      <p:sp>
        <p:nvSpPr>
          <p:cNvPr id="18" name="">
            <a:extLst xmlns:a="http://schemas.openxmlformats.org/drawingml/2006/main">
              <a:ext uri="{FF2B5EF4-FFF2-40B4-BE49-F238E27FC236}">
                <a16:creationId xmlns:a16="http://schemas.microsoft.com/office/drawing/2014/main" id="{AAD6B644-51EA-46B0-BC43-D5B8DBBDC2FF}"/>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5D8DFD72-293A-4B9D-9711-EC4187DAA0B0}"/>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ICT · 数据库</a:t>
            </a:r>
          </a:p>
        </p:txBody>
      </p:sp>
      <p:sp>
        <p:nvSpPr>
          <p:cNvPr id="20" name="">
            <a:extLst xmlns:a="http://schemas.openxmlformats.org/drawingml/2006/main">
              <a:ext uri="{FF2B5EF4-FFF2-40B4-BE49-F238E27FC236}">
                <a16:creationId xmlns:a16="http://schemas.microsoft.com/office/drawing/2014/main" id="{5EACF0DB-8A35-45FF-A6E0-6102AE5170B8}"/>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07 / 30</a:t>
            </a:r>
          </a:p>
        </p:txBody>
      </p:sp>
    </p:spTree>
    <p:extLst>
      <p:ext uri="{BB962C8B-B14F-4D97-AF65-F5344CB8AC3E}">
        <p14:creationId xmlns:p14="http://schemas.microsoft.com/office/powerpoint/2010/main" val="851875068"/>
      </p:ext>
    </p:extLst>
  </p:cSld>
</p:sld>
</file>

<file path=ppt/slides/slide8.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FAB6B213-8F60-481F-8414-A70C1233C67D}"/>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KNOWLEDGE MODEL</a:t>
            </a:r>
          </a:p>
        </p:txBody>
      </p:sp>
      <p:sp>
        <p:nvSpPr>
          <p:cNvPr id="2" name="">
            <a:extLst xmlns:a="http://schemas.openxmlformats.org/drawingml/2006/main">
              <a:ext uri="{FF2B5EF4-FFF2-40B4-BE49-F238E27FC236}">
                <a16:creationId xmlns:a16="http://schemas.microsoft.com/office/drawing/2014/main" id="{00919287-599A-4E84-B462-B75414E3A31D}"/>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5fe29cc4919d41e8"/>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93076B25-2BF7-439C-9395-D958529D1EDB}"/>
              </a:ext>
            </a:extLst>
          </p:cNvPr>
          <p:cNvSpPr>
            <a:spLocks xmlns:a="http://schemas.openxmlformats.org/drawingml/2006/main" noGrp="1"/>
          </p:cNvSpPr>
          <p:nvPr/>
        </p:nvSpPr>
        <p:spPr>
          <a:xfrm xmlns:a="http://schemas.openxmlformats.org/drawingml/2006/main">
            <a:off x="628650" y="876300"/>
            <a:ext cx="876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把知识点变成一条可执行、可核验的链。</a:t>
            </a:r>
          </a:p>
        </p:txBody>
      </p:sp>
      <p:sp>
        <p:nvSpPr>
          <p:cNvPr id="5" name="">
            <a:extLst xmlns:a="http://schemas.openxmlformats.org/drawingml/2006/main">
              <a:ext uri="{FF2B5EF4-FFF2-40B4-BE49-F238E27FC236}">
                <a16:creationId xmlns:a16="http://schemas.microsoft.com/office/drawing/2014/main" id="{1A995535-B7E4-4A20-A4EF-C241302D5F2F}"/>
              </a:ext>
            </a:extLst>
          </p:cNvPr>
          <p:cNvSpPr>
            <a:spLocks xmlns:a="http://schemas.openxmlformats.org/drawingml/2006/main" noGrp="1"/>
          </p:cNvSpPr>
          <p:nvPr/>
        </p:nvSpPr>
        <p:spPr>
          <a:xfrm xmlns:a="http://schemas.openxmlformats.org/drawingml/2006/main">
            <a:off x="628650"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4AB9F1B8-0F2D-4C73-BE9A-52BB9981EE61}"/>
              </a:ext>
            </a:extLst>
          </p:cNvPr>
          <p:cNvSpPr>
            <a:spLocks xmlns:a="http://schemas.openxmlformats.org/drawingml/2006/main" noGrp="1"/>
          </p:cNvSpPr>
          <p:nvPr/>
        </p:nvSpPr>
        <p:spPr>
          <a:xfrm xmlns:a="http://schemas.openxmlformats.org/drawingml/2006/main">
            <a:off x="83820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01 条件／证据</a:t>
            </a:r>
          </a:p>
        </p:txBody>
      </p:sp>
      <p:sp>
        <p:nvSpPr>
          <p:cNvPr id="7" name="">
            <a:extLst xmlns:a="http://schemas.openxmlformats.org/drawingml/2006/main">
              <a:ext uri="{FF2B5EF4-FFF2-40B4-BE49-F238E27FC236}">
                <a16:creationId xmlns:a16="http://schemas.microsoft.com/office/drawing/2014/main" id="{280B8BE8-3804-4181-B427-486D9666932C}"/>
              </a:ext>
            </a:extLst>
          </p:cNvPr>
          <p:cNvSpPr>
            <a:spLocks xmlns:a="http://schemas.openxmlformats.org/drawingml/2006/main" noGrp="1"/>
          </p:cNvSpPr>
          <p:nvPr/>
        </p:nvSpPr>
        <p:spPr>
          <a:xfrm xmlns:a="http://schemas.openxmlformats.org/drawingml/2006/main">
            <a:off x="83820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2664"/>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DSE原创模考 AA-1 · ICT Paper 2A structured-task skill adapted to MCQ · 证据定位</a:t>
            </a:r>
          </a:p>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指令焦点：先判断题目要求…</a:t>
            </a:r>
          </a:p>
        </p:txBody>
      </p:sp>
      <p:sp>
        <p:nvSpPr>
          <p:cNvPr id="8" name="">
            <a:extLst xmlns:a="http://schemas.openxmlformats.org/drawingml/2006/main">
              <a:ext uri="{FF2B5EF4-FFF2-40B4-BE49-F238E27FC236}">
                <a16:creationId xmlns:a16="http://schemas.microsoft.com/office/drawing/2014/main" id="{B200B66D-2105-4ECE-AA51-9DF3AF51962B}"/>
              </a:ext>
            </a:extLst>
          </p:cNvPr>
          <p:cNvSpPr>
            <a:spLocks xmlns:a="http://schemas.openxmlformats.org/drawingml/2006/main" noGrp="1"/>
          </p:cNvSpPr>
          <p:nvPr/>
        </p:nvSpPr>
        <p:spPr>
          <a:xfrm xmlns:a="http://schemas.openxmlformats.org/drawingml/2006/main">
            <a:off x="3362325"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9" name="">
            <a:extLst xmlns:a="http://schemas.openxmlformats.org/drawingml/2006/main">
              <a:ext uri="{FF2B5EF4-FFF2-40B4-BE49-F238E27FC236}">
                <a16:creationId xmlns:a16="http://schemas.microsoft.com/office/drawing/2014/main" id="{53C7194A-32FE-4861-9398-9852B91B8186}"/>
              </a:ext>
            </a:extLst>
          </p:cNvPr>
          <p:cNvSpPr>
            <a:spLocks xmlns:a="http://schemas.openxmlformats.org/drawingml/2006/main" noGrp="1"/>
          </p:cNvSpPr>
          <p:nvPr/>
        </p:nvSpPr>
        <p:spPr>
          <a:xfrm xmlns:a="http://schemas.openxmlformats.org/drawingml/2006/main">
            <a:off x="357187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02 表示／模型</a:t>
            </a:r>
          </a:p>
        </p:txBody>
      </p:sp>
      <p:sp>
        <p:nvSpPr>
          <p:cNvPr id="10" name="">
            <a:extLst xmlns:a="http://schemas.openxmlformats.org/drawingml/2006/main">
              <a:ext uri="{FF2B5EF4-FFF2-40B4-BE49-F238E27FC236}">
                <a16:creationId xmlns:a16="http://schemas.microsoft.com/office/drawing/2014/main" id="{D60405D1-1961-4957-BC01-9B9B22B4C205}"/>
              </a:ext>
            </a:extLst>
          </p:cNvPr>
          <p:cNvSpPr>
            <a:spLocks xmlns:a="http://schemas.openxmlformats.org/drawingml/2006/main" noGrp="1"/>
          </p:cNvSpPr>
          <p:nvPr/>
        </p:nvSpPr>
        <p:spPr>
          <a:xfrm xmlns:a="http://schemas.openxmlformats.org/drawingml/2006/main">
            <a:off x="357187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主键保证实体唯一，外键表达关系</a:t>
            </a:r>
          </a:p>
        </p:txBody>
      </p:sp>
      <p:sp>
        <p:nvSpPr>
          <p:cNvPr id="11" name="">
            <a:extLst xmlns:a="http://schemas.openxmlformats.org/drawingml/2006/main">
              <a:ext uri="{FF2B5EF4-FFF2-40B4-BE49-F238E27FC236}">
                <a16:creationId xmlns:a16="http://schemas.microsoft.com/office/drawing/2014/main" id="{52F35452-8799-446A-9D96-92487BE652F6}"/>
              </a:ext>
            </a:extLst>
          </p:cNvPr>
          <p:cNvSpPr>
            <a:spLocks xmlns:a="http://schemas.openxmlformats.org/drawingml/2006/main" noGrp="1"/>
          </p:cNvSpPr>
          <p:nvPr/>
        </p:nvSpPr>
        <p:spPr>
          <a:xfrm xmlns:a="http://schemas.openxmlformats.org/drawingml/2006/main">
            <a:off x="6096000" y="2000250"/>
            <a:ext cx="2428875" cy="2857500"/>
          </a:xfrm>
          <a:prstGeom xmlns:a="http://schemas.openxmlformats.org/drawingml/2006/main" prst="rect">
            <a:avLst/>
          </a:prstGeom>
          <a:solidFill xmlns:a="http://schemas.openxmlformats.org/drawingml/2006/main">
            <a:srgbClr val="0B0B0D"/>
          </a:solidFill>
          <a:ln xmlns:a="http://schemas.openxmlformats.org/drawingml/2006/main" w="9525">
            <a:solidFill>
              <a:srgbClr val="D6D3CC"/>
            </a:solidFill>
            <a:prstDash val="solid"/>
          </a:ln>
        </p:spPr>
      </p:sp>
      <p:sp>
        <p:nvSpPr>
          <p:cNvPr id="12" name="">
            <a:extLst xmlns:a="http://schemas.openxmlformats.org/drawingml/2006/main">
              <a:ext uri="{FF2B5EF4-FFF2-40B4-BE49-F238E27FC236}">
                <a16:creationId xmlns:a16="http://schemas.microsoft.com/office/drawing/2014/main" id="{A05390DE-C386-49B7-A8C1-F14FAC265E1F}"/>
              </a:ext>
            </a:extLst>
          </p:cNvPr>
          <p:cNvSpPr>
            <a:spLocks xmlns:a="http://schemas.openxmlformats.org/drawingml/2006/main" noGrp="1"/>
          </p:cNvSpPr>
          <p:nvPr/>
        </p:nvSpPr>
        <p:spPr>
          <a:xfrm xmlns:a="http://schemas.openxmlformats.org/drawingml/2006/main">
            <a:off x="630555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F1EA"/>
                </a:solidFill>
                <a:latin typeface="Microsoft YaHei"/>
                <a:ea typeface="Microsoft YaHei"/>
                <a:cs typeface="Microsoft YaHei"/>
              </a:defRPr>
            </a:pPr>
            <a:r>
              <a:rPr sz="975" b="1">
                <a:solidFill>
                  <a:srgbClr val="F4F1EA"/>
                </a:solidFill>
                <a:latin typeface="Microsoft YaHei"/>
                <a:ea typeface="Microsoft YaHei"/>
                <a:cs typeface="Microsoft YaHei"/>
              </a:rPr>
              <a:t>03 方法／评分点</a:t>
            </a:r>
          </a:p>
        </p:txBody>
      </p:sp>
      <p:sp>
        <p:nvSpPr>
          <p:cNvPr id="13" name="">
            <a:extLst xmlns:a="http://schemas.openxmlformats.org/drawingml/2006/main">
              <a:ext uri="{FF2B5EF4-FFF2-40B4-BE49-F238E27FC236}">
                <a16:creationId xmlns:a16="http://schemas.microsoft.com/office/drawing/2014/main" id="{4649EEC6-34D8-47EF-A94C-8151CA39C15F}"/>
              </a:ext>
            </a:extLst>
          </p:cNvPr>
          <p:cNvSpPr>
            <a:spLocks xmlns:a="http://schemas.openxmlformats.org/drawingml/2006/main" noGrp="1"/>
          </p:cNvSpPr>
          <p:nvPr/>
        </p:nvSpPr>
        <p:spPr>
          <a:xfrm xmlns:a="http://schemas.openxmlformats.org/drawingml/2006/main">
            <a:off x="630555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建实体—定键—连关系—写查询</a:t>
            </a:r>
          </a:p>
        </p:txBody>
      </p:sp>
      <p:sp>
        <p:nvSpPr>
          <p:cNvPr id="14" name="">
            <a:extLst xmlns:a="http://schemas.openxmlformats.org/drawingml/2006/main">
              <a:ext uri="{FF2B5EF4-FFF2-40B4-BE49-F238E27FC236}">
                <a16:creationId xmlns:a16="http://schemas.microsoft.com/office/drawing/2014/main" id="{F1915B69-035D-408C-99B3-5EF79311AFDB}"/>
              </a:ext>
            </a:extLst>
          </p:cNvPr>
          <p:cNvSpPr>
            <a:spLocks xmlns:a="http://schemas.openxmlformats.org/drawingml/2006/main" noGrp="1"/>
          </p:cNvSpPr>
          <p:nvPr/>
        </p:nvSpPr>
        <p:spPr>
          <a:xfrm xmlns:a="http://schemas.openxmlformats.org/drawingml/2006/main">
            <a:off x="8829675"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15" name="">
            <a:extLst xmlns:a="http://schemas.openxmlformats.org/drawingml/2006/main">
              <a:ext uri="{FF2B5EF4-FFF2-40B4-BE49-F238E27FC236}">
                <a16:creationId xmlns:a16="http://schemas.microsoft.com/office/drawing/2014/main" id="{579F1FF4-0927-4D06-A484-CDFE45CFD7FE}"/>
              </a:ext>
            </a:extLst>
          </p:cNvPr>
          <p:cNvSpPr>
            <a:spLocks xmlns:a="http://schemas.openxmlformats.org/drawingml/2006/main" noGrp="1"/>
          </p:cNvSpPr>
          <p:nvPr/>
        </p:nvSpPr>
        <p:spPr>
          <a:xfrm xmlns:a="http://schemas.openxmlformats.org/drawingml/2006/main">
            <a:off x="903922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04 结论／核验</a:t>
            </a:r>
          </a:p>
        </p:txBody>
      </p:sp>
      <p:sp>
        <p:nvSpPr>
          <p:cNvPr id="16" name="">
            <a:extLst xmlns:a="http://schemas.openxmlformats.org/drawingml/2006/main">
              <a:ext uri="{FF2B5EF4-FFF2-40B4-BE49-F238E27FC236}">
                <a16:creationId xmlns:a16="http://schemas.microsoft.com/office/drawing/2014/main" id="{C7C51654-4D41-4337-ADBE-2D1D243216EE}"/>
              </a:ext>
            </a:extLst>
          </p:cNvPr>
          <p:cNvSpPr>
            <a:spLocks xmlns:a="http://schemas.openxmlformats.org/drawingml/2006/main" noGrp="1"/>
          </p:cNvSpPr>
          <p:nvPr/>
        </p:nvSpPr>
        <p:spPr>
          <a:xfrm xmlns:a="http://schemas.openxmlformats.org/drawingml/2006/main">
            <a:off x="903922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检查：重复字段导致更新异常</a:t>
            </a:r>
          </a:p>
        </p:txBody>
      </p:sp>
      <p:sp>
        <p:nvSpPr>
          <p:cNvPr id="17" name="">
            <a:extLst xmlns:a="http://schemas.openxmlformats.org/drawingml/2006/main">
              <a:ext uri="{FF2B5EF4-FFF2-40B4-BE49-F238E27FC236}">
                <a16:creationId xmlns:a16="http://schemas.microsoft.com/office/drawing/2014/main" id="{FDB8E197-003E-4DC9-8A54-D2E7867259F7}"/>
              </a:ext>
            </a:extLst>
          </p:cNvPr>
          <p:cNvSpPr>
            <a:spLocks xmlns:a="http://schemas.openxmlformats.org/drawingml/2006/main" noGrp="1"/>
          </p:cNvSpPr>
          <p:nvPr/>
        </p:nvSpPr>
        <p:spPr>
          <a:xfrm xmlns:a="http://schemas.openxmlformats.org/drawingml/2006/main">
            <a:off x="628650" y="54483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完成任何题目后，都要能指出答案来自链条中的哪一个节点。</a:t>
            </a:r>
          </a:p>
        </p:txBody>
      </p:sp>
      <p:sp>
        <p:nvSpPr>
          <p:cNvPr id="18" name="">
            <a:extLst xmlns:a="http://schemas.openxmlformats.org/drawingml/2006/main">
              <a:ext uri="{FF2B5EF4-FFF2-40B4-BE49-F238E27FC236}">
                <a16:creationId xmlns:a16="http://schemas.microsoft.com/office/drawing/2014/main" id="{863439A4-5EDE-46A0-8F0A-6DAEB06AE246}"/>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36F70542-CB11-48AC-9AAD-F3E26D0C8CB2}"/>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ICT · 数据库</a:t>
            </a:r>
          </a:p>
        </p:txBody>
      </p:sp>
      <p:sp>
        <p:nvSpPr>
          <p:cNvPr id="20" name="">
            <a:extLst xmlns:a="http://schemas.openxmlformats.org/drawingml/2006/main">
              <a:ext uri="{FF2B5EF4-FFF2-40B4-BE49-F238E27FC236}">
                <a16:creationId xmlns:a16="http://schemas.microsoft.com/office/drawing/2014/main" id="{69960A6D-6A79-4AFD-9AA3-4458B0AF6EC4}"/>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08 / 30</a:t>
            </a:r>
          </a:p>
        </p:txBody>
      </p:sp>
    </p:spTree>
    <p:extLst>
      <p:ext uri="{BB962C8B-B14F-4D97-AF65-F5344CB8AC3E}">
        <p14:creationId xmlns:p14="http://schemas.microsoft.com/office/powerpoint/2010/main" val="2049164900"/>
      </p:ext>
    </p:extLst>
  </p:cSld>
</p:sld>
</file>

<file path=ppt/slides/slide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A68DD378-AD7E-4125-B883-7CEEA096F9C1}"/>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EVIDENCE TASK</a:t>
            </a:r>
          </a:p>
        </p:txBody>
      </p:sp>
      <p:sp>
        <p:nvSpPr>
          <p:cNvPr id="2" name="">
            <a:extLst xmlns:a="http://schemas.openxmlformats.org/drawingml/2006/main">
              <a:ext uri="{FF2B5EF4-FFF2-40B4-BE49-F238E27FC236}">
                <a16:creationId xmlns:a16="http://schemas.microsoft.com/office/drawing/2014/main" id="{F5866407-CFD2-4176-BECA-E63265428A11}"/>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5ae001589892431a"/>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1520E896-DD64-4993-8A2C-D87C07EF462E}"/>
              </a:ext>
            </a:extLst>
          </p:cNvPr>
          <p:cNvSpPr>
            <a:spLocks xmlns:a="http://schemas.openxmlformats.org/drawingml/2006/main" noGrp="1"/>
          </p:cNvSpPr>
          <p:nvPr/>
        </p:nvSpPr>
        <p:spPr>
          <a:xfrm xmlns:a="http://schemas.openxmlformats.org/drawingml/2006/main">
            <a:off x="628650" y="876300"/>
            <a:ext cx="85725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材料不是装饰：必须真正参与作答。</a:t>
            </a:r>
          </a:p>
        </p:txBody>
      </p:sp>
      <p:sp>
        <p:nvSpPr>
          <p:cNvPr id="5" name="">
            <a:extLst xmlns:a="http://schemas.openxmlformats.org/drawingml/2006/main">
              <a:ext uri="{FF2B5EF4-FFF2-40B4-BE49-F238E27FC236}">
                <a16:creationId xmlns:a16="http://schemas.microsoft.com/office/drawing/2014/main" id="{FB11D849-A5FF-485A-BE60-06B88BB372F2}"/>
              </a:ext>
            </a:extLst>
          </p:cNvPr>
          <p:cNvSpPr>
            <a:spLocks xmlns:a="http://schemas.openxmlformats.org/drawingml/2006/main" noGrp="1"/>
          </p:cNvSpPr>
          <p:nvPr/>
        </p:nvSpPr>
        <p:spPr>
          <a:xfrm xmlns:a="http://schemas.openxmlformats.org/drawingml/2006/main">
            <a:off x="628650" y="1762125"/>
            <a:ext cx="6762750" cy="3429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D03EE12A-BBE8-41EF-A658-F195391976C7}"/>
              </a:ext>
            </a:extLst>
          </p:cNvPr>
          <p:cNvSpPr>
            <a:spLocks xmlns:a="http://schemas.openxmlformats.org/drawingml/2006/main" noGrp="1"/>
          </p:cNvSpPr>
          <p:nvPr/>
        </p:nvSpPr>
        <p:spPr>
          <a:xfrm xmlns:a="http://schemas.openxmlformats.org/drawingml/2006/main">
            <a:off x="904875" y="203835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任务 Q04 · DSE模考题</a:t>
            </a:r>
          </a:p>
        </p:txBody>
      </p:sp>
      <p:sp>
        <p:nvSpPr>
          <p:cNvPr id="7" name="">
            <a:extLst xmlns:a="http://schemas.openxmlformats.org/drawingml/2006/main">
              <a:ext uri="{FF2B5EF4-FFF2-40B4-BE49-F238E27FC236}">
                <a16:creationId xmlns:a16="http://schemas.microsoft.com/office/drawing/2014/main" id="{CAAAAE0D-17EC-4259-B66D-E76D21A8150E}"/>
              </a:ext>
            </a:extLst>
          </p:cNvPr>
          <p:cNvSpPr>
            <a:spLocks xmlns:a="http://schemas.openxmlformats.org/drawingml/2006/main" noGrp="1"/>
          </p:cNvSpPr>
          <p:nvPr/>
        </p:nvSpPr>
        <p:spPr>
          <a:xfrm xmlns:a="http://schemas.openxmlformats.org/drawingml/2006/main">
            <a:off x="904875" y="2524125"/>
            <a:ext cx="5953125"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1206"/>
          </a:bodyPr>
          <a:lstStyle xmlns:a="http://schemas.openxmlformats.org/drawingml/2006/main"/>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DSE原创模考 AD-4 · ICT Paper 2A structured-task skill adapted to MCQ · 错项排除</a:t>
            </a:r>
          </a:p>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解释焦点：说明关键词或细节怎样支持结论。</a:t>
            </a:r>
          </a:p>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【原创训练材料｜参数为训练所设】LOAN(StudentID, BookID, LoanDate, ReturnDate) allows the same student to borrow the same book again on a later date.</a:t>
            </a:r>
          </a:p>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Whi…</a:t>
            </a:r>
          </a:p>
        </p:txBody>
      </p:sp>
      <p:sp>
        <p:nvSpPr>
          <p:cNvPr id="8" name="">
            <a:extLst xmlns:a="http://schemas.openxmlformats.org/drawingml/2006/main">
              <a:ext uri="{FF2B5EF4-FFF2-40B4-BE49-F238E27FC236}">
                <a16:creationId xmlns:a16="http://schemas.microsoft.com/office/drawing/2014/main" id="{5760D75F-2731-4F22-93C7-249311403B8A}"/>
              </a:ext>
            </a:extLst>
          </p:cNvPr>
          <p:cNvSpPr>
            <a:spLocks xmlns:a="http://schemas.openxmlformats.org/drawingml/2006/main" noGrp="1"/>
          </p:cNvSpPr>
          <p:nvPr/>
        </p:nvSpPr>
        <p:spPr>
          <a:xfrm xmlns:a="http://schemas.openxmlformats.org/drawingml/2006/main">
            <a:off x="904875" y="4648200"/>
            <a:ext cx="5953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9532"/>
          </a:bodyPr>
          <a:lstStyle xmlns:a="http://schemas.openxmlformats.org/drawingml/2006/main"/>
          <a:p xmlns:a="http://schemas.openxmlformats.org/drawingml/2006/main">
            <a:pPr algn="l">
              <a:lnSpc>
                <a:spcPct val="110000"/>
              </a:lnSpc>
              <a:buNone/>
              <a:defRPr sz="825" b="1">
                <a:solidFill>
                  <a:srgbClr val="4B4B4F"/>
                </a:solidFill>
                <a:latin typeface="Microsoft YaHei"/>
                <a:ea typeface="Microsoft YaHei"/>
                <a:cs typeface="Microsoft YaHei"/>
              </a:defRPr>
            </a:pPr>
            <a:r>
              <a:rPr sz="825" b="1">
                <a:solidFill>
                  <a:srgbClr val="4B4B4F"/>
                </a:solidFill>
                <a:latin typeface="Microsoft YaHei"/>
                <a:ea typeface="Microsoft YaHei"/>
                <a:cs typeface="Microsoft YaHei"/>
              </a:rPr>
              <a:t>题型参照：DSE模考题型｜参照 HKDSE ICT 2012-2022、Sample Paper 与 Practice Paper｜ICT Paper 2A structured-task skill adapted to MC…</a:t>
            </a:r>
          </a:p>
        </p:txBody>
      </p:sp>
      <p:sp>
        <p:nvSpPr>
          <p:cNvPr id="9" name="">
            <a:extLst xmlns:a="http://schemas.openxmlformats.org/drawingml/2006/main">
              <a:ext uri="{FF2B5EF4-FFF2-40B4-BE49-F238E27FC236}">
                <a16:creationId xmlns:a16="http://schemas.microsoft.com/office/drawing/2014/main" id="{F08968DA-9D61-4AD1-8644-A51802233719}"/>
              </a:ext>
            </a:extLst>
          </p:cNvPr>
          <p:cNvSpPr>
            <a:spLocks xmlns:a="http://schemas.openxmlformats.org/drawingml/2006/main" noGrp="1"/>
          </p:cNvSpPr>
          <p:nvPr/>
        </p:nvSpPr>
        <p:spPr>
          <a:xfrm xmlns:a="http://schemas.openxmlformats.org/drawingml/2006/main">
            <a:off x="7677150" y="1762125"/>
            <a:ext cx="3886200" cy="342900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A42395C1-BDAE-45C4-8E4E-1E1265413FEC}"/>
              </a:ext>
            </a:extLst>
          </p:cNvPr>
          <p:cNvSpPr>
            <a:spLocks xmlns:a="http://schemas.openxmlformats.org/drawingml/2006/main" noGrp="1"/>
          </p:cNvSpPr>
          <p:nvPr/>
        </p:nvSpPr>
        <p:spPr>
          <a:xfrm xmlns:a="http://schemas.openxmlformats.org/drawingml/2006/main">
            <a:off x="7962900" y="207645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F1EA"/>
                </a:solidFill>
                <a:latin typeface="Microsoft YaHei"/>
                <a:ea typeface="Microsoft YaHei"/>
                <a:cs typeface="Microsoft YaHei"/>
              </a:defRPr>
            </a:pPr>
            <a:r>
              <a:rPr sz="1125" b="1">
                <a:solidFill>
                  <a:srgbClr val="F4F1EA"/>
                </a:solidFill>
                <a:latin typeface="Microsoft YaHei"/>
                <a:ea typeface="Microsoft YaHei"/>
                <a:cs typeface="Microsoft YaHei"/>
              </a:rPr>
              <a:t>作答前四问</a:t>
            </a:r>
          </a:p>
        </p:txBody>
      </p:sp>
      <p:sp>
        <p:nvSpPr>
          <p:cNvPr id="11" name="">
            <a:extLst xmlns:a="http://schemas.openxmlformats.org/drawingml/2006/main">
              <a:ext uri="{FF2B5EF4-FFF2-40B4-BE49-F238E27FC236}">
                <a16:creationId xmlns:a16="http://schemas.microsoft.com/office/drawing/2014/main" id="{2EFDFF39-FB5C-4BAB-A43A-B241EEC8BD19}"/>
              </a:ext>
            </a:extLst>
          </p:cNvPr>
          <p:cNvSpPr>
            <a:spLocks xmlns:a="http://schemas.openxmlformats.org/drawingml/2006/main" noGrp="1"/>
          </p:cNvSpPr>
          <p:nvPr/>
        </p:nvSpPr>
        <p:spPr>
          <a:xfrm xmlns:a="http://schemas.openxmlformats.org/drawingml/2006/main">
            <a:off x="7962900" y="26479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01</a:t>
            </a:r>
          </a:p>
        </p:txBody>
      </p:sp>
      <p:sp>
        <p:nvSpPr>
          <p:cNvPr id="12" name="">
            <a:extLst xmlns:a="http://schemas.openxmlformats.org/drawingml/2006/main">
              <a:ext uri="{FF2B5EF4-FFF2-40B4-BE49-F238E27FC236}">
                <a16:creationId xmlns:a16="http://schemas.microsoft.com/office/drawing/2014/main" id="{44FCCB1C-F0A8-478A-A02C-F8AE44CD534C}"/>
              </a:ext>
            </a:extLst>
          </p:cNvPr>
          <p:cNvSpPr>
            <a:spLocks xmlns:a="http://schemas.openxmlformats.org/drawingml/2006/main" noGrp="1"/>
          </p:cNvSpPr>
          <p:nvPr/>
        </p:nvSpPr>
        <p:spPr>
          <a:xfrm xmlns:a="http://schemas.openxmlformats.org/drawingml/2006/main">
            <a:off x="8420100" y="26098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资料给了什么？</a:t>
            </a:r>
          </a:p>
        </p:txBody>
      </p:sp>
      <p:sp>
        <p:nvSpPr>
          <p:cNvPr id="13" name="">
            <a:extLst xmlns:a="http://schemas.openxmlformats.org/drawingml/2006/main">
              <a:ext uri="{FF2B5EF4-FFF2-40B4-BE49-F238E27FC236}">
                <a16:creationId xmlns:a16="http://schemas.microsoft.com/office/drawing/2014/main" id="{B0CF4146-E755-4ACC-AAAE-07EAAB342C52}"/>
              </a:ext>
            </a:extLst>
          </p:cNvPr>
          <p:cNvSpPr>
            <a:spLocks xmlns:a="http://schemas.openxmlformats.org/drawingml/2006/main" noGrp="1"/>
          </p:cNvSpPr>
          <p:nvPr/>
        </p:nvSpPr>
        <p:spPr>
          <a:xfrm xmlns:a="http://schemas.openxmlformats.org/drawingml/2006/main">
            <a:off x="7962900" y="32004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02</a:t>
            </a:r>
          </a:p>
        </p:txBody>
      </p:sp>
      <p:sp>
        <p:nvSpPr>
          <p:cNvPr id="14" name="">
            <a:extLst xmlns:a="http://schemas.openxmlformats.org/drawingml/2006/main">
              <a:ext uri="{FF2B5EF4-FFF2-40B4-BE49-F238E27FC236}">
                <a16:creationId xmlns:a16="http://schemas.microsoft.com/office/drawing/2014/main" id="{15AFDBBA-6A05-4084-9167-98C3AE1F50C4}"/>
              </a:ext>
            </a:extLst>
          </p:cNvPr>
          <p:cNvSpPr>
            <a:spLocks xmlns:a="http://schemas.openxmlformats.org/drawingml/2006/main" noGrp="1"/>
          </p:cNvSpPr>
          <p:nvPr/>
        </p:nvSpPr>
        <p:spPr>
          <a:xfrm xmlns:a="http://schemas.openxmlformats.org/drawingml/2006/main">
            <a:off x="8420100" y="31623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题目要求什么？</a:t>
            </a:r>
          </a:p>
        </p:txBody>
      </p:sp>
      <p:sp>
        <p:nvSpPr>
          <p:cNvPr id="15" name="">
            <a:extLst xmlns:a="http://schemas.openxmlformats.org/drawingml/2006/main">
              <a:ext uri="{FF2B5EF4-FFF2-40B4-BE49-F238E27FC236}">
                <a16:creationId xmlns:a16="http://schemas.microsoft.com/office/drawing/2014/main" id="{C34ABA40-C2AF-4498-81C0-67E208422A0B}"/>
              </a:ext>
            </a:extLst>
          </p:cNvPr>
          <p:cNvSpPr>
            <a:spLocks xmlns:a="http://schemas.openxmlformats.org/drawingml/2006/main" noGrp="1"/>
          </p:cNvSpPr>
          <p:nvPr/>
        </p:nvSpPr>
        <p:spPr>
          <a:xfrm xmlns:a="http://schemas.openxmlformats.org/drawingml/2006/main">
            <a:off x="7962900" y="37528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03</a:t>
            </a:r>
          </a:p>
        </p:txBody>
      </p:sp>
      <p:sp>
        <p:nvSpPr>
          <p:cNvPr id="16" name="">
            <a:extLst xmlns:a="http://schemas.openxmlformats.org/drawingml/2006/main">
              <a:ext uri="{FF2B5EF4-FFF2-40B4-BE49-F238E27FC236}">
                <a16:creationId xmlns:a16="http://schemas.microsoft.com/office/drawing/2014/main" id="{AEBDD701-7C69-488D-8419-FAE5D0DBCB03}"/>
              </a:ext>
            </a:extLst>
          </p:cNvPr>
          <p:cNvSpPr>
            <a:spLocks xmlns:a="http://schemas.openxmlformats.org/drawingml/2006/main" noGrp="1"/>
          </p:cNvSpPr>
          <p:nvPr/>
        </p:nvSpPr>
        <p:spPr>
          <a:xfrm xmlns:a="http://schemas.openxmlformats.org/drawingml/2006/main">
            <a:off x="8420100" y="37147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哪一条资料真正参与推理？</a:t>
            </a:r>
          </a:p>
        </p:txBody>
      </p:sp>
      <p:sp>
        <p:nvSpPr>
          <p:cNvPr id="17" name="">
            <a:extLst xmlns:a="http://schemas.openxmlformats.org/drawingml/2006/main">
              <a:ext uri="{FF2B5EF4-FFF2-40B4-BE49-F238E27FC236}">
                <a16:creationId xmlns:a16="http://schemas.microsoft.com/office/drawing/2014/main" id="{2C55C6C2-5C61-4630-AF99-910E5FB4DE3A}"/>
              </a:ext>
            </a:extLst>
          </p:cNvPr>
          <p:cNvSpPr>
            <a:spLocks xmlns:a="http://schemas.openxmlformats.org/drawingml/2006/main" noGrp="1"/>
          </p:cNvSpPr>
          <p:nvPr/>
        </p:nvSpPr>
        <p:spPr>
          <a:xfrm xmlns:a="http://schemas.openxmlformats.org/drawingml/2006/main">
            <a:off x="7962900" y="43053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04</a:t>
            </a:r>
          </a:p>
        </p:txBody>
      </p:sp>
      <p:sp>
        <p:nvSpPr>
          <p:cNvPr id="18" name="">
            <a:extLst xmlns:a="http://schemas.openxmlformats.org/drawingml/2006/main">
              <a:ext uri="{FF2B5EF4-FFF2-40B4-BE49-F238E27FC236}">
                <a16:creationId xmlns:a16="http://schemas.microsoft.com/office/drawing/2014/main" id="{FC2B11AC-5524-4EB7-A9F5-0E19CB3762D7}"/>
              </a:ext>
            </a:extLst>
          </p:cNvPr>
          <p:cNvSpPr>
            <a:spLocks xmlns:a="http://schemas.openxmlformats.org/drawingml/2006/main" noGrp="1"/>
          </p:cNvSpPr>
          <p:nvPr/>
        </p:nvSpPr>
        <p:spPr>
          <a:xfrm xmlns:a="http://schemas.openxmlformats.org/drawingml/2006/main">
            <a:off x="8420100" y="42672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怎样核验结论？</a:t>
            </a:r>
          </a:p>
        </p:txBody>
      </p:sp>
      <p:sp>
        <p:nvSpPr>
          <p:cNvPr id="19" name="">
            <a:extLst xmlns:a="http://schemas.openxmlformats.org/drawingml/2006/main">
              <a:ext uri="{FF2B5EF4-FFF2-40B4-BE49-F238E27FC236}">
                <a16:creationId xmlns:a16="http://schemas.microsoft.com/office/drawing/2014/main" id="{34AC9424-0981-4DBD-B5B1-C847F917D574}"/>
              </a:ext>
            </a:extLst>
          </p:cNvPr>
          <p:cNvSpPr>
            <a:spLocks xmlns:a="http://schemas.openxmlformats.org/drawingml/2006/main" noGrp="1"/>
          </p:cNvSpPr>
          <p:nvPr/>
        </p:nvSpPr>
        <p:spPr>
          <a:xfrm xmlns:a="http://schemas.openxmlformats.org/drawingml/2006/main">
            <a:off x="628650" y="5600700"/>
            <a:ext cx="105727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4B4B4F"/>
                </a:solidFill>
                <a:latin typeface="Microsoft YaHei"/>
                <a:ea typeface="Microsoft YaHei"/>
                <a:cs typeface="Microsoft YaHei"/>
              </a:defRPr>
            </a:pPr>
            <a:r>
              <a:rPr sz="1050" b="1">
                <a:solidFill>
                  <a:srgbClr val="4B4B4F"/>
                </a:solidFill>
                <a:latin typeface="Microsoft YaHei"/>
                <a:ea typeface="Microsoft YaHei"/>
                <a:cs typeface="Microsoft YaHei"/>
              </a:rPr>
              <a:t>参数为原创训练所设；来源只校准范围和题型，不冒充历届真题。</a:t>
            </a:r>
          </a:p>
        </p:txBody>
      </p:sp>
      <p:sp>
        <p:nvSpPr>
          <p:cNvPr id="20" name="">
            <a:extLst xmlns:a="http://schemas.openxmlformats.org/drawingml/2006/main">
              <a:ext uri="{FF2B5EF4-FFF2-40B4-BE49-F238E27FC236}">
                <a16:creationId xmlns:a16="http://schemas.microsoft.com/office/drawing/2014/main" id="{375FF702-3830-4576-8C37-213596FD72C0}"/>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6B36C38B-C0F4-4C21-B268-6B9D3C6137AB}"/>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ICT · 数据库</a:t>
            </a:r>
          </a:p>
        </p:txBody>
      </p:sp>
      <p:sp>
        <p:nvSpPr>
          <p:cNvPr id="22" name="">
            <a:extLst xmlns:a="http://schemas.openxmlformats.org/drawingml/2006/main">
              <a:ext uri="{FF2B5EF4-FFF2-40B4-BE49-F238E27FC236}">
                <a16:creationId xmlns:a16="http://schemas.microsoft.com/office/drawing/2014/main" id="{C9A033DE-04B6-4FFD-B84D-E40C26BABE35}"/>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09 / 30</a:t>
            </a:r>
          </a:p>
        </p:txBody>
      </p:sp>
    </p:spTree>
    <p:extLst>
      <p:ext uri="{BB962C8B-B14F-4D97-AF65-F5344CB8AC3E}">
        <p14:creationId xmlns:p14="http://schemas.microsoft.com/office/powerpoint/2010/main" val="1299640330"/>
      </p:ext>
    </p:extLst>
  </p:cSld>
</p:sld>
</file>

<file path=ppt/slides/slide10.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D55F7048-05B7-4D6B-AD8E-B4C25F0000AF}"/>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THREE LEVELS</a:t>
            </a:r>
          </a:p>
        </p:txBody>
      </p:sp>
      <p:sp>
        <p:nvSpPr>
          <p:cNvPr id="2" name="">
            <a:extLst xmlns:a="http://schemas.openxmlformats.org/drawingml/2006/main">
              <a:ext uri="{FF2B5EF4-FFF2-40B4-BE49-F238E27FC236}">
                <a16:creationId xmlns:a16="http://schemas.microsoft.com/office/drawing/2014/main" id="{2C74E1FD-D954-4416-8EC0-C2EE8046B04B}"/>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622737961a2a4557"/>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2AC39B71-38A6-4646-B10F-CB06F2641842}"/>
              </a:ext>
            </a:extLst>
          </p:cNvPr>
          <p:cNvSpPr>
            <a:spLocks xmlns:a="http://schemas.openxmlformats.org/drawingml/2006/main" noGrp="1"/>
          </p:cNvSpPr>
          <p:nvPr/>
        </p:nvSpPr>
        <p:spPr>
          <a:xfrm xmlns:a="http://schemas.openxmlformats.org/drawingml/2006/main">
            <a:off x="628650" y="876300"/>
            <a:ext cx="9144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同一知识点，三档要求不只是数字变大。</a:t>
            </a:r>
          </a:p>
        </p:txBody>
      </p:sp>
      <p:sp>
        <p:nvSpPr>
          <p:cNvPr id="5" name="">
            <a:extLst xmlns:a="http://schemas.openxmlformats.org/drawingml/2006/main">
              <a:ext uri="{FF2B5EF4-FFF2-40B4-BE49-F238E27FC236}">
                <a16:creationId xmlns:a16="http://schemas.microsoft.com/office/drawing/2014/main" id="{1A55EF1C-CC8C-4DD2-984D-0F38D26198D3}"/>
              </a:ext>
            </a:extLst>
          </p:cNvPr>
          <p:cNvSpPr>
            <a:spLocks xmlns:a="http://schemas.openxmlformats.org/drawingml/2006/main" noGrp="1"/>
          </p:cNvSpPr>
          <p:nvPr/>
        </p:nvSpPr>
        <p:spPr>
          <a:xfrm xmlns:a="http://schemas.openxmlformats.org/drawingml/2006/main">
            <a:off x="628650" y="1809750"/>
            <a:ext cx="333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2D896C05-0302-4FA7-A41B-90E2AC2265D5}"/>
              </a:ext>
            </a:extLst>
          </p:cNvPr>
          <p:cNvSpPr>
            <a:spLocks xmlns:a="http://schemas.openxmlformats.org/drawingml/2006/main" noGrp="1"/>
          </p:cNvSpPr>
          <p:nvPr/>
        </p:nvSpPr>
        <p:spPr>
          <a:xfrm xmlns:a="http://schemas.openxmlformats.org/drawingml/2006/main">
            <a:off x="86677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Arial"/>
                <a:ea typeface="Arial"/>
                <a:cs typeface="Arial"/>
              </a:defRPr>
            </a:pPr>
            <a:r>
              <a:rPr sz="1050" b="1">
                <a:solidFill>
                  <a:srgbClr val="FF4B3E"/>
                </a:solidFill>
                <a:latin typeface="Arial"/>
                <a:ea typeface="Arial"/>
                <a:cs typeface="Arial"/>
              </a:rPr>
              <a:t>LEVEL 3–4</a:t>
            </a:r>
          </a:p>
        </p:txBody>
      </p:sp>
      <p:sp>
        <p:nvSpPr>
          <p:cNvPr id="7" name="">
            <a:extLst xmlns:a="http://schemas.openxmlformats.org/drawingml/2006/main">
              <a:ext uri="{FF2B5EF4-FFF2-40B4-BE49-F238E27FC236}">
                <a16:creationId xmlns:a16="http://schemas.microsoft.com/office/drawing/2014/main" id="{57B9DBF8-17F3-426A-B953-68E924F628F1}"/>
              </a:ext>
            </a:extLst>
          </p:cNvPr>
          <p:cNvSpPr>
            <a:spLocks xmlns:a="http://schemas.openxmlformats.org/drawingml/2006/main" noGrp="1"/>
          </p:cNvSpPr>
          <p:nvPr/>
        </p:nvSpPr>
        <p:spPr>
          <a:xfrm xmlns:a="http://schemas.openxmlformats.org/drawingml/2006/main">
            <a:off x="86677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准确识别对象、条件和标准方法</a:t>
            </a:r>
          </a:p>
        </p:txBody>
      </p:sp>
      <p:sp>
        <p:nvSpPr>
          <p:cNvPr id="8" name="">
            <a:extLst xmlns:a="http://schemas.openxmlformats.org/drawingml/2006/main">
              <a:ext uri="{FF2B5EF4-FFF2-40B4-BE49-F238E27FC236}">
                <a16:creationId xmlns:a16="http://schemas.microsoft.com/office/drawing/2014/main" id="{936BD54E-F67C-4489-86D5-49928F5661BA}"/>
              </a:ext>
            </a:extLst>
          </p:cNvPr>
          <p:cNvSpPr>
            <a:spLocks xmlns:a="http://schemas.openxmlformats.org/drawingml/2006/main" noGrp="1"/>
          </p:cNvSpPr>
          <p:nvPr/>
        </p:nvSpPr>
        <p:spPr>
          <a:xfrm xmlns:a="http://schemas.openxmlformats.org/drawingml/2006/main">
            <a:off x="86677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3883"/>
          </a:bodyPr>
          <a:lstStyle xmlns:a="http://schemas.openxmlformats.org/drawingml/2006/main"/>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DSE原创模考 AA-1 · ICT Paper 2A structured-task skill adapted to MCQ · 证据定位</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指令焦点：先判断题目要求找、解、析、比、评中的哪一种动作。</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【原创训练材料｜参数为训练所设】LOAN(S…</a:t>
            </a:r>
          </a:p>
        </p:txBody>
      </p:sp>
      <p:sp>
        <p:nvSpPr>
          <p:cNvPr id="9" name="">
            <a:extLst xmlns:a="http://schemas.openxmlformats.org/drawingml/2006/main">
              <a:ext uri="{FF2B5EF4-FFF2-40B4-BE49-F238E27FC236}">
                <a16:creationId xmlns:a16="http://schemas.microsoft.com/office/drawing/2014/main" id="{B757C83A-59B6-4F38-ACF0-C4ABBA1D193A}"/>
              </a:ext>
            </a:extLst>
          </p:cNvPr>
          <p:cNvSpPr>
            <a:spLocks xmlns:a="http://schemas.openxmlformats.org/drawingml/2006/main" noGrp="1"/>
          </p:cNvSpPr>
          <p:nvPr/>
        </p:nvSpPr>
        <p:spPr>
          <a:xfrm xmlns:a="http://schemas.openxmlformats.org/drawingml/2006/main">
            <a:off x="4276725" y="1809750"/>
            <a:ext cx="333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FF4B3E"/>
            </a:solidFill>
            <a:prstDash val="solid"/>
          </a:ln>
        </p:spPr>
      </p:sp>
      <p:sp>
        <p:nvSpPr>
          <p:cNvPr id="10" name="">
            <a:extLst xmlns:a="http://schemas.openxmlformats.org/drawingml/2006/main">
              <a:ext uri="{FF2B5EF4-FFF2-40B4-BE49-F238E27FC236}">
                <a16:creationId xmlns:a16="http://schemas.microsoft.com/office/drawing/2014/main" id="{4AD9607D-E860-413D-A95F-AB63E95795DD}"/>
              </a:ext>
            </a:extLst>
          </p:cNvPr>
          <p:cNvSpPr>
            <a:spLocks xmlns:a="http://schemas.openxmlformats.org/drawingml/2006/main" noGrp="1"/>
          </p:cNvSpPr>
          <p:nvPr/>
        </p:nvSpPr>
        <p:spPr>
          <a:xfrm xmlns:a="http://schemas.openxmlformats.org/drawingml/2006/main">
            <a:off x="4514850"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Arial"/>
                <a:ea typeface="Arial"/>
                <a:cs typeface="Arial"/>
              </a:defRPr>
            </a:pPr>
            <a:r>
              <a:rPr sz="1050" b="1">
                <a:solidFill>
                  <a:srgbClr val="FF4B3E"/>
                </a:solidFill>
                <a:latin typeface="Arial"/>
                <a:ea typeface="Arial"/>
                <a:cs typeface="Arial"/>
              </a:rPr>
              <a:t>LEVEL 5–5*</a:t>
            </a:r>
          </a:p>
        </p:txBody>
      </p:sp>
      <p:sp>
        <p:nvSpPr>
          <p:cNvPr id="11" name="">
            <a:extLst xmlns:a="http://schemas.openxmlformats.org/drawingml/2006/main">
              <a:ext uri="{FF2B5EF4-FFF2-40B4-BE49-F238E27FC236}">
                <a16:creationId xmlns:a16="http://schemas.microsoft.com/office/drawing/2014/main" id="{95BED3BB-C6C6-41CD-BCC4-EED8D1A1C4B5}"/>
              </a:ext>
            </a:extLst>
          </p:cNvPr>
          <p:cNvSpPr>
            <a:spLocks xmlns:a="http://schemas.openxmlformats.org/drawingml/2006/main" noGrp="1"/>
          </p:cNvSpPr>
          <p:nvPr/>
        </p:nvSpPr>
        <p:spPr>
          <a:xfrm xmlns:a="http://schemas.openxmlformats.org/drawingml/2006/main">
            <a:off x="4514850"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完成多步推理并写出可复核依据</a:t>
            </a:r>
          </a:p>
        </p:txBody>
      </p:sp>
      <p:sp>
        <p:nvSpPr>
          <p:cNvPr id="12" name="">
            <a:extLst xmlns:a="http://schemas.openxmlformats.org/drawingml/2006/main">
              <a:ext uri="{FF2B5EF4-FFF2-40B4-BE49-F238E27FC236}">
                <a16:creationId xmlns:a16="http://schemas.microsoft.com/office/drawing/2014/main" id="{4272E352-39F4-4072-A512-66D6E5D501F2}"/>
              </a:ext>
            </a:extLst>
          </p:cNvPr>
          <p:cNvSpPr>
            <a:spLocks xmlns:a="http://schemas.openxmlformats.org/drawingml/2006/main" noGrp="1"/>
          </p:cNvSpPr>
          <p:nvPr/>
        </p:nvSpPr>
        <p:spPr>
          <a:xfrm xmlns:a="http://schemas.openxmlformats.org/drawingml/2006/main">
            <a:off x="4514850"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6451"/>
          </a:bodyPr>
          <a:lstStyle xmlns:a="http://schemas.openxmlformats.org/drawingml/2006/main"/>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DSE原创模考 AD-4 · ICT Paper 2A structured-task skill adapted to MCQ · 错项排除</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解释焦点：说明关键词或细节怎样支持结论。</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【原创训练材料｜参数为训练所设】LOAN(StudentID,…</a:t>
            </a:r>
          </a:p>
        </p:txBody>
      </p:sp>
      <p:sp>
        <p:nvSpPr>
          <p:cNvPr id="13" name="">
            <a:extLst xmlns:a="http://schemas.openxmlformats.org/drawingml/2006/main">
              <a:ext uri="{FF2B5EF4-FFF2-40B4-BE49-F238E27FC236}">
                <a16:creationId xmlns:a16="http://schemas.microsoft.com/office/drawing/2014/main" id="{7324B6CC-D34B-4A6A-AF4A-8C50EFEA9ECE}"/>
              </a:ext>
            </a:extLst>
          </p:cNvPr>
          <p:cNvSpPr>
            <a:spLocks xmlns:a="http://schemas.openxmlformats.org/drawingml/2006/main" noGrp="1"/>
          </p:cNvSpPr>
          <p:nvPr/>
        </p:nvSpPr>
        <p:spPr>
          <a:xfrm xmlns:a="http://schemas.openxmlformats.org/drawingml/2006/main">
            <a:off x="7924800" y="1809750"/>
            <a:ext cx="3333750" cy="3524250"/>
          </a:xfrm>
          <a:prstGeom xmlns:a="http://schemas.openxmlformats.org/drawingml/2006/main" prst="rect">
            <a:avLst/>
          </a:prstGeom>
          <a:solidFill xmlns:a="http://schemas.openxmlformats.org/drawingml/2006/main">
            <a:srgbClr val="0B0B0D"/>
          </a:solidFill>
          <a:ln xmlns:a="http://schemas.openxmlformats.org/drawingml/2006/main" w="9525">
            <a:solidFill>
              <a:srgbClr val="D6D3CC"/>
            </a:solidFill>
            <a:prstDash val="solid"/>
          </a:ln>
        </p:spPr>
      </p:sp>
      <p:sp>
        <p:nvSpPr>
          <p:cNvPr id="14" name="">
            <a:extLst xmlns:a="http://schemas.openxmlformats.org/drawingml/2006/main">
              <a:ext uri="{FF2B5EF4-FFF2-40B4-BE49-F238E27FC236}">
                <a16:creationId xmlns:a16="http://schemas.microsoft.com/office/drawing/2014/main" id="{389D7824-D5CB-4855-B257-5FC78A773D9F}"/>
              </a:ext>
            </a:extLst>
          </p:cNvPr>
          <p:cNvSpPr>
            <a:spLocks xmlns:a="http://schemas.openxmlformats.org/drawingml/2006/main" noGrp="1"/>
          </p:cNvSpPr>
          <p:nvPr/>
        </p:nvSpPr>
        <p:spPr>
          <a:xfrm xmlns:a="http://schemas.openxmlformats.org/drawingml/2006/main">
            <a:off x="816292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Arial"/>
                <a:ea typeface="Arial"/>
                <a:cs typeface="Arial"/>
              </a:defRPr>
            </a:pPr>
            <a:r>
              <a:rPr sz="1050" b="1">
                <a:solidFill>
                  <a:srgbClr val="F4F1EA"/>
                </a:solidFill>
                <a:latin typeface="Arial"/>
                <a:ea typeface="Arial"/>
                <a:cs typeface="Arial"/>
              </a:rPr>
              <a:t>LEVEL 5**</a:t>
            </a:r>
          </a:p>
        </p:txBody>
      </p:sp>
      <p:sp>
        <p:nvSpPr>
          <p:cNvPr id="15" name="">
            <a:extLst xmlns:a="http://schemas.openxmlformats.org/drawingml/2006/main">
              <a:ext uri="{FF2B5EF4-FFF2-40B4-BE49-F238E27FC236}">
                <a16:creationId xmlns:a16="http://schemas.microsoft.com/office/drawing/2014/main" id="{D6AD7876-8B9F-4A51-BAF9-84AED4887E03}"/>
              </a:ext>
            </a:extLst>
          </p:cNvPr>
          <p:cNvSpPr>
            <a:spLocks xmlns:a="http://schemas.openxmlformats.org/drawingml/2006/main" noGrp="1"/>
          </p:cNvSpPr>
          <p:nvPr/>
        </p:nvSpPr>
        <p:spPr>
          <a:xfrm xmlns:a="http://schemas.openxmlformats.org/drawingml/2006/main">
            <a:off x="816292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处理陌生资料、综合迁移与反向核验</a:t>
            </a:r>
          </a:p>
        </p:txBody>
      </p:sp>
      <p:sp>
        <p:nvSpPr>
          <p:cNvPr id="16" name="">
            <a:extLst xmlns:a="http://schemas.openxmlformats.org/drawingml/2006/main">
              <a:ext uri="{FF2B5EF4-FFF2-40B4-BE49-F238E27FC236}">
                <a16:creationId xmlns:a16="http://schemas.microsoft.com/office/drawing/2014/main" id="{477738B8-1991-402D-ABB8-9D8098B8F072}"/>
              </a:ext>
            </a:extLst>
          </p:cNvPr>
          <p:cNvSpPr>
            <a:spLocks xmlns:a="http://schemas.openxmlformats.org/drawingml/2006/main" noGrp="1"/>
          </p:cNvSpPr>
          <p:nvPr/>
        </p:nvSpPr>
        <p:spPr>
          <a:xfrm xmlns:a="http://schemas.openxmlformats.org/drawingml/2006/main">
            <a:off x="816292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6451"/>
          </a:bodyPr>
          <a:lstStyle xmlns:a="http://schemas.openxmlformats.org/drawingml/2006/main"/>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DSE原创模考 AH-8 · ICT Paper 2A structured-task skill adapted to MCQ · 答案修订</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边界焦点：不可把有限证据扩大成绝对结论。</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【原创训练材料｜参数为训练所设】LOAN(StudentID,…</a:t>
            </a:r>
          </a:p>
        </p:txBody>
      </p:sp>
      <p:sp>
        <p:nvSpPr>
          <p:cNvPr id="17" name="">
            <a:extLst xmlns:a="http://schemas.openxmlformats.org/drawingml/2006/main">
              <a:ext uri="{FF2B5EF4-FFF2-40B4-BE49-F238E27FC236}">
                <a16:creationId xmlns:a16="http://schemas.microsoft.com/office/drawing/2014/main" id="{B61B1C4B-003D-48D0-B375-9C98DCF7193D}"/>
              </a:ext>
            </a:extLst>
          </p:cNvPr>
          <p:cNvSpPr>
            <a:spLocks xmlns:a="http://schemas.openxmlformats.org/drawingml/2006/main" noGrp="1"/>
          </p:cNvSpPr>
          <p:nvPr/>
        </p:nvSpPr>
        <p:spPr>
          <a:xfrm xmlns:a="http://schemas.openxmlformats.org/drawingml/2006/main">
            <a:off x="628650" y="5676900"/>
            <a:ext cx="10572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B0B0D"/>
                </a:solidFill>
                <a:latin typeface="Microsoft YaHei"/>
                <a:ea typeface="Microsoft YaHei"/>
                <a:cs typeface="Microsoft YaHei"/>
              </a:defRPr>
            </a:pPr>
            <a:r>
              <a:rPr sz="1125" b="1">
                <a:solidFill>
                  <a:srgbClr val="0B0B0D"/>
                </a:solidFill>
                <a:latin typeface="Microsoft YaHei"/>
                <a:ea typeface="Microsoft YaHei"/>
                <a:cs typeface="Microsoft YaHei"/>
              </a:rPr>
              <a:t>目标等级是训练档位，不等于公开考试等级预测；升级依据是证据链稳定性。</a:t>
            </a:r>
          </a:p>
        </p:txBody>
      </p:sp>
      <p:sp>
        <p:nvSpPr>
          <p:cNvPr id="18" name="">
            <a:extLst xmlns:a="http://schemas.openxmlformats.org/drawingml/2006/main">
              <a:ext uri="{FF2B5EF4-FFF2-40B4-BE49-F238E27FC236}">
                <a16:creationId xmlns:a16="http://schemas.microsoft.com/office/drawing/2014/main" id="{5F977642-AFC3-4BC2-9189-7B8947177821}"/>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DD52F011-0A57-4561-AA8F-820039C95F68}"/>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ICT · 数据库</a:t>
            </a:r>
          </a:p>
        </p:txBody>
      </p:sp>
      <p:sp>
        <p:nvSpPr>
          <p:cNvPr id="20" name="">
            <a:extLst xmlns:a="http://schemas.openxmlformats.org/drawingml/2006/main">
              <a:ext uri="{FF2B5EF4-FFF2-40B4-BE49-F238E27FC236}">
                <a16:creationId xmlns:a16="http://schemas.microsoft.com/office/drawing/2014/main" id="{B53CF3D1-0016-40FB-BC4A-17DDF0C24492}"/>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10 / 30</a:t>
            </a:r>
          </a:p>
        </p:txBody>
      </p:sp>
    </p:spTree>
    <p:extLst>
      <p:ext uri="{BB962C8B-B14F-4D97-AF65-F5344CB8AC3E}">
        <p14:creationId xmlns:p14="http://schemas.microsoft.com/office/powerpoint/2010/main" val="1615862445"/>
      </p:ext>
    </p:extLst>
  </p:cSld>
</p:sld>
</file>

<file path=ppt/slides/slide1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DC7C539F-B336-4236-8F48-B68A2C4322FA}"/>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ERROR LAB</a:t>
            </a:r>
          </a:p>
        </p:txBody>
      </p:sp>
      <p:sp>
        <p:nvSpPr>
          <p:cNvPr id="2" name="">
            <a:extLst xmlns:a="http://schemas.openxmlformats.org/drawingml/2006/main">
              <a:ext uri="{FF2B5EF4-FFF2-40B4-BE49-F238E27FC236}">
                <a16:creationId xmlns:a16="http://schemas.microsoft.com/office/drawing/2014/main" id="{6085C130-1DD0-4CBE-AED2-23B23AB60E86}"/>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db885f0178d74983"/>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B03706EA-DA13-46F6-8DF7-0CC6861F8B4E}"/>
              </a:ext>
            </a:extLst>
          </p:cNvPr>
          <p:cNvSpPr>
            <a:spLocks xmlns:a="http://schemas.openxmlformats.org/drawingml/2006/main" noGrp="1"/>
          </p:cNvSpPr>
          <p:nvPr/>
        </p:nvSpPr>
        <p:spPr>
          <a:xfrm xmlns:a="http://schemas.openxmlformats.org/drawingml/2006/main">
            <a:off x="628650" y="876300"/>
            <a:ext cx="10001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高分来自定位第一失分点，而不是只抄正确答案。</a:t>
            </a:r>
          </a:p>
        </p:txBody>
      </p:sp>
      <p:sp>
        <p:nvSpPr>
          <p:cNvPr id="5" name="">
            <a:extLst xmlns:a="http://schemas.openxmlformats.org/drawingml/2006/main">
              <a:ext uri="{FF2B5EF4-FFF2-40B4-BE49-F238E27FC236}">
                <a16:creationId xmlns:a16="http://schemas.microsoft.com/office/drawing/2014/main" id="{14A4232B-E979-4225-BEA7-AEFCABFA7707}"/>
              </a:ext>
            </a:extLst>
          </p:cNvPr>
          <p:cNvSpPr>
            <a:spLocks xmlns:a="http://schemas.openxmlformats.org/drawingml/2006/main" noGrp="1"/>
          </p:cNvSpPr>
          <p:nvPr/>
        </p:nvSpPr>
        <p:spPr>
          <a:xfrm xmlns:a="http://schemas.openxmlformats.org/drawingml/2006/main">
            <a:off x="628650" y="1809750"/>
            <a:ext cx="5143500" cy="3333750"/>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84CF05C6-C2C6-45BD-89BD-528578611860}"/>
              </a:ext>
            </a:extLst>
          </p:cNvPr>
          <p:cNvSpPr>
            <a:spLocks xmlns:a="http://schemas.openxmlformats.org/drawingml/2006/main" noGrp="1"/>
          </p:cNvSpPr>
          <p:nvPr/>
        </p:nvSpPr>
        <p:spPr>
          <a:xfrm xmlns:a="http://schemas.openxmlformats.org/drawingml/2006/main">
            <a:off x="914400" y="209550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Microsoft YaHei"/>
                <a:ea typeface="Microsoft YaHei"/>
                <a:cs typeface="Microsoft YaHei"/>
              </a:defRPr>
            </a:pPr>
            <a:r>
              <a:rPr sz="1050" b="1">
                <a:solidFill>
                  <a:srgbClr val="FF4B3E"/>
                </a:solidFill>
                <a:latin typeface="Microsoft YaHei"/>
                <a:ea typeface="Microsoft YaHei"/>
                <a:cs typeface="Microsoft YaHei"/>
              </a:rPr>
              <a:t>高频错误路径</a:t>
            </a:r>
          </a:p>
        </p:txBody>
      </p:sp>
      <p:sp>
        <p:nvSpPr>
          <p:cNvPr id="7" name="">
            <a:extLst xmlns:a="http://schemas.openxmlformats.org/drawingml/2006/main">
              <a:ext uri="{FF2B5EF4-FFF2-40B4-BE49-F238E27FC236}">
                <a16:creationId xmlns:a16="http://schemas.microsoft.com/office/drawing/2014/main" id="{172BFCBD-31D7-4934-B7BB-177802ADDB7B}"/>
              </a:ext>
            </a:extLst>
          </p:cNvPr>
          <p:cNvSpPr>
            <a:spLocks xmlns:a="http://schemas.openxmlformats.org/drawingml/2006/main" noGrp="1"/>
          </p:cNvSpPr>
          <p:nvPr/>
        </p:nvSpPr>
        <p:spPr>
          <a:xfrm xmlns:a="http://schemas.openxmlformats.org/drawingml/2006/main">
            <a:off x="914400" y="2628900"/>
            <a:ext cx="419100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950" b="1">
                <a:solidFill>
                  <a:srgbClr val="0B0B0D"/>
                </a:solidFill>
                <a:latin typeface="Microsoft YaHei"/>
                <a:ea typeface="Microsoft YaHei"/>
                <a:cs typeface="Microsoft YaHei"/>
              </a:defRPr>
            </a:pPr>
            <a:r>
              <a:rPr sz="1950" b="1">
                <a:solidFill>
                  <a:srgbClr val="0B0B0D"/>
                </a:solidFill>
                <a:latin typeface="Microsoft YaHei"/>
                <a:ea typeface="Microsoft YaHei"/>
                <a:cs typeface="Microsoft YaHei"/>
              </a:rPr>
              <a:t>重复字段导致更新异常</a:t>
            </a:r>
          </a:p>
        </p:txBody>
      </p:sp>
      <p:sp>
        <p:nvSpPr>
          <p:cNvPr id="8" name="">
            <a:extLst xmlns:a="http://schemas.openxmlformats.org/drawingml/2006/main">
              <a:ext uri="{FF2B5EF4-FFF2-40B4-BE49-F238E27FC236}">
                <a16:creationId xmlns:a16="http://schemas.microsoft.com/office/drawing/2014/main" id="{79BAB19C-314D-439E-871C-FE481A4283EA}"/>
              </a:ext>
            </a:extLst>
          </p:cNvPr>
          <p:cNvSpPr>
            <a:spLocks xmlns:a="http://schemas.openxmlformats.org/drawingml/2006/main" noGrp="1"/>
          </p:cNvSpPr>
          <p:nvPr/>
        </p:nvSpPr>
        <p:spPr>
          <a:xfrm xmlns:a="http://schemas.openxmlformats.org/drawingml/2006/main">
            <a:off x="914400" y="4000500"/>
            <a:ext cx="4238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4B4B4F"/>
                </a:solidFill>
                <a:latin typeface="Microsoft YaHei"/>
                <a:ea typeface="Microsoft YaHei"/>
                <a:cs typeface="Microsoft YaHei"/>
              </a:defRPr>
            </a:pPr>
            <a:r>
              <a:rPr sz="1275" b="1">
                <a:solidFill>
                  <a:srgbClr val="4B4B4F"/>
                </a:solidFill>
                <a:latin typeface="Microsoft YaHei"/>
                <a:ea typeface="Microsoft YaHei"/>
                <a:cs typeface="Microsoft YaHei"/>
              </a:rPr>
              <a:t>错误通常从：对象误认／条件漏读／表示错误／方法跳步／结论未核验 中的一处开始。</a:t>
            </a:r>
          </a:p>
        </p:txBody>
      </p:sp>
      <p:sp>
        <p:nvSpPr>
          <p:cNvPr id="9" name="">
            <a:extLst xmlns:a="http://schemas.openxmlformats.org/drawingml/2006/main">
              <a:ext uri="{FF2B5EF4-FFF2-40B4-BE49-F238E27FC236}">
                <a16:creationId xmlns:a16="http://schemas.microsoft.com/office/drawing/2014/main" id="{53532D29-F094-468B-AAD2-4B4D62670113}"/>
              </a:ext>
            </a:extLst>
          </p:cNvPr>
          <p:cNvSpPr>
            <a:spLocks xmlns:a="http://schemas.openxmlformats.org/drawingml/2006/main" noGrp="1"/>
          </p:cNvSpPr>
          <p:nvPr/>
        </p:nvSpPr>
        <p:spPr>
          <a:xfrm xmlns:a="http://schemas.openxmlformats.org/drawingml/2006/main">
            <a:off x="6038850" y="1809750"/>
            <a:ext cx="5524500" cy="33337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7C3CC3AF-4150-40C0-A9C0-30DB3C07EC54}"/>
              </a:ext>
            </a:extLst>
          </p:cNvPr>
          <p:cNvSpPr>
            <a:spLocks xmlns:a="http://schemas.openxmlformats.org/drawingml/2006/main" noGrp="1"/>
          </p:cNvSpPr>
          <p:nvPr/>
        </p:nvSpPr>
        <p:spPr>
          <a:xfrm xmlns:a="http://schemas.openxmlformats.org/drawingml/2006/main">
            <a:off x="6343650" y="2095500"/>
            <a:ext cx="2857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标准答案如何排除干扰</a:t>
            </a:r>
          </a:p>
        </p:txBody>
      </p:sp>
      <p:sp>
        <p:nvSpPr>
          <p:cNvPr id="11" name="">
            <a:extLst xmlns:a="http://schemas.openxmlformats.org/drawingml/2006/main">
              <a:ext uri="{FF2B5EF4-FFF2-40B4-BE49-F238E27FC236}">
                <a16:creationId xmlns:a16="http://schemas.microsoft.com/office/drawing/2014/main" id="{1CBD50FA-DBAD-4836-ACEE-FB87D2E71AED}"/>
              </a:ext>
            </a:extLst>
          </p:cNvPr>
          <p:cNvSpPr>
            <a:spLocks xmlns:a="http://schemas.openxmlformats.org/drawingml/2006/main" noGrp="1"/>
          </p:cNvSpPr>
          <p:nvPr/>
        </p:nvSpPr>
        <p:spPr>
          <a:xfrm xmlns:a="http://schemas.openxmlformats.org/drawingml/2006/main">
            <a:off x="6343650" y="2619375"/>
            <a:ext cx="4667250" cy="1905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正确结论：Test the proposed composite key against repeated students, books and borrowing …</a:t>
            </a:r>
          </a:p>
          <a:p xmlns:a="http://schemas.openxmlformats.org/drawingml/2006/main">
            <a:r>
              <a:t/>
            </a:r>
          </a:p>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解析链：The action targets the mechanism or failure shown in the material. 本题只使用题内材料；情境与数值均为原创训练参数，不代表官方数据。</a:t>
            </a:r>
          </a:p>
        </p:txBody>
      </p:sp>
      <p:sp>
        <p:nvSpPr>
          <p:cNvPr id="12" name="">
            <a:extLst xmlns:a="http://schemas.openxmlformats.org/drawingml/2006/main">
              <a:ext uri="{FF2B5EF4-FFF2-40B4-BE49-F238E27FC236}">
                <a16:creationId xmlns:a16="http://schemas.microsoft.com/office/drawing/2014/main" id="{D36AE101-7A72-457E-AE58-500307FE2373}"/>
              </a:ext>
            </a:extLst>
          </p:cNvPr>
          <p:cNvSpPr>
            <a:spLocks xmlns:a="http://schemas.openxmlformats.org/drawingml/2006/main" noGrp="1"/>
          </p:cNvSpPr>
          <p:nvPr/>
        </p:nvSpPr>
        <p:spPr>
          <a:xfrm xmlns:a="http://schemas.openxmlformats.org/drawingml/2006/main">
            <a:off x="628650" y="55626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复盘句式：我在＿＿步把＿＿误当成＿＿；下次看到＿＿就先检查＿＿。</a:t>
            </a:r>
          </a:p>
        </p:txBody>
      </p:sp>
      <p:sp>
        <p:nvSpPr>
          <p:cNvPr id="13" name="">
            <a:extLst xmlns:a="http://schemas.openxmlformats.org/drawingml/2006/main">
              <a:ext uri="{FF2B5EF4-FFF2-40B4-BE49-F238E27FC236}">
                <a16:creationId xmlns:a16="http://schemas.microsoft.com/office/drawing/2014/main" id="{0BAF5F64-FD5D-4DBD-80CA-E15B616CFD6A}"/>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A68B2552-055A-4DED-8DD0-AE41A9132186}"/>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ICT · 数据库</a:t>
            </a:r>
          </a:p>
        </p:txBody>
      </p:sp>
      <p:sp>
        <p:nvSpPr>
          <p:cNvPr id="15" name="">
            <a:extLst xmlns:a="http://schemas.openxmlformats.org/drawingml/2006/main">
              <a:ext uri="{FF2B5EF4-FFF2-40B4-BE49-F238E27FC236}">
                <a16:creationId xmlns:a16="http://schemas.microsoft.com/office/drawing/2014/main" id="{F4E8B4E7-6C1D-4ED8-AB8F-E5EBF887A52A}"/>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11 / 30</a:t>
            </a:r>
          </a:p>
        </p:txBody>
      </p:sp>
    </p:spTree>
    <p:extLst>
      <p:ext uri="{BB962C8B-B14F-4D97-AF65-F5344CB8AC3E}">
        <p14:creationId xmlns:p14="http://schemas.microsoft.com/office/powerpoint/2010/main" val="464495980"/>
      </p:ext>
    </p:extLst>
  </p:cSld>
</p:sld>
</file>

<file path=ppt/slides/slide12.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F059A73E-61B2-476D-88C5-BEC13AF31FF2}"/>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EXIT EVIDENCE</a:t>
            </a:r>
          </a:p>
        </p:txBody>
      </p:sp>
      <p:sp>
        <p:nvSpPr>
          <p:cNvPr id="2" name="">
            <a:extLst xmlns:a="http://schemas.openxmlformats.org/drawingml/2006/main">
              <a:ext uri="{FF2B5EF4-FFF2-40B4-BE49-F238E27FC236}">
                <a16:creationId xmlns:a16="http://schemas.microsoft.com/office/drawing/2014/main" id="{14A5DC14-DEAF-4107-BFE3-A8D2CA117130}"/>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f1d635c54d8e4dee"/>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58EB0ADC-7E7D-4885-BE20-F5331CD946DA}"/>
              </a:ext>
            </a:extLst>
          </p:cNvPr>
          <p:cNvSpPr>
            <a:spLocks xmlns:a="http://schemas.openxmlformats.org/drawingml/2006/main" noGrp="1"/>
          </p:cNvSpPr>
          <p:nvPr/>
        </p:nvSpPr>
        <p:spPr>
          <a:xfrm xmlns:a="http://schemas.openxmlformats.org/drawingml/2006/main">
            <a:off x="628650" y="876300"/>
            <a:ext cx="8858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最后 3 分钟：独立输出本节达标证据。</a:t>
            </a:r>
          </a:p>
        </p:txBody>
      </p:sp>
      <p:sp>
        <p:nvSpPr>
          <p:cNvPr id="5" name="">
            <a:extLst xmlns:a="http://schemas.openxmlformats.org/drawingml/2006/main">
              <a:ext uri="{FF2B5EF4-FFF2-40B4-BE49-F238E27FC236}">
                <a16:creationId xmlns:a16="http://schemas.microsoft.com/office/drawing/2014/main" id="{6B8C9E40-70D8-4D74-A9E9-CDD2853AD4FF}"/>
              </a:ext>
            </a:extLst>
          </p:cNvPr>
          <p:cNvSpPr>
            <a:spLocks xmlns:a="http://schemas.openxmlformats.org/drawingml/2006/main" noGrp="1"/>
          </p:cNvSpPr>
          <p:nvPr/>
        </p:nvSpPr>
        <p:spPr>
          <a:xfrm xmlns:a="http://schemas.openxmlformats.org/drawingml/2006/main">
            <a:off x="628650" y="1762125"/>
            <a:ext cx="714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A96F8007-E8B2-4CEA-B7D4-521A8E4AE24E}"/>
              </a:ext>
            </a:extLst>
          </p:cNvPr>
          <p:cNvSpPr>
            <a:spLocks xmlns:a="http://schemas.openxmlformats.org/drawingml/2006/main" noGrp="1"/>
          </p:cNvSpPr>
          <p:nvPr/>
        </p:nvSpPr>
        <p:spPr>
          <a:xfrm xmlns:a="http://schemas.openxmlformats.org/drawingml/2006/main">
            <a:off x="914400" y="205740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EXIT Q08 · DSE模考题</a:t>
            </a:r>
          </a:p>
        </p:txBody>
      </p:sp>
      <p:sp>
        <p:nvSpPr>
          <p:cNvPr id="7" name="">
            <a:extLst xmlns:a="http://schemas.openxmlformats.org/drawingml/2006/main">
              <a:ext uri="{FF2B5EF4-FFF2-40B4-BE49-F238E27FC236}">
                <a16:creationId xmlns:a16="http://schemas.microsoft.com/office/drawing/2014/main" id="{02FB81C8-4C0D-4A90-8D65-FA6854A7129E}"/>
              </a:ext>
            </a:extLst>
          </p:cNvPr>
          <p:cNvSpPr>
            <a:spLocks xmlns:a="http://schemas.openxmlformats.org/drawingml/2006/main" noGrp="1"/>
          </p:cNvSpPr>
          <p:nvPr/>
        </p:nvSpPr>
        <p:spPr>
          <a:xfrm xmlns:a="http://schemas.openxmlformats.org/drawingml/2006/main">
            <a:off x="914400" y="2533650"/>
            <a:ext cx="6286500"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7569"/>
          </a:bodyPr>
          <a:lstStyle xmlns:a="http://schemas.openxmlformats.org/drawingml/2006/main"/>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DSE原创模考 AH-8 · ICT Paper 2A structured-task skill adapted to MCQ · 答案修订</a:t>
            </a:r>
          </a:p>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边界焦点：不可把有限证据扩大成绝对结论。</a:t>
            </a:r>
          </a:p>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【原创训练材料｜参数为训练所设】LOAN(StudentID, BookID, LoanDate, ReturnDate) allows the same student to borrow the same book again on a later date.</a:t>
            </a:r>
          </a:p>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Which answer turns the …</a:t>
            </a:r>
          </a:p>
        </p:txBody>
      </p:sp>
      <p:sp>
        <p:nvSpPr>
          <p:cNvPr id="8" name="">
            <a:extLst xmlns:a="http://schemas.openxmlformats.org/drawingml/2006/main">
              <a:ext uri="{FF2B5EF4-FFF2-40B4-BE49-F238E27FC236}">
                <a16:creationId xmlns:a16="http://schemas.microsoft.com/office/drawing/2014/main" id="{BDC21A6E-3EA5-45E1-85C2-F386ABD2D3AB}"/>
              </a:ext>
            </a:extLst>
          </p:cNvPr>
          <p:cNvSpPr>
            <a:spLocks xmlns:a="http://schemas.openxmlformats.org/drawingml/2006/main" noGrp="1"/>
          </p:cNvSpPr>
          <p:nvPr/>
        </p:nvSpPr>
        <p:spPr>
          <a:xfrm xmlns:a="http://schemas.openxmlformats.org/drawingml/2006/main">
            <a:off x="914400" y="4724400"/>
            <a:ext cx="619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B0B0D"/>
                </a:solidFill>
                <a:latin typeface="Microsoft YaHei"/>
                <a:ea typeface="Microsoft YaHei"/>
                <a:cs typeface="Microsoft YaHei"/>
              </a:defRPr>
            </a:pPr>
            <a:r>
              <a:rPr sz="1125" b="1">
                <a:solidFill>
                  <a:srgbClr val="0B0B0D"/>
                </a:solidFill>
                <a:latin typeface="Microsoft YaHei"/>
                <a:ea typeface="Microsoft YaHei"/>
                <a:cs typeface="Microsoft YaHei"/>
              </a:rPr>
              <a:t>提交：结论 + 关键依据／步骤 + 一项核验</a:t>
            </a:r>
          </a:p>
        </p:txBody>
      </p:sp>
      <p:sp>
        <p:nvSpPr>
          <p:cNvPr id="9" name="">
            <a:extLst xmlns:a="http://schemas.openxmlformats.org/drawingml/2006/main">
              <a:ext uri="{FF2B5EF4-FFF2-40B4-BE49-F238E27FC236}">
                <a16:creationId xmlns:a16="http://schemas.microsoft.com/office/drawing/2014/main" id="{2E859974-51FD-4DBE-8C96-5565FBC14451}"/>
              </a:ext>
            </a:extLst>
          </p:cNvPr>
          <p:cNvSpPr>
            <a:spLocks xmlns:a="http://schemas.openxmlformats.org/drawingml/2006/main" noGrp="1"/>
          </p:cNvSpPr>
          <p:nvPr/>
        </p:nvSpPr>
        <p:spPr>
          <a:xfrm xmlns:a="http://schemas.openxmlformats.org/drawingml/2006/main">
            <a:off x="8077200" y="1762125"/>
            <a:ext cx="3486150" cy="35242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744D67BA-F43B-4420-A195-682983DBBC9C}"/>
              </a:ext>
            </a:extLst>
          </p:cNvPr>
          <p:cNvSpPr>
            <a:spLocks xmlns:a="http://schemas.openxmlformats.org/drawingml/2006/main" noGrp="1"/>
          </p:cNvSpPr>
          <p:nvPr/>
        </p:nvSpPr>
        <p:spPr>
          <a:xfrm xmlns:a="http://schemas.openxmlformats.org/drawingml/2006/main">
            <a:off x="8382000" y="2076450"/>
            <a:ext cx="1809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达标证据</a:t>
            </a:r>
          </a:p>
        </p:txBody>
      </p:sp>
      <p:sp>
        <p:nvSpPr>
          <p:cNvPr id="11" name="">
            <a:extLst xmlns:a="http://schemas.openxmlformats.org/drawingml/2006/main">
              <a:ext uri="{FF2B5EF4-FFF2-40B4-BE49-F238E27FC236}">
                <a16:creationId xmlns:a16="http://schemas.microsoft.com/office/drawing/2014/main" id="{B9CC5009-2A61-4220-8C71-1F2F2755B006}"/>
              </a:ext>
            </a:extLst>
          </p:cNvPr>
          <p:cNvSpPr>
            <a:spLocks xmlns:a="http://schemas.openxmlformats.org/drawingml/2006/main" noGrp="1"/>
          </p:cNvSpPr>
          <p:nvPr/>
        </p:nvSpPr>
        <p:spPr>
          <a:xfrm xmlns:a="http://schemas.openxmlformats.org/drawingml/2006/main">
            <a:off x="8382000" y="2609850"/>
            <a:ext cx="262890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725" b="1">
                <a:solidFill>
                  <a:srgbClr val="FFFFFF"/>
                </a:solidFill>
                <a:latin typeface="Microsoft YaHei"/>
                <a:ea typeface="Microsoft YaHei"/>
                <a:cs typeface="Microsoft YaHei"/>
              </a:defRPr>
            </a:pPr>
            <a:r>
              <a:rPr sz="1725" b="1">
                <a:solidFill>
                  <a:srgbClr val="FFFFFF"/>
                </a:solidFill>
                <a:latin typeface="Microsoft YaHei"/>
                <a:ea typeface="Microsoft YaHei"/>
                <a:cs typeface="Microsoft YaHei"/>
              </a:rPr>
              <a:t>入口题 + 知识边界证据卡</a:t>
            </a:r>
          </a:p>
        </p:txBody>
      </p:sp>
      <p:sp>
        <p:nvSpPr>
          <p:cNvPr id="12" name="">
            <a:extLst xmlns:a="http://schemas.openxmlformats.org/drawingml/2006/main">
              <a:ext uri="{FF2B5EF4-FFF2-40B4-BE49-F238E27FC236}">
                <a16:creationId xmlns:a16="http://schemas.microsoft.com/office/drawing/2014/main" id="{974731A2-343E-464C-A254-5E1E4864FD3A}"/>
              </a:ext>
            </a:extLst>
          </p:cNvPr>
          <p:cNvSpPr>
            <a:spLocks xmlns:a="http://schemas.openxmlformats.org/drawingml/2006/main" noGrp="1"/>
          </p:cNvSpPr>
          <p:nvPr/>
        </p:nvSpPr>
        <p:spPr>
          <a:xfrm xmlns:a="http://schemas.openxmlformats.org/drawingml/2006/main">
            <a:off x="8382000" y="4000500"/>
            <a:ext cx="2667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独立完成</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依据可核验</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术语与单位正确</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能说明第一检查点</a:t>
            </a:r>
          </a:p>
        </p:txBody>
      </p:sp>
      <p:sp>
        <p:nvSpPr>
          <p:cNvPr id="13" name="">
            <a:extLst xmlns:a="http://schemas.openxmlformats.org/drawingml/2006/main">
              <a:ext uri="{FF2B5EF4-FFF2-40B4-BE49-F238E27FC236}">
                <a16:creationId xmlns:a16="http://schemas.microsoft.com/office/drawing/2014/main" id="{3670C4B6-C03A-4A7D-B2CB-2431A036375F}"/>
              </a:ext>
            </a:extLst>
          </p:cNvPr>
          <p:cNvSpPr>
            <a:spLocks xmlns:a="http://schemas.openxmlformats.org/drawingml/2006/main" noGrp="1"/>
          </p:cNvSpPr>
          <p:nvPr/>
        </p:nvSpPr>
        <p:spPr>
          <a:xfrm xmlns:a="http://schemas.openxmlformats.org/drawingml/2006/main">
            <a:off x="628650" y="5676900"/>
            <a:ext cx="10668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F4B3E"/>
                </a:solidFill>
                <a:latin typeface="Microsoft YaHei"/>
                <a:ea typeface="Microsoft YaHei"/>
                <a:cs typeface="Microsoft YaHei"/>
              </a:defRPr>
            </a:pPr>
            <a:r>
              <a:rPr sz="1125" b="1">
                <a:solidFill>
                  <a:srgbClr val="FF4B3E"/>
                </a:solidFill>
                <a:latin typeface="Microsoft YaHei"/>
                <a:ea typeface="Microsoft YaHei"/>
                <a:cs typeface="Microsoft YaHei"/>
              </a:rPr>
              <a:t>本节合计 30 分钟｜达到证据标准后再进入下一课，不以“看懂了”代替“做出来”。</a:t>
            </a:r>
          </a:p>
        </p:txBody>
      </p:sp>
      <p:sp>
        <p:nvSpPr>
          <p:cNvPr id="14" name="">
            <a:extLst xmlns:a="http://schemas.openxmlformats.org/drawingml/2006/main">
              <a:ext uri="{FF2B5EF4-FFF2-40B4-BE49-F238E27FC236}">
                <a16:creationId xmlns:a16="http://schemas.microsoft.com/office/drawing/2014/main" id="{79A25B7E-F5BD-4357-B724-E22E98E89ED4}"/>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52CA68A8-F251-4FF2-BE34-13AEFB515137}"/>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ICT · 数据库</a:t>
            </a:r>
          </a:p>
        </p:txBody>
      </p:sp>
      <p:sp>
        <p:nvSpPr>
          <p:cNvPr id="16" name="">
            <a:extLst xmlns:a="http://schemas.openxmlformats.org/drawingml/2006/main">
              <a:ext uri="{FF2B5EF4-FFF2-40B4-BE49-F238E27FC236}">
                <a16:creationId xmlns:a16="http://schemas.microsoft.com/office/drawing/2014/main" id="{74016E88-99D7-479B-B5C1-1B458F71460E}"/>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12 / 30</a:t>
            </a:r>
          </a:p>
        </p:txBody>
      </p:sp>
    </p:spTree>
    <p:extLst>
      <p:ext uri="{BB962C8B-B14F-4D97-AF65-F5344CB8AC3E}">
        <p14:creationId xmlns:p14="http://schemas.microsoft.com/office/powerpoint/2010/main" val="1803163168"/>
      </p:ext>
    </p:extLst>
  </p:cSld>
</p:sld>
</file>

<file path=ppt/slides/slide13.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37A4642F-AC13-46C8-82FB-3088F0B6FB2B}"/>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TARGET &amp; DIAGNOSIS</a:t>
            </a:r>
          </a:p>
        </p:txBody>
      </p:sp>
      <p:sp>
        <p:nvSpPr>
          <p:cNvPr id="2" name="">
            <a:extLst xmlns:a="http://schemas.openxmlformats.org/drawingml/2006/main">
              <a:ext uri="{FF2B5EF4-FFF2-40B4-BE49-F238E27FC236}">
                <a16:creationId xmlns:a16="http://schemas.microsoft.com/office/drawing/2014/main" id="{A12AE9AA-6717-4B53-9282-3A0F7E29AF21}"/>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ece630313890494f"/>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A4F85EE5-2C34-438A-965A-CFAEB78168DE}"/>
              </a:ext>
            </a:extLst>
          </p:cNvPr>
          <p:cNvSpPr>
            <a:spLocks xmlns:a="http://schemas.openxmlformats.org/drawingml/2006/main" noGrp="1"/>
          </p:cNvSpPr>
          <p:nvPr/>
        </p:nvSpPr>
        <p:spPr>
          <a:xfrm xmlns:a="http://schemas.openxmlformats.org/drawingml/2006/main">
            <a:off x="628650" y="904875"/>
            <a:ext cx="7048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850" b="1">
                <a:solidFill>
                  <a:srgbClr val="0B0B0D"/>
                </a:solidFill>
                <a:latin typeface="Microsoft YaHei"/>
                <a:ea typeface="Microsoft YaHei"/>
                <a:cs typeface="Microsoft YaHei"/>
              </a:defRPr>
            </a:pPr>
            <a:r>
              <a:rPr sz="2850" b="1">
                <a:solidFill>
                  <a:srgbClr val="0B0B0D"/>
                </a:solidFill>
                <a:latin typeface="Microsoft YaHei"/>
                <a:ea typeface="Microsoft YaHei"/>
                <a:cs typeface="Microsoft YaHei"/>
              </a:rPr>
              <a:t>DSE 模考例题与变式</a:t>
            </a:r>
          </a:p>
        </p:txBody>
      </p:sp>
      <p:sp>
        <p:nvSpPr>
          <p:cNvPr id="5" name="">
            <a:extLst xmlns:a="http://schemas.openxmlformats.org/drawingml/2006/main">
              <a:ext uri="{FF2B5EF4-FFF2-40B4-BE49-F238E27FC236}">
                <a16:creationId xmlns:a16="http://schemas.microsoft.com/office/drawing/2014/main" id="{79740E0B-D64F-4545-92F7-B51061D75CBD}"/>
              </a:ext>
            </a:extLst>
          </p:cNvPr>
          <p:cNvSpPr>
            <a:spLocks xmlns:a="http://schemas.openxmlformats.org/drawingml/2006/main" noGrp="1"/>
          </p:cNvSpPr>
          <p:nvPr/>
        </p:nvSpPr>
        <p:spPr>
          <a:xfrm xmlns:a="http://schemas.openxmlformats.org/drawingml/2006/main">
            <a:off x="628650" y="1952625"/>
            <a:ext cx="2000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本节达标目标</a:t>
            </a:r>
          </a:p>
        </p:txBody>
      </p:sp>
      <p:sp>
        <p:nvSpPr>
          <p:cNvPr id="6" name="">
            <a:extLst xmlns:a="http://schemas.openxmlformats.org/drawingml/2006/main">
              <a:ext uri="{FF2B5EF4-FFF2-40B4-BE49-F238E27FC236}">
                <a16:creationId xmlns:a16="http://schemas.microsoft.com/office/drawing/2014/main" id="{F74D1C6F-3A90-4BE4-9F40-CB68AD597C3D}"/>
              </a:ext>
            </a:extLst>
          </p:cNvPr>
          <p:cNvSpPr>
            <a:spLocks xmlns:a="http://schemas.openxmlformats.org/drawingml/2006/main" noGrp="1"/>
          </p:cNvSpPr>
          <p:nvPr/>
        </p:nvSpPr>
        <p:spPr>
          <a:xfrm xmlns:a="http://schemas.openxmlformats.org/drawingml/2006/main">
            <a:off x="628650" y="2324100"/>
            <a:ext cx="50482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875" b="1">
                <a:solidFill>
                  <a:srgbClr val="0B0B0D"/>
                </a:solidFill>
                <a:latin typeface="Microsoft YaHei"/>
                <a:ea typeface="Microsoft YaHei"/>
                <a:cs typeface="Microsoft YaHei"/>
              </a:defRPr>
            </a:pPr>
            <a:r>
              <a:rPr sz="1875" b="1">
                <a:solidFill>
                  <a:srgbClr val="0B0B0D"/>
                </a:solidFill>
                <a:latin typeface="Microsoft YaHei"/>
                <a:ea typeface="Microsoft YaHei"/>
                <a:cs typeface="Microsoft YaHei"/>
              </a:rPr>
              <a:t>能独立执行“建实体—定键—连关系—写查询”，并说明每一步理由。</a:t>
            </a:r>
          </a:p>
        </p:txBody>
      </p:sp>
      <p:sp>
        <p:nvSpPr>
          <p:cNvPr id="7" name="">
            <a:extLst xmlns:a="http://schemas.openxmlformats.org/drawingml/2006/main">
              <a:ext uri="{FF2B5EF4-FFF2-40B4-BE49-F238E27FC236}">
                <a16:creationId xmlns:a16="http://schemas.microsoft.com/office/drawing/2014/main" id="{24F757F6-CA98-40AA-A426-52F551A5DDA8}"/>
              </a:ext>
            </a:extLst>
          </p:cNvPr>
          <p:cNvSpPr>
            <a:spLocks xmlns:a="http://schemas.openxmlformats.org/drawingml/2006/main" noGrp="1"/>
          </p:cNvSpPr>
          <p:nvPr/>
        </p:nvSpPr>
        <p:spPr>
          <a:xfrm xmlns:a="http://schemas.openxmlformats.org/drawingml/2006/main">
            <a:off x="6238875" y="1952625"/>
            <a:ext cx="5324475" cy="2619375"/>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8" name="">
            <a:extLst xmlns:a="http://schemas.openxmlformats.org/drawingml/2006/main">
              <a:ext uri="{FF2B5EF4-FFF2-40B4-BE49-F238E27FC236}">
                <a16:creationId xmlns:a16="http://schemas.microsoft.com/office/drawing/2014/main" id="{4BE0CC6D-B950-4C10-9084-7504F013BC57}"/>
              </a:ext>
            </a:extLst>
          </p:cNvPr>
          <p:cNvSpPr>
            <a:spLocks xmlns:a="http://schemas.openxmlformats.org/drawingml/2006/main" noGrp="1"/>
          </p:cNvSpPr>
          <p:nvPr/>
        </p:nvSpPr>
        <p:spPr>
          <a:xfrm xmlns:a="http://schemas.openxmlformats.org/drawingml/2006/main">
            <a:off x="6515100" y="2238375"/>
            <a:ext cx="4572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Microsoft YaHei"/>
                <a:ea typeface="Microsoft YaHei"/>
                <a:cs typeface="Microsoft YaHei"/>
              </a:defRPr>
            </a:pPr>
            <a:r>
              <a:rPr sz="1050" b="1">
                <a:solidFill>
                  <a:srgbClr val="FF4B3E"/>
                </a:solidFill>
                <a:latin typeface="Microsoft YaHei"/>
                <a:ea typeface="Microsoft YaHei"/>
                <a:cs typeface="Microsoft YaHei"/>
              </a:rPr>
              <a:t>入口诊断｜Q11 · DSE模考题</a:t>
            </a:r>
          </a:p>
        </p:txBody>
      </p:sp>
      <p:sp>
        <p:nvSpPr>
          <p:cNvPr id="9" name="">
            <a:extLst xmlns:a="http://schemas.openxmlformats.org/drawingml/2006/main">
              <a:ext uri="{FF2B5EF4-FFF2-40B4-BE49-F238E27FC236}">
                <a16:creationId xmlns:a16="http://schemas.microsoft.com/office/drawing/2014/main" id="{35D5274A-DC3B-4557-9D21-6C055186BDF8}"/>
              </a:ext>
            </a:extLst>
          </p:cNvPr>
          <p:cNvSpPr>
            <a:spLocks xmlns:a="http://schemas.openxmlformats.org/drawingml/2006/main" noGrp="1"/>
          </p:cNvSpPr>
          <p:nvPr/>
        </p:nvSpPr>
        <p:spPr>
          <a:xfrm xmlns:a="http://schemas.openxmlformats.org/drawingml/2006/main">
            <a:off x="6515100" y="2686050"/>
            <a:ext cx="44386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0437"/>
          </a:bodyPr>
          <a:lstStyle xmlns:a="http://schemas.openxmlformats.org/drawingml/2006/main"/>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DSE原创模考 AK-11 · ICT Paper 2A structured-task skill adapted to MCQ · 证据定位</a:t>
            </a:r>
          </a:p>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【原创训练材料｜参数为训练所设】LOAN(StudentID, BookID, L…</a:t>
            </a:r>
          </a:p>
        </p:txBody>
      </p:sp>
      <p:sp>
        <p:nvSpPr>
          <p:cNvPr id="10" name="">
            <a:extLst xmlns:a="http://schemas.openxmlformats.org/drawingml/2006/main">
              <a:ext uri="{FF2B5EF4-FFF2-40B4-BE49-F238E27FC236}">
                <a16:creationId xmlns:a16="http://schemas.microsoft.com/office/drawing/2014/main" id="{7FEA1928-8BF4-468A-83F0-7654D36FF77B}"/>
              </a:ext>
            </a:extLst>
          </p:cNvPr>
          <p:cNvSpPr>
            <a:spLocks xmlns:a="http://schemas.openxmlformats.org/drawingml/2006/main" noGrp="1"/>
          </p:cNvSpPr>
          <p:nvPr/>
        </p:nvSpPr>
        <p:spPr>
          <a:xfrm xmlns:a="http://schemas.openxmlformats.org/drawingml/2006/main">
            <a:off x="6515100" y="3981450"/>
            <a:ext cx="4572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F4B3E"/>
                </a:solidFill>
                <a:latin typeface="Microsoft YaHei"/>
                <a:ea typeface="Microsoft YaHei"/>
                <a:cs typeface="Microsoft YaHei"/>
              </a:defRPr>
            </a:pPr>
            <a:r>
              <a:rPr sz="1125" b="1">
                <a:solidFill>
                  <a:srgbClr val="FF4B3E"/>
                </a:solidFill>
                <a:latin typeface="Microsoft YaHei"/>
                <a:ea typeface="Microsoft YaHei"/>
                <a:cs typeface="Microsoft YaHei"/>
              </a:rPr>
              <a:t>高频错因：重复字段导致更新异常</a:t>
            </a:r>
          </a:p>
        </p:txBody>
      </p:sp>
      <p:sp>
        <p:nvSpPr>
          <p:cNvPr id="11" name="">
            <a:extLst xmlns:a="http://schemas.openxmlformats.org/drawingml/2006/main">
              <a:ext uri="{FF2B5EF4-FFF2-40B4-BE49-F238E27FC236}">
                <a16:creationId xmlns:a16="http://schemas.microsoft.com/office/drawing/2014/main" id="{552E9C42-3CC2-4A51-A2ED-0A8018229703}"/>
              </a:ext>
            </a:extLst>
          </p:cNvPr>
          <p:cNvSpPr>
            <a:spLocks xmlns:a="http://schemas.openxmlformats.org/drawingml/2006/main" noGrp="1"/>
          </p:cNvSpPr>
          <p:nvPr/>
        </p:nvSpPr>
        <p:spPr>
          <a:xfrm xmlns:a="http://schemas.openxmlformats.org/drawingml/2006/main">
            <a:off x="628650" y="4000500"/>
            <a:ext cx="5048250" cy="1381125"/>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FC21F67A-8374-4CC5-B261-AB71470F195A}"/>
              </a:ext>
            </a:extLst>
          </p:cNvPr>
          <p:cNvSpPr>
            <a:spLocks xmlns:a="http://schemas.openxmlformats.org/drawingml/2006/main" noGrp="1"/>
          </p:cNvSpPr>
          <p:nvPr/>
        </p:nvSpPr>
        <p:spPr>
          <a:xfrm xmlns:a="http://schemas.openxmlformats.org/drawingml/2006/main">
            <a:off x="876300" y="4257675"/>
            <a:ext cx="114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核心判断</a:t>
            </a:r>
          </a:p>
        </p:txBody>
      </p:sp>
      <p:sp>
        <p:nvSpPr>
          <p:cNvPr id="13" name="">
            <a:extLst xmlns:a="http://schemas.openxmlformats.org/drawingml/2006/main">
              <a:ext uri="{FF2B5EF4-FFF2-40B4-BE49-F238E27FC236}">
                <a16:creationId xmlns:a16="http://schemas.microsoft.com/office/drawing/2014/main" id="{A046D802-3EB7-4B24-A131-DAB68119E187}"/>
              </a:ext>
            </a:extLst>
          </p:cNvPr>
          <p:cNvSpPr>
            <a:spLocks xmlns:a="http://schemas.openxmlformats.org/drawingml/2006/main" noGrp="1"/>
          </p:cNvSpPr>
          <p:nvPr/>
        </p:nvSpPr>
        <p:spPr>
          <a:xfrm xmlns:a="http://schemas.openxmlformats.org/drawingml/2006/main">
            <a:off x="876300" y="4638675"/>
            <a:ext cx="43434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主键保证实体唯一，外键表达关系</a:t>
            </a:r>
          </a:p>
        </p:txBody>
      </p:sp>
      <p:sp>
        <p:nvSpPr>
          <p:cNvPr id="14" name="">
            <a:extLst xmlns:a="http://schemas.openxmlformats.org/drawingml/2006/main">
              <a:ext uri="{FF2B5EF4-FFF2-40B4-BE49-F238E27FC236}">
                <a16:creationId xmlns:a16="http://schemas.microsoft.com/office/drawing/2014/main" id="{1F990AC2-51D4-4FFE-8475-957C7D7064BD}"/>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4B4B4F"/>
                </a:solidFill>
                <a:latin typeface="Arial"/>
                <a:ea typeface="Arial"/>
                <a:cs typeface="Arial"/>
              </a:defRPr>
            </a:pPr>
            <a:r>
              <a:rPr sz="900" b="1">
                <a:solidFill>
                  <a:srgbClr val="4B4B4F"/>
                </a:solidFill>
                <a:latin typeface="Arial"/>
                <a:ea typeface="Arial"/>
                <a:cs typeface="Arial"/>
              </a:rPr>
              <a:t>3′目标与入口诊断</a:t>
            </a:r>
          </a:p>
        </p:txBody>
      </p:sp>
      <p:sp>
        <p:nvSpPr>
          <p:cNvPr id="15" name="">
            <a:extLst xmlns:a="http://schemas.openxmlformats.org/drawingml/2006/main">
              <a:ext uri="{FF2B5EF4-FFF2-40B4-BE49-F238E27FC236}">
                <a16:creationId xmlns:a16="http://schemas.microsoft.com/office/drawing/2014/main" id="{C98A451E-3914-4344-A0CE-E39D07BBCEFE}"/>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8A4934EA-5F25-449F-A643-121162E809F0}"/>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ICT · 数据库</a:t>
            </a:r>
          </a:p>
        </p:txBody>
      </p:sp>
      <p:sp>
        <p:nvSpPr>
          <p:cNvPr id="17" name="">
            <a:extLst xmlns:a="http://schemas.openxmlformats.org/drawingml/2006/main">
              <a:ext uri="{FF2B5EF4-FFF2-40B4-BE49-F238E27FC236}">
                <a16:creationId xmlns:a16="http://schemas.microsoft.com/office/drawing/2014/main" id="{7F5AAF70-F609-4F9A-A30C-E3301F800DD9}"/>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13 / 30</a:t>
            </a:r>
          </a:p>
        </p:txBody>
      </p:sp>
    </p:spTree>
    <p:extLst>
      <p:ext uri="{BB962C8B-B14F-4D97-AF65-F5344CB8AC3E}">
        <p14:creationId xmlns:p14="http://schemas.microsoft.com/office/powerpoint/2010/main" val="547498912"/>
      </p:ext>
    </p:extLst>
  </p:cSld>
</p:sld>
</file>

<file path=ppt/slides/slide1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5" name="">
            <a:extLst xmlns:a="http://schemas.openxmlformats.org/drawingml/2006/main">
              <a:ext uri="{FF2B5EF4-FFF2-40B4-BE49-F238E27FC236}">
                <a16:creationId xmlns:a16="http://schemas.microsoft.com/office/drawing/2014/main" id="{BADC3280-9704-46B1-A048-2C49190B82E4}"/>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WORKED EXAMPLE &amp; VARIATION</a:t>
            </a:r>
          </a:p>
        </p:txBody>
      </p:sp>
      <p:sp>
        <p:nvSpPr>
          <p:cNvPr id="2" name="">
            <a:extLst xmlns:a="http://schemas.openxmlformats.org/drawingml/2006/main">
              <a:ext uri="{FF2B5EF4-FFF2-40B4-BE49-F238E27FC236}">
                <a16:creationId xmlns:a16="http://schemas.microsoft.com/office/drawing/2014/main" id="{A3CEC4D1-FD8A-4A90-94D6-ECA38F9BFBB6}"/>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7" name=""/>
          <p:cNvPicPr>
            <a:picLocks xmlns:a="http://schemas.openxmlformats.org/drawingml/2006/main" noChangeAspect="1"/>
          </p:cNvPicPr>
          <p:nvPr/>
        </p:nvPicPr>
        <p:blipFill>
          <a:blip xmlns:r="http://schemas.openxmlformats.org/officeDocument/2006/relationships" xmlns:a="http://schemas.openxmlformats.org/drawingml/2006/main" r:embed="R07f0b32393b64d68"/>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C50FB121-6B74-4F27-8145-7EDB73ADB621}"/>
              </a:ext>
            </a:extLst>
          </p:cNvPr>
          <p:cNvSpPr>
            <a:spLocks xmlns:a="http://schemas.openxmlformats.org/drawingml/2006/main" noGrp="1"/>
          </p:cNvSpPr>
          <p:nvPr/>
        </p:nvSpPr>
        <p:spPr>
          <a:xfrm xmlns:a="http://schemas.openxmlformats.org/drawingml/2006/main">
            <a:off x="628650" y="895350"/>
            <a:ext cx="85725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例题不是答案，是可迁移的路径。</a:t>
            </a:r>
          </a:p>
        </p:txBody>
      </p:sp>
      <p:sp>
        <p:nvSpPr>
          <p:cNvPr id="5" name="">
            <a:extLst xmlns:a="http://schemas.openxmlformats.org/drawingml/2006/main">
              <a:ext uri="{FF2B5EF4-FFF2-40B4-BE49-F238E27FC236}">
                <a16:creationId xmlns:a16="http://schemas.microsoft.com/office/drawing/2014/main" id="{1B1BCD64-22A7-4BD9-B2B4-15234011A29F}"/>
              </a:ext>
            </a:extLst>
          </p:cNvPr>
          <p:cNvSpPr>
            <a:spLocks xmlns:a="http://schemas.openxmlformats.org/drawingml/2006/main" noGrp="1"/>
          </p:cNvSpPr>
          <p:nvPr/>
        </p:nvSpPr>
        <p:spPr>
          <a:xfrm xmlns:a="http://schemas.openxmlformats.org/drawingml/2006/main">
            <a:off x="628650" y="1809750"/>
            <a:ext cx="5143500" cy="361950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F0749803-AC52-44C3-827A-8A402CD4A90D}"/>
              </a:ext>
            </a:extLst>
          </p:cNvPr>
          <p:cNvSpPr>
            <a:spLocks xmlns:a="http://schemas.openxmlformats.org/drawingml/2006/main" noGrp="1"/>
          </p:cNvSpPr>
          <p:nvPr/>
        </p:nvSpPr>
        <p:spPr>
          <a:xfrm xmlns:a="http://schemas.openxmlformats.org/drawingml/2006/main">
            <a:off x="914400" y="2095500"/>
            <a:ext cx="4286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4F1EA"/>
                </a:solidFill>
                <a:latin typeface="Arial"/>
                <a:ea typeface="Arial"/>
                <a:cs typeface="Arial"/>
              </a:defRPr>
            </a:pPr>
            <a:r>
              <a:rPr sz="900" b="1">
                <a:solidFill>
                  <a:srgbClr val="F4F1EA"/>
                </a:solidFill>
                <a:latin typeface="Arial"/>
                <a:ea typeface="Arial"/>
                <a:cs typeface="Arial"/>
              </a:rPr>
              <a:t>STANDARD METHOD</a:t>
            </a:r>
          </a:p>
        </p:txBody>
      </p:sp>
      <p:sp>
        <p:nvSpPr>
          <p:cNvPr id="7" name="">
            <a:extLst xmlns:a="http://schemas.openxmlformats.org/drawingml/2006/main">
              <a:ext uri="{FF2B5EF4-FFF2-40B4-BE49-F238E27FC236}">
                <a16:creationId xmlns:a16="http://schemas.microsoft.com/office/drawing/2014/main" id="{C7D0BBBF-8838-4450-A628-77872C2EB022}"/>
              </a:ext>
            </a:extLst>
          </p:cNvPr>
          <p:cNvSpPr>
            <a:spLocks xmlns:a="http://schemas.openxmlformats.org/drawingml/2006/main" noGrp="1"/>
          </p:cNvSpPr>
          <p:nvPr/>
        </p:nvSpPr>
        <p:spPr>
          <a:xfrm xmlns:a="http://schemas.openxmlformats.org/drawingml/2006/main">
            <a:off x="914400" y="26479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01</a:t>
            </a:r>
          </a:p>
        </p:txBody>
      </p:sp>
      <p:sp>
        <p:nvSpPr>
          <p:cNvPr id="8" name="">
            <a:extLst xmlns:a="http://schemas.openxmlformats.org/drawingml/2006/main">
              <a:ext uri="{FF2B5EF4-FFF2-40B4-BE49-F238E27FC236}">
                <a16:creationId xmlns:a16="http://schemas.microsoft.com/office/drawing/2014/main" id="{CA2DA736-D5D4-418F-893B-67FD5676CE1B}"/>
              </a:ext>
            </a:extLst>
          </p:cNvPr>
          <p:cNvSpPr>
            <a:spLocks xmlns:a="http://schemas.openxmlformats.org/drawingml/2006/main" noGrp="1"/>
          </p:cNvSpPr>
          <p:nvPr/>
        </p:nvSpPr>
        <p:spPr>
          <a:xfrm xmlns:a="http://schemas.openxmlformats.org/drawingml/2006/main">
            <a:off x="1447800" y="26098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建实体</a:t>
            </a:r>
          </a:p>
        </p:txBody>
      </p:sp>
      <p:sp>
        <p:nvSpPr>
          <p:cNvPr id="9" name="">
            <a:extLst xmlns:a="http://schemas.openxmlformats.org/drawingml/2006/main">
              <a:ext uri="{FF2B5EF4-FFF2-40B4-BE49-F238E27FC236}">
                <a16:creationId xmlns:a16="http://schemas.microsoft.com/office/drawing/2014/main" id="{975F8022-F33F-49CA-BD24-42A3FF2783EA}"/>
              </a:ext>
            </a:extLst>
          </p:cNvPr>
          <p:cNvSpPr>
            <a:spLocks xmlns:a="http://schemas.openxmlformats.org/drawingml/2006/main" noGrp="1"/>
          </p:cNvSpPr>
          <p:nvPr/>
        </p:nvSpPr>
        <p:spPr>
          <a:xfrm xmlns:a="http://schemas.openxmlformats.org/drawingml/2006/main">
            <a:off x="914400" y="32766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02</a:t>
            </a:r>
          </a:p>
        </p:txBody>
      </p:sp>
      <p:sp>
        <p:nvSpPr>
          <p:cNvPr id="10" name="">
            <a:extLst xmlns:a="http://schemas.openxmlformats.org/drawingml/2006/main">
              <a:ext uri="{FF2B5EF4-FFF2-40B4-BE49-F238E27FC236}">
                <a16:creationId xmlns:a16="http://schemas.microsoft.com/office/drawing/2014/main" id="{6F5EE05D-1CBB-4CFC-B49B-200B01239B62}"/>
              </a:ext>
            </a:extLst>
          </p:cNvPr>
          <p:cNvSpPr>
            <a:spLocks xmlns:a="http://schemas.openxmlformats.org/drawingml/2006/main" noGrp="1"/>
          </p:cNvSpPr>
          <p:nvPr/>
        </p:nvSpPr>
        <p:spPr>
          <a:xfrm xmlns:a="http://schemas.openxmlformats.org/drawingml/2006/main">
            <a:off x="1447800" y="32385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定键</a:t>
            </a:r>
          </a:p>
        </p:txBody>
      </p:sp>
      <p:sp>
        <p:nvSpPr>
          <p:cNvPr id="11" name="">
            <a:extLst xmlns:a="http://schemas.openxmlformats.org/drawingml/2006/main">
              <a:ext uri="{FF2B5EF4-FFF2-40B4-BE49-F238E27FC236}">
                <a16:creationId xmlns:a16="http://schemas.microsoft.com/office/drawing/2014/main" id="{CB015A11-DE06-41AB-A778-98BACE260AC5}"/>
              </a:ext>
            </a:extLst>
          </p:cNvPr>
          <p:cNvSpPr>
            <a:spLocks xmlns:a="http://schemas.openxmlformats.org/drawingml/2006/main" noGrp="1"/>
          </p:cNvSpPr>
          <p:nvPr/>
        </p:nvSpPr>
        <p:spPr>
          <a:xfrm xmlns:a="http://schemas.openxmlformats.org/drawingml/2006/main">
            <a:off x="914400" y="39052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03</a:t>
            </a:r>
          </a:p>
        </p:txBody>
      </p:sp>
      <p:sp>
        <p:nvSpPr>
          <p:cNvPr id="12" name="">
            <a:extLst xmlns:a="http://schemas.openxmlformats.org/drawingml/2006/main">
              <a:ext uri="{FF2B5EF4-FFF2-40B4-BE49-F238E27FC236}">
                <a16:creationId xmlns:a16="http://schemas.microsoft.com/office/drawing/2014/main" id="{CD335766-4E35-456F-B245-EC13042B658C}"/>
              </a:ext>
            </a:extLst>
          </p:cNvPr>
          <p:cNvSpPr>
            <a:spLocks xmlns:a="http://schemas.openxmlformats.org/drawingml/2006/main" noGrp="1"/>
          </p:cNvSpPr>
          <p:nvPr/>
        </p:nvSpPr>
        <p:spPr>
          <a:xfrm xmlns:a="http://schemas.openxmlformats.org/drawingml/2006/main">
            <a:off x="1447800" y="38671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连关系</a:t>
            </a:r>
          </a:p>
        </p:txBody>
      </p:sp>
      <p:sp>
        <p:nvSpPr>
          <p:cNvPr id="13" name="">
            <a:extLst xmlns:a="http://schemas.openxmlformats.org/drawingml/2006/main">
              <a:ext uri="{FF2B5EF4-FFF2-40B4-BE49-F238E27FC236}">
                <a16:creationId xmlns:a16="http://schemas.microsoft.com/office/drawing/2014/main" id="{A2DB684F-3619-4B1E-B0EF-476ABE3546E6}"/>
              </a:ext>
            </a:extLst>
          </p:cNvPr>
          <p:cNvSpPr>
            <a:spLocks xmlns:a="http://schemas.openxmlformats.org/drawingml/2006/main" noGrp="1"/>
          </p:cNvSpPr>
          <p:nvPr/>
        </p:nvSpPr>
        <p:spPr>
          <a:xfrm xmlns:a="http://schemas.openxmlformats.org/drawingml/2006/main">
            <a:off x="914400" y="45339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04</a:t>
            </a:r>
          </a:p>
        </p:txBody>
      </p:sp>
      <p:sp>
        <p:nvSpPr>
          <p:cNvPr id="14" name="">
            <a:extLst xmlns:a="http://schemas.openxmlformats.org/drawingml/2006/main">
              <a:ext uri="{FF2B5EF4-FFF2-40B4-BE49-F238E27FC236}">
                <a16:creationId xmlns:a16="http://schemas.microsoft.com/office/drawing/2014/main" id="{138C488E-C96E-404E-A20F-BDA2437630ED}"/>
              </a:ext>
            </a:extLst>
          </p:cNvPr>
          <p:cNvSpPr>
            <a:spLocks xmlns:a="http://schemas.openxmlformats.org/drawingml/2006/main" noGrp="1"/>
          </p:cNvSpPr>
          <p:nvPr/>
        </p:nvSpPr>
        <p:spPr>
          <a:xfrm xmlns:a="http://schemas.openxmlformats.org/drawingml/2006/main">
            <a:off x="1447800" y="44958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写查询</a:t>
            </a:r>
          </a:p>
        </p:txBody>
      </p:sp>
      <p:sp>
        <p:nvSpPr>
          <p:cNvPr id="15" name="">
            <a:extLst xmlns:a="http://schemas.openxmlformats.org/drawingml/2006/main">
              <a:ext uri="{FF2B5EF4-FFF2-40B4-BE49-F238E27FC236}">
                <a16:creationId xmlns:a16="http://schemas.microsoft.com/office/drawing/2014/main" id="{62778A29-3D4A-479C-83FC-CA32C350ED12}"/>
              </a:ext>
            </a:extLst>
          </p:cNvPr>
          <p:cNvSpPr>
            <a:spLocks xmlns:a="http://schemas.openxmlformats.org/drawingml/2006/main" noGrp="1"/>
          </p:cNvSpPr>
          <p:nvPr/>
        </p:nvSpPr>
        <p:spPr>
          <a:xfrm xmlns:a="http://schemas.openxmlformats.org/drawingml/2006/main">
            <a:off x="6019800" y="1809750"/>
            <a:ext cx="5543550" cy="17145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6" name="">
            <a:extLst xmlns:a="http://schemas.openxmlformats.org/drawingml/2006/main">
              <a:ext uri="{FF2B5EF4-FFF2-40B4-BE49-F238E27FC236}">
                <a16:creationId xmlns:a16="http://schemas.microsoft.com/office/drawing/2014/main" id="{94045484-B2EA-46D3-8A2B-474385F855E8}"/>
              </a:ext>
            </a:extLst>
          </p:cNvPr>
          <p:cNvSpPr>
            <a:spLocks xmlns:a="http://schemas.openxmlformats.org/drawingml/2006/main" noGrp="1"/>
          </p:cNvSpPr>
          <p:nvPr/>
        </p:nvSpPr>
        <p:spPr>
          <a:xfrm xmlns:a="http://schemas.openxmlformats.org/drawingml/2006/main">
            <a:off x="6286500" y="2076450"/>
            <a:ext cx="4762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F4B3E"/>
                </a:solidFill>
                <a:latin typeface="Microsoft YaHei"/>
                <a:ea typeface="Microsoft YaHei"/>
                <a:cs typeface="Microsoft YaHei"/>
              </a:defRPr>
            </a:pPr>
            <a:r>
              <a:rPr sz="900" b="1">
                <a:solidFill>
                  <a:srgbClr val="FF4B3E"/>
                </a:solidFill>
                <a:latin typeface="Microsoft YaHei"/>
                <a:ea typeface="Microsoft YaHei"/>
                <a:cs typeface="Microsoft YaHei"/>
              </a:rPr>
              <a:t>DSE 模考例题 · Q11 · DSE模考题</a:t>
            </a:r>
          </a:p>
        </p:txBody>
      </p:sp>
      <p:sp>
        <p:nvSpPr>
          <p:cNvPr id="17" name="">
            <a:extLst xmlns:a="http://schemas.openxmlformats.org/drawingml/2006/main">
              <a:ext uri="{FF2B5EF4-FFF2-40B4-BE49-F238E27FC236}">
                <a16:creationId xmlns:a16="http://schemas.microsoft.com/office/drawing/2014/main" id="{B6D9FD00-9A93-48EA-ADCB-37F3BE46C019}"/>
              </a:ext>
            </a:extLst>
          </p:cNvPr>
          <p:cNvSpPr>
            <a:spLocks xmlns:a="http://schemas.openxmlformats.org/drawingml/2006/main" noGrp="1"/>
          </p:cNvSpPr>
          <p:nvPr/>
        </p:nvSpPr>
        <p:spPr>
          <a:xfrm xmlns:a="http://schemas.openxmlformats.org/drawingml/2006/main">
            <a:off x="6286500" y="2438400"/>
            <a:ext cx="4857750" cy="895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79125"/>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DSE原创模考 AK-11 · ICT Paper 2A structured-task skill adapted to MCQ · 证据定位</a:t>
            </a:r>
          </a:p>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【原创训练材料｜参数为训练所设】LOAN(StudentID, BookID, LoanDate, R…</a:t>
            </a:r>
          </a:p>
        </p:txBody>
      </p:sp>
      <p:sp>
        <p:nvSpPr>
          <p:cNvPr id="18" name="">
            <a:extLst xmlns:a="http://schemas.openxmlformats.org/drawingml/2006/main">
              <a:ext uri="{FF2B5EF4-FFF2-40B4-BE49-F238E27FC236}">
                <a16:creationId xmlns:a16="http://schemas.microsoft.com/office/drawing/2014/main" id="{3ED30137-93DB-4AF8-B63D-88D7027FFB23}"/>
              </a:ext>
            </a:extLst>
          </p:cNvPr>
          <p:cNvSpPr>
            <a:spLocks xmlns:a="http://schemas.openxmlformats.org/drawingml/2006/main" noGrp="1"/>
          </p:cNvSpPr>
          <p:nvPr/>
        </p:nvSpPr>
        <p:spPr>
          <a:xfrm xmlns:a="http://schemas.openxmlformats.org/drawingml/2006/main">
            <a:off x="6019800" y="3714750"/>
            <a:ext cx="5543550" cy="1714500"/>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9CA1AB3B-E287-483F-BF02-130E150F8E6F}"/>
              </a:ext>
            </a:extLst>
          </p:cNvPr>
          <p:cNvSpPr>
            <a:spLocks xmlns:a="http://schemas.openxmlformats.org/drawingml/2006/main" noGrp="1"/>
          </p:cNvSpPr>
          <p:nvPr/>
        </p:nvSpPr>
        <p:spPr>
          <a:xfrm xmlns:a="http://schemas.openxmlformats.org/drawingml/2006/main">
            <a:off x="6286500" y="3981450"/>
            <a:ext cx="3905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DSE 分步讲评｜结论—依据—防错</a:t>
            </a:r>
          </a:p>
        </p:txBody>
      </p:sp>
      <p:sp>
        <p:nvSpPr>
          <p:cNvPr id="20" name="">
            <a:extLst xmlns:a="http://schemas.openxmlformats.org/drawingml/2006/main">
              <a:ext uri="{FF2B5EF4-FFF2-40B4-BE49-F238E27FC236}">
                <a16:creationId xmlns:a16="http://schemas.microsoft.com/office/drawing/2014/main" id="{E2360A38-0D94-4A62-8459-7B025026F485}"/>
              </a:ext>
            </a:extLst>
          </p:cNvPr>
          <p:cNvSpPr>
            <a:spLocks xmlns:a="http://schemas.openxmlformats.org/drawingml/2006/main" noGrp="1"/>
          </p:cNvSpPr>
          <p:nvPr/>
        </p:nvSpPr>
        <p:spPr>
          <a:xfrm xmlns:a="http://schemas.openxmlformats.org/drawingml/2006/main">
            <a:off x="6286500" y="4324350"/>
            <a:ext cx="4857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6806"/>
          </a:bodyPr>
          <a:lstStyle xmlns:a="http://schemas.openxmlformats.org/drawingml/2006/main"/>
          <a:p xmlns:a="http://schemas.openxmlformats.org/drawingml/2006/main">
            <a:pPr algn="l">
              <a:lnSpc>
                <a:spcPct val="12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正确结论：No single listed field is guaranteed unique under the business rules.</a:t>
            </a:r>
          </a:p>
          <a:p xmlns:a="http://schemas.openxmlformats.org/drawingml/2006/main">
            <a:pPr algn="l">
              <a:lnSpc>
                <a:spcPct val="12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解析：The limitation prevents the result from being generalised beyond the supplied evidence. 本题只使用题内材料；情境与数值均为原创训练参数，不代表官方数据。</a:t>
            </a:r>
          </a:p>
        </p:txBody>
      </p:sp>
      <p:sp>
        <p:nvSpPr>
          <p:cNvPr id="21" name="">
            <a:extLst xmlns:a="http://schemas.openxmlformats.org/drawingml/2006/main">
              <a:ext uri="{FF2B5EF4-FFF2-40B4-BE49-F238E27FC236}">
                <a16:creationId xmlns:a16="http://schemas.microsoft.com/office/drawing/2014/main" id="{E6DAF1F7-F739-4B09-ABF2-44ACFA7B8B47}"/>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4B4B4F"/>
                </a:solidFill>
                <a:latin typeface="Arial"/>
                <a:ea typeface="Arial"/>
                <a:cs typeface="Arial"/>
              </a:defRPr>
            </a:pPr>
            <a:r>
              <a:rPr sz="900" b="1">
                <a:solidFill>
                  <a:srgbClr val="4B4B4F"/>
                </a:solidFill>
                <a:latin typeface="Arial"/>
                <a:ea typeface="Arial"/>
                <a:cs typeface="Arial"/>
              </a:rPr>
              <a:t>5′评分点示范</a:t>
            </a:r>
          </a:p>
        </p:txBody>
      </p:sp>
      <p:sp>
        <p:nvSpPr>
          <p:cNvPr id="22" name="">
            <a:extLst xmlns:a="http://schemas.openxmlformats.org/drawingml/2006/main">
              <a:ext uri="{FF2B5EF4-FFF2-40B4-BE49-F238E27FC236}">
                <a16:creationId xmlns:a16="http://schemas.microsoft.com/office/drawing/2014/main" id="{0135DD32-1B35-4836-8A6E-1F5CDACE0A6F}"/>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3" name="">
            <a:extLst xmlns:a="http://schemas.openxmlformats.org/drawingml/2006/main">
              <a:ext uri="{FF2B5EF4-FFF2-40B4-BE49-F238E27FC236}">
                <a16:creationId xmlns:a16="http://schemas.microsoft.com/office/drawing/2014/main" id="{44E68A80-ACF8-46FF-A13A-738D4961B84F}"/>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ICT · 数据库</a:t>
            </a:r>
          </a:p>
        </p:txBody>
      </p:sp>
      <p:sp>
        <p:nvSpPr>
          <p:cNvPr id="24" name="">
            <a:extLst xmlns:a="http://schemas.openxmlformats.org/drawingml/2006/main">
              <a:ext uri="{FF2B5EF4-FFF2-40B4-BE49-F238E27FC236}">
                <a16:creationId xmlns:a16="http://schemas.microsoft.com/office/drawing/2014/main" id="{26F0CC29-7883-4D64-AE5C-56874D8D5E7D}"/>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14 / 30</a:t>
            </a:r>
          </a:p>
        </p:txBody>
      </p:sp>
    </p:spTree>
    <p:extLst>
      <p:ext uri="{BB962C8B-B14F-4D97-AF65-F5344CB8AC3E}">
        <p14:creationId xmlns:p14="http://schemas.microsoft.com/office/powerpoint/2010/main" val="952553701"/>
      </p:ext>
    </p:extLst>
  </p:cSld>
</p:sld>
</file>

<file path=ppt/slides/slide15.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5E61D485-FC74-4ACD-A7E3-5EA238E1E709}"/>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TIMED CHECK &amp; ERROR LOOP</a:t>
            </a:r>
          </a:p>
        </p:txBody>
      </p:sp>
      <p:sp>
        <p:nvSpPr>
          <p:cNvPr id="2" name="">
            <a:extLst xmlns:a="http://schemas.openxmlformats.org/drawingml/2006/main">
              <a:ext uri="{FF2B5EF4-FFF2-40B4-BE49-F238E27FC236}">
                <a16:creationId xmlns:a16="http://schemas.microsoft.com/office/drawing/2014/main" id="{586ABFF9-B2DD-4195-83F0-858EA0C2C38C}"/>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8b69604df5214955"/>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7662CDBF-DBE5-460E-8B4E-04F33EBFB696}"/>
              </a:ext>
            </a:extLst>
          </p:cNvPr>
          <p:cNvSpPr>
            <a:spLocks xmlns:a="http://schemas.openxmlformats.org/drawingml/2006/main" noGrp="1"/>
          </p:cNvSpPr>
          <p:nvPr/>
        </p:nvSpPr>
        <p:spPr>
          <a:xfrm xmlns:a="http://schemas.openxmlformats.org/drawingml/2006/main">
            <a:off x="628650" y="904875"/>
            <a:ext cx="83820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75" b="1">
                <a:solidFill>
                  <a:srgbClr val="0B0B0D"/>
                </a:solidFill>
                <a:latin typeface="Microsoft YaHei"/>
                <a:ea typeface="Microsoft YaHei"/>
                <a:cs typeface="Microsoft YaHei"/>
              </a:defRPr>
            </a:pPr>
            <a:r>
              <a:rPr sz="2775" b="1">
                <a:solidFill>
                  <a:srgbClr val="0B0B0D"/>
                </a:solidFill>
                <a:latin typeface="Microsoft YaHei"/>
                <a:ea typeface="Microsoft YaHei"/>
                <a:cs typeface="Microsoft YaHei"/>
              </a:rPr>
              <a:t>限时做完，更要知道为什么丢分。</a:t>
            </a:r>
          </a:p>
        </p:txBody>
      </p:sp>
      <p:sp>
        <p:nvSpPr>
          <p:cNvPr id="5" name="">
            <a:extLst xmlns:a="http://schemas.openxmlformats.org/drawingml/2006/main">
              <a:ext uri="{FF2B5EF4-FFF2-40B4-BE49-F238E27FC236}">
                <a16:creationId xmlns:a16="http://schemas.microsoft.com/office/drawing/2014/main" id="{99471654-8F72-46B4-9F42-2CACF48E9AD6}"/>
              </a:ext>
            </a:extLst>
          </p:cNvPr>
          <p:cNvSpPr>
            <a:spLocks xmlns:a="http://schemas.openxmlformats.org/drawingml/2006/main" noGrp="1"/>
          </p:cNvSpPr>
          <p:nvPr/>
        </p:nvSpPr>
        <p:spPr>
          <a:xfrm xmlns:a="http://schemas.openxmlformats.org/drawingml/2006/main">
            <a:off x="628650" y="1857375"/>
            <a:ext cx="6762750" cy="3286125"/>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F66B89DB-73E0-435C-B47F-3CAD2B35003E}"/>
              </a:ext>
            </a:extLst>
          </p:cNvPr>
          <p:cNvSpPr>
            <a:spLocks xmlns:a="http://schemas.openxmlformats.org/drawingml/2006/main" noGrp="1"/>
          </p:cNvSpPr>
          <p:nvPr/>
        </p:nvSpPr>
        <p:spPr>
          <a:xfrm xmlns:a="http://schemas.openxmlformats.org/drawingml/2006/main">
            <a:off x="914400" y="2143125"/>
            <a:ext cx="238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Arial"/>
                <a:ea typeface="Arial"/>
                <a:cs typeface="Arial"/>
              </a:defRPr>
            </a:pPr>
            <a:r>
              <a:rPr sz="975" b="1">
                <a:solidFill>
                  <a:srgbClr val="FF4B3E"/>
                </a:solidFill>
                <a:latin typeface="Arial"/>
                <a:ea typeface="Arial"/>
                <a:cs typeface="Arial"/>
              </a:rPr>
              <a:t>CHECKPOINT · 2 MIN</a:t>
            </a:r>
          </a:p>
        </p:txBody>
      </p:sp>
      <p:sp>
        <p:nvSpPr>
          <p:cNvPr id="7" name="">
            <a:extLst xmlns:a="http://schemas.openxmlformats.org/drawingml/2006/main">
              <a:ext uri="{FF2B5EF4-FFF2-40B4-BE49-F238E27FC236}">
                <a16:creationId xmlns:a16="http://schemas.microsoft.com/office/drawing/2014/main" id="{DECC50D6-00E5-48EE-9C46-71C529DFF8A9}"/>
              </a:ext>
            </a:extLst>
          </p:cNvPr>
          <p:cNvSpPr>
            <a:spLocks xmlns:a="http://schemas.openxmlformats.org/drawingml/2006/main" noGrp="1"/>
          </p:cNvSpPr>
          <p:nvPr/>
        </p:nvSpPr>
        <p:spPr>
          <a:xfrm xmlns:a="http://schemas.openxmlformats.org/drawingml/2006/main">
            <a:off x="914400" y="2686050"/>
            <a:ext cx="5810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66575"/>
          </a:bodyPr>
          <a:lstStyle xmlns:a="http://schemas.openxmlformats.org/drawingml/2006/main"/>
          <a:p xmlns:a="http://schemas.openxmlformats.org/drawingml/2006/main">
            <a:pPr algn="l">
              <a:lnSpc>
                <a:spcPct val="110000"/>
              </a:lnSpc>
              <a:buNone/>
              <a:defRPr sz="1650" b="1">
                <a:solidFill>
                  <a:srgbClr val="0B0B0D"/>
                </a:solidFill>
                <a:latin typeface="Microsoft YaHei"/>
                <a:ea typeface="Microsoft YaHei"/>
                <a:cs typeface="Microsoft YaHei"/>
              </a:defRPr>
            </a:pPr>
            <a:r>
              <a:rPr sz="1650" b="1">
                <a:solidFill>
                  <a:srgbClr val="0B0B0D"/>
                </a:solidFill>
                <a:latin typeface="Microsoft YaHei"/>
                <a:ea typeface="Microsoft YaHei"/>
                <a:cs typeface="Microsoft YaHei"/>
              </a:rPr>
              <a:t>用 2 分钟口述一题“按真题设问链完成定位、推理、表达与核验”任务的作答路径，答案必须包含：</a:t>
            </a:r>
          </a:p>
        </p:txBody>
      </p:sp>
      <p:sp>
        <p:nvSpPr>
          <p:cNvPr id="8" name="">
            <a:extLst xmlns:a="http://schemas.openxmlformats.org/drawingml/2006/main">
              <a:ext uri="{FF2B5EF4-FFF2-40B4-BE49-F238E27FC236}">
                <a16:creationId xmlns:a16="http://schemas.microsoft.com/office/drawing/2014/main" id="{D4FD04EA-8D3E-40B2-A03A-80AAB1F4F4B4}"/>
              </a:ext>
            </a:extLst>
          </p:cNvPr>
          <p:cNvSpPr>
            <a:spLocks xmlns:a="http://schemas.openxmlformats.org/drawingml/2006/main" noGrp="1"/>
          </p:cNvSpPr>
          <p:nvPr/>
        </p:nvSpPr>
        <p:spPr>
          <a:xfrm xmlns:a="http://schemas.openxmlformats.org/drawingml/2006/main">
            <a:off x="914400" y="3505200"/>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1</a:t>
            </a:r>
          </a:p>
        </p:txBody>
      </p:sp>
      <p:sp>
        <p:nvSpPr>
          <p:cNvPr id="9" name="">
            <a:extLst xmlns:a="http://schemas.openxmlformats.org/drawingml/2006/main">
              <a:ext uri="{FF2B5EF4-FFF2-40B4-BE49-F238E27FC236}">
                <a16:creationId xmlns:a16="http://schemas.microsoft.com/office/drawing/2014/main" id="{BE683BF8-A492-4ABE-BF3C-371AA9C1005B}"/>
              </a:ext>
            </a:extLst>
          </p:cNvPr>
          <p:cNvSpPr>
            <a:spLocks xmlns:a="http://schemas.openxmlformats.org/drawingml/2006/main" noGrp="1"/>
          </p:cNvSpPr>
          <p:nvPr/>
        </p:nvSpPr>
        <p:spPr>
          <a:xfrm xmlns:a="http://schemas.openxmlformats.org/drawingml/2006/main">
            <a:off x="1333500" y="350520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条件或证据定位</a:t>
            </a:r>
          </a:p>
        </p:txBody>
      </p:sp>
      <p:sp>
        <p:nvSpPr>
          <p:cNvPr id="10" name="">
            <a:extLst xmlns:a="http://schemas.openxmlformats.org/drawingml/2006/main">
              <a:ext uri="{FF2B5EF4-FFF2-40B4-BE49-F238E27FC236}">
                <a16:creationId xmlns:a16="http://schemas.microsoft.com/office/drawing/2014/main" id="{CD930ECF-7AB7-41BB-9AC8-C2FFF0B48533}"/>
              </a:ext>
            </a:extLst>
          </p:cNvPr>
          <p:cNvSpPr>
            <a:spLocks xmlns:a="http://schemas.openxmlformats.org/drawingml/2006/main" noGrp="1"/>
          </p:cNvSpPr>
          <p:nvPr/>
        </p:nvSpPr>
        <p:spPr>
          <a:xfrm xmlns:a="http://schemas.openxmlformats.org/drawingml/2006/main">
            <a:off x="914400" y="3952875"/>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2</a:t>
            </a:r>
          </a:p>
        </p:txBody>
      </p:sp>
      <p:sp>
        <p:nvSpPr>
          <p:cNvPr id="11" name="">
            <a:extLst xmlns:a="http://schemas.openxmlformats.org/drawingml/2006/main">
              <a:ext uri="{FF2B5EF4-FFF2-40B4-BE49-F238E27FC236}">
                <a16:creationId xmlns:a16="http://schemas.microsoft.com/office/drawing/2014/main" id="{BE406C44-8EA2-4A60-8B58-DA16CAFDDE23}"/>
              </a:ext>
            </a:extLst>
          </p:cNvPr>
          <p:cNvSpPr>
            <a:spLocks xmlns:a="http://schemas.openxmlformats.org/drawingml/2006/main" noGrp="1"/>
          </p:cNvSpPr>
          <p:nvPr/>
        </p:nvSpPr>
        <p:spPr>
          <a:xfrm xmlns:a="http://schemas.openxmlformats.org/drawingml/2006/main">
            <a:off x="1333500" y="3952875"/>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关键方法与中间步骤</a:t>
            </a:r>
          </a:p>
        </p:txBody>
      </p:sp>
      <p:sp>
        <p:nvSpPr>
          <p:cNvPr id="12" name="">
            <a:extLst xmlns:a="http://schemas.openxmlformats.org/drawingml/2006/main">
              <a:ext uri="{FF2B5EF4-FFF2-40B4-BE49-F238E27FC236}">
                <a16:creationId xmlns:a16="http://schemas.microsoft.com/office/drawing/2014/main" id="{E831E066-DCE3-4F08-AD5A-2C2681B61267}"/>
              </a:ext>
            </a:extLst>
          </p:cNvPr>
          <p:cNvSpPr>
            <a:spLocks xmlns:a="http://schemas.openxmlformats.org/drawingml/2006/main" noGrp="1"/>
          </p:cNvSpPr>
          <p:nvPr/>
        </p:nvSpPr>
        <p:spPr>
          <a:xfrm xmlns:a="http://schemas.openxmlformats.org/drawingml/2006/main">
            <a:off x="914400" y="4400550"/>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3</a:t>
            </a:r>
          </a:p>
        </p:txBody>
      </p:sp>
      <p:sp>
        <p:nvSpPr>
          <p:cNvPr id="13" name="">
            <a:extLst xmlns:a="http://schemas.openxmlformats.org/drawingml/2006/main">
              <a:ext uri="{FF2B5EF4-FFF2-40B4-BE49-F238E27FC236}">
                <a16:creationId xmlns:a16="http://schemas.microsoft.com/office/drawing/2014/main" id="{0319A7A6-97BE-43EB-8C18-9537F8999289}"/>
              </a:ext>
            </a:extLst>
          </p:cNvPr>
          <p:cNvSpPr>
            <a:spLocks xmlns:a="http://schemas.openxmlformats.org/drawingml/2006/main" noGrp="1"/>
          </p:cNvSpPr>
          <p:nvPr/>
        </p:nvSpPr>
        <p:spPr>
          <a:xfrm xmlns:a="http://schemas.openxmlformats.org/drawingml/2006/main">
            <a:off x="1333500" y="440055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结论、单位/范围或表达核验</a:t>
            </a:r>
          </a:p>
        </p:txBody>
      </p:sp>
      <p:sp>
        <p:nvSpPr>
          <p:cNvPr id="14" name="">
            <a:extLst xmlns:a="http://schemas.openxmlformats.org/drawingml/2006/main">
              <a:ext uri="{FF2B5EF4-FFF2-40B4-BE49-F238E27FC236}">
                <a16:creationId xmlns:a16="http://schemas.microsoft.com/office/drawing/2014/main" id="{C79FC421-E42D-4808-8708-E96F8364746F}"/>
              </a:ext>
            </a:extLst>
          </p:cNvPr>
          <p:cNvSpPr>
            <a:spLocks xmlns:a="http://schemas.openxmlformats.org/drawingml/2006/main" noGrp="1"/>
          </p:cNvSpPr>
          <p:nvPr/>
        </p:nvSpPr>
        <p:spPr>
          <a:xfrm xmlns:a="http://schemas.openxmlformats.org/drawingml/2006/main">
            <a:off x="7658100" y="1857375"/>
            <a:ext cx="3905250" cy="3286125"/>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60E189AF-26BC-41C2-9259-5D3CCBE69F1E}"/>
              </a:ext>
            </a:extLst>
          </p:cNvPr>
          <p:cNvSpPr>
            <a:spLocks xmlns:a="http://schemas.openxmlformats.org/drawingml/2006/main" noGrp="1"/>
          </p:cNvSpPr>
          <p:nvPr/>
        </p:nvSpPr>
        <p:spPr>
          <a:xfrm xmlns:a="http://schemas.openxmlformats.org/drawingml/2006/main">
            <a:off x="7962900" y="2143125"/>
            <a:ext cx="1905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错因复盘</a:t>
            </a:r>
          </a:p>
        </p:txBody>
      </p:sp>
      <p:sp>
        <p:nvSpPr>
          <p:cNvPr id="16" name="">
            <a:extLst xmlns:a="http://schemas.openxmlformats.org/drawingml/2006/main">
              <a:ext uri="{FF2B5EF4-FFF2-40B4-BE49-F238E27FC236}">
                <a16:creationId xmlns:a16="http://schemas.microsoft.com/office/drawing/2014/main" id="{BC855CE0-90BD-4459-9C8A-FC10D59B7F98}"/>
              </a:ext>
            </a:extLst>
          </p:cNvPr>
          <p:cNvSpPr>
            <a:spLocks xmlns:a="http://schemas.openxmlformats.org/drawingml/2006/main" noGrp="1"/>
          </p:cNvSpPr>
          <p:nvPr/>
        </p:nvSpPr>
        <p:spPr>
          <a:xfrm xmlns:a="http://schemas.openxmlformats.org/drawingml/2006/main">
            <a:off x="7962900" y="2695575"/>
            <a:ext cx="3143250" cy="904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FFFFFF"/>
                </a:solidFill>
                <a:latin typeface="Microsoft YaHei"/>
                <a:ea typeface="Microsoft YaHei"/>
                <a:cs typeface="Microsoft YaHei"/>
              </a:defRPr>
            </a:pPr>
            <a:r>
              <a:rPr sz="1875" b="1">
                <a:solidFill>
                  <a:srgbClr val="FFFFFF"/>
                </a:solidFill>
                <a:latin typeface="Microsoft YaHei"/>
                <a:ea typeface="Microsoft YaHei"/>
                <a:cs typeface="Microsoft YaHei"/>
              </a:rPr>
              <a:t>重复字段导致更新异常</a:t>
            </a:r>
          </a:p>
        </p:txBody>
      </p:sp>
      <p:sp>
        <p:nvSpPr>
          <p:cNvPr id="17" name="">
            <a:extLst xmlns:a="http://schemas.openxmlformats.org/drawingml/2006/main">
              <a:ext uri="{FF2B5EF4-FFF2-40B4-BE49-F238E27FC236}">
                <a16:creationId xmlns:a16="http://schemas.microsoft.com/office/drawing/2014/main" id="{D6597267-043B-41B6-AD4D-1424C7DCB528}"/>
              </a:ext>
            </a:extLst>
          </p:cNvPr>
          <p:cNvSpPr>
            <a:spLocks xmlns:a="http://schemas.openxmlformats.org/drawingml/2006/main" noGrp="1"/>
          </p:cNvSpPr>
          <p:nvPr/>
        </p:nvSpPr>
        <p:spPr>
          <a:xfrm xmlns:a="http://schemas.openxmlformats.org/drawingml/2006/main">
            <a:off x="7962900" y="3857625"/>
            <a:ext cx="314325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我能指出错误发生在哪一步</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我能写出下一次的检查动作</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我能在同构题中立即修正</a:t>
            </a:r>
          </a:p>
        </p:txBody>
      </p:sp>
      <p:sp>
        <p:nvSpPr>
          <p:cNvPr id="18" name="">
            <a:extLst xmlns:a="http://schemas.openxmlformats.org/drawingml/2006/main">
              <a:ext uri="{FF2B5EF4-FFF2-40B4-BE49-F238E27FC236}">
                <a16:creationId xmlns:a16="http://schemas.microsoft.com/office/drawing/2014/main" id="{4C3D4999-F1DC-42B0-BB2B-700000E8276C}"/>
              </a:ext>
            </a:extLst>
          </p:cNvPr>
          <p:cNvSpPr>
            <a:spLocks xmlns:a="http://schemas.openxmlformats.org/drawingml/2006/main" noGrp="1"/>
          </p:cNvSpPr>
          <p:nvPr/>
        </p:nvSpPr>
        <p:spPr>
          <a:xfrm xmlns:a="http://schemas.openxmlformats.org/drawingml/2006/main">
            <a:off x="628650" y="5553075"/>
            <a:ext cx="106680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0B0B0D"/>
                </a:solidFill>
                <a:latin typeface="Microsoft YaHei"/>
                <a:ea typeface="Microsoft YaHei"/>
                <a:cs typeface="Microsoft YaHei"/>
              </a:defRPr>
            </a:pPr>
            <a:r>
              <a:rPr sz="1275" b="1">
                <a:solidFill>
                  <a:srgbClr val="0B0B0D"/>
                </a:solidFill>
                <a:latin typeface="Microsoft YaHei"/>
                <a:ea typeface="Microsoft YaHei"/>
                <a:cs typeface="Microsoft YaHei"/>
              </a:rPr>
              <a:t>达标证据｜标准例题 + 反向变式</a:t>
            </a:r>
          </a:p>
        </p:txBody>
      </p:sp>
      <p:sp>
        <p:nvSpPr>
          <p:cNvPr id="19" name="">
            <a:extLst xmlns:a="http://schemas.openxmlformats.org/drawingml/2006/main">
              <a:ext uri="{FF2B5EF4-FFF2-40B4-BE49-F238E27FC236}">
                <a16:creationId xmlns:a16="http://schemas.microsoft.com/office/drawing/2014/main" id="{65C5CBF2-3AEA-4150-A27E-CB42A7D0031D}"/>
              </a:ext>
            </a:extLst>
          </p:cNvPr>
          <p:cNvSpPr>
            <a:spLocks xmlns:a="http://schemas.openxmlformats.org/drawingml/2006/main" noGrp="1"/>
          </p:cNvSpPr>
          <p:nvPr/>
        </p:nvSpPr>
        <p:spPr>
          <a:xfrm xmlns:a="http://schemas.openxmlformats.org/drawingml/2006/main">
            <a:off x="628650" y="6029325"/>
            <a:ext cx="4762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F4B3E"/>
                </a:solidFill>
                <a:latin typeface="Arial"/>
                <a:ea typeface="Arial"/>
                <a:cs typeface="Arial"/>
              </a:defRPr>
            </a:pPr>
            <a:r>
              <a:rPr sz="900" b="1">
                <a:solidFill>
                  <a:srgbClr val="FF4B3E"/>
                </a:solidFill>
                <a:latin typeface="Arial"/>
                <a:ea typeface="Arial"/>
                <a:cs typeface="Arial"/>
              </a:rPr>
              <a:t>前段检查 · 2 分钟</a:t>
            </a:r>
          </a:p>
        </p:txBody>
      </p:sp>
      <p:sp>
        <p:nvSpPr>
          <p:cNvPr id="20" name="">
            <a:extLst xmlns:a="http://schemas.openxmlformats.org/drawingml/2006/main">
              <a:ext uri="{FF2B5EF4-FFF2-40B4-BE49-F238E27FC236}">
                <a16:creationId xmlns:a16="http://schemas.microsoft.com/office/drawing/2014/main" id="{2A45AAD3-E8A7-42CB-A643-C5B114CDF7BD}"/>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7790B906-2618-458B-B670-31E68F320394}"/>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ICT · 数据库</a:t>
            </a:r>
          </a:p>
        </p:txBody>
      </p:sp>
      <p:sp>
        <p:nvSpPr>
          <p:cNvPr id="22" name="">
            <a:extLst xmlns:a="http://schemas.openxmlformats.org/drawingml/2006/main">
              <a:ext uri="{FF2B5EF4-FFF2-40B4-BE49-F238E27FC236}">
                <a16:creationId xmlns:a16="http://schemas.microsoft.com/office/drawing/2014/main" id="{CFB18E33-A880-4906-8C2D-D77F552EF81A}"/>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15 / 30</a:t>
            </a:r>
          </a:p>
        </p:txBody>
      </p:sp>
    </p:spTree>
    <p:extLst>
      <p:ext uri="{BB962C8B-B14F-4D97-AF65-F5344CB8AC3E}">
        <p14:creationId xmlns:p14="http://schemas.microsoft.com/office/powerpoint/2010/main" val="2010659806"/>
      </p:ext>
    </p:extLst>
  </p:cSld>
</p:sld>
</file>

<file path=ppt/slides/slide1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9A770F9C-65D9-4905-95A3-9D98EFFAD450}"/>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TERMS &amp; PREREQUISITES</a:t>
            </a:r>
          </a:p>
        </p:txBody>
      </p:sp>
      <p:sp>
        <p:nvSpPr>
          <p:cNvPr id="2" name="">
            <a:extLst xmlns:a="http://schemas.openxmlformats.org/drawingml/2006/main">
              <a:ext uri="{FF2B5EF4-FFF2-40B4-BE49-F238E27FC236}">
                <a16:creationId xmlns:a16="http://schemas.microsoft.com/office/drawing/2014/main" id="{D2E2C8CE-9FA1-4237-B6C5-8281A702496E}"/>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bbbc3ceaff994a2e"/>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F1158B9E-571C-4F46-A8CA-7DBDF5482CE0}"/>
              </a:ext>
            </a:extLst>
          </p:cNvPr>
          <p:cNvSpPr>
            <a:spLocks xmlns:a="http://schemas.openxmlformats.org/drawingml/2006/main" noGrp="1"/>
          </p:cNvSpPr>
          <p:nvPr/>
        </p:nvSpPr>
        <p:spPr>
          <a:xfrm xmlns:a="http://schemas.openxmlformats.org/drawingml/2006/main">
            <a:off x="628650" y="876300"/>
            <a:ext cx="8382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先把专有名词、对象和单位说清楚。</a:t>
            </a:r>
          </a:p>
        </p:txBody>
      </p:sp>
      <p:sp>
        <p:nvSpPr>
          <p:cNvPr id="5" name="">
            <a:extLst xmlns:a="http://schemas.openxmlformats.org/drawingml/2006/main">
              <a:ext uri="{FF2B5EF4-FFF2-40B4-BE49-F238E27FC236}">
                <a16:creationId xmlns:a16="http://schemas.microsoft.com/office/drawing/2014/main" id="{56D60A3D-DBC0-45C7-B767-8F06686C0B77}"/>
              </a:ext>
            </a:extLst>
          </p:cNvPr>
          <p:cNvSpPr>
            <a:spLocks xmlns:a="http://schemas.openxmlformats.org/drawingml/2006/main" noGrp="1"/>
          </p:cNvSpPr>
          <p:nvPr/>
        </p:nvSpPr>
        <p:spPr>
          <a:xfrm xmlns:a="http://schemas.openxmlformats.org/drawingml/2006/main">
            <a:off x="628650" y="1809750"/>
            <a:ext cx="5143500" cy="1524000"/>
          </a:xfrm>
          <a:prstGeom xmlns:a="http://schemas.openxmlformats.org/drawingml/2006/main" prst="rect">
            <a:avLst/>
          </a:prstGeom>
          <a:solidFill xmlns:a="http://schemas.openxmlformats.org/drawingml/2006/main">
            <a:srgbClr val="FFD8D4"/>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28B5435D-561C-4A6D-A453-5212521AE31D}"/>
              </a:ext>
            </a:extLst>
          </p:cNvPr>
          <p:cNvSpPr>
            <a:spLocks xmlns:a="http://schemas.openxmlformats.org/drawingml/2006/main" noGrp="1"/>
          </p:cNvSpPr>
          <p:nvPr/>
        </p:nvSpPr>
        <p:spPr>
          <a:xfrm xmlns:a="http://schemas.openxmlformats.org/drawingml/2006/main">
            <a:off x="86677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知识对象</a:t>
            </a:r>
          </a:p>
        </p:txBody>
      </p:sp>
      <p:sp>
        <p:nvSpPr>
          <p:cNvPr id="7" name="">
            <a:extLst xmlns:a="http://schemas.openxmlformats.org/drawingml/2006/main">
              <a:ext uri="{FF2B5EF4-FFF2-40B4-BE49-F238E27FC236}">
                <a16:creationId xmlns:a16="http://schemas.microsoft.com/office/drawing/2014/main" id="{B735A134-826C-4CC1-839D-DCC50523FBD4}"/>
              </a:ext>
            </a:extLst>
          </p:cNvPr>
          <p:cNvSpPr>
            <a:spLocks xmlns:a="http://schemas.openxmlformats.org/drawingml/2006/main" noGrp="1"/>
          </p:cNvSpPr>
          <p:nvPr/>
        </p:nvSpPr>
        <p:spPr>
          <a:xfrm xmlns:a="http://schemas.openxmlformats.org/drawingml/2006/main">
            <a:off x="86677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数据库</a:t>
            </a:r>
          </a:p>
        </p:txBody>
      </p:sp>
      <p:sp>
        <p:nvSpPr>
          <p:cNvPr id="8" name="">
            <a:extLst xmlns:a="http://schemas.openxmlformats.org/drawingml/2006/main">
              <a:ext uri="{FF2B5EF4-FFF2-40B4-BE49-F238E27FC236}">
                <a16:creationId xmlns:a16="http://schemas.microsoft.com/office/drawing/2014/main" id="{594B64B5-D948-4FBE-AC09-99260CE72AA9}"/>
              </a:ext>
            </a:extLst>
          </p:cNvPr>
          <p:cNvSpPr>
            <a:spLocks xmlns:a="http://schemas.openxmlformats.org/drawingml/2006/main" noGrp="1"/>
          </p:cNvSpPr>
          <p:nvPr/>
        </p:nvSpPr>
        <p:spPr>
          <a:xfrm xmlns:a="http://schemas.openxmlformats.org/drawingml/2006/main">
            <a:off x="6096000" y="180975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9" name="">
            <a:extLst xmlns:a="http://schemas.openxmlformats.org/drawingml/2006/main">
              <a:ext uri="{FF2B5EF4-FFF2-40B4-BE49-F238E27FC236}">
                <a16:creationId xmlns:a16="http://schemas.microsoft.com/office/drawing/2014/main" id="{F7971276-88AF-48AD-8B3C-A5574D570174}"/>
              </a:ext>
            </a:extLst>
          </p:cNvPr>
          <p:cNvSpPr>
            <a:spLocks xmlns:a="http://schemas.openxmlformats.org/drawingml/2006/main" noGrp="1"/>
          </p:cNvSpPr>
          <p:nvPr/>
        </p:nvSpPr>
        <p:spPr>
          <a:xfrm xmlns:a="http://schemas.openxmlformats.org/drawingml/2006/main">
            <a:off x="633412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核心关系</a:t>
            </a:r>
          </a:p>
        </p:txBody>
      </p:sp>
      <p:sp>
        <p:nvSpPr>
          <p:cNvPr id="10" name="">
            <a:extLst xmlns:a="http://schemas.openxmlformats.org/drawingml/2006/main">
              <a:ext uri="{FF2B5EF4-FFF2-40B4-BE49-F238E27FC236}">
                <a16:creationId xmlns:a16="http://schemas.microsoft.com/office/drawing/2014/main" id="{A0BE66DB-9931-4261-AC63-A6CCEE1DED39}"/>
              </a:ext>
            </a:extLst>
          </p:cNvPr>
          <p:cNvSpPr>
            <a:spLocks xmlns:a="http://schemas.openxmlformats.org/drawingml/2006/main" noGrp="1"/>
          </p:cNvSpPr>
          <p:nvPr/>
        </p:nvSpPr>
        <p:spPr>
          <a:xfrm xmlns:a="http://schemas.openxmlformats.org/drawingml/2006/main">
            <a:off x="633412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主键保证实体唯一，外键表达关系</a:t>
            </a:r>
          </a:p>
        </p:txBody>
      </p:sp>
      <p:sp>
        <p:nvSpPr>
          <p:cNvPr id="11" name="">
            <a:extLst xmlns:a="http://schemas.openxmlformats.org/drawingml/2006/main">
              <a:ext uri="{FF2B5EF4-FFF2-40B4-BE49-F238E27FC236}">
                <a16:creationId xmlns:a16="http://schemas.microsoft.com/office/drawing/2014/main" id="{FB5F4084-9A23-42BA-9724-1EBD997D2104}"/>
              </a:ext>
            </a:extLst>
          </p:cNvPr>
          <p:cNvSpPr>
            <a:spLocks xmlns:a="http://schemas.openxmlformats.org/drawingml/2006/main" noGrp="1"/>
          </p:cNvSpPr>
          <p:nvPr/>
        </p:nvSpPr>
        <p:spPr>
          <a:xfrm xmlns:a="http://schemas.openxmlformats.org/drawingml/2006/main">
            <a:off x="628650" y="361950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2" name="">
            <a:extLst xmlns:a="http://schemas.openxmlformats.org/drawingml/2006/main">
              <a:ext uri="{FF2B5EF4-FFF2-40B4-BE49-F238E27FC236}">
                <a16:creationId xmlns:a16="http://schemas.microsoft.com/office/drawing/2014/main" id="{F039979A-7018-4E75-AF13-F17AE1E3198F}"/>
              </a:ext>
            </a:extLst>
          </p:cNvPr>
          <p:cNvSpPr>
            <a:spLocks xmlns:a="http://schemas.openxmlformats.org/drawingml/2006/main" noGrp="1"/>
          </p:cNvSpPr>
          <p:nvPr/>
        </p:nvSpPr>
        <p:spPr>
          <a:xfrm xmlns:a="http://schemas.openxmlformats.org/drawingml/2006/main">
            <a:off x="86677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标准方法</a:t>
            </a:r>
          </a:p>
        </p:txBody>
      </p:sp>
      <p:sp>
        <p:nvSpPr>
          <p:cNvPr id="13" name="">
            <a:extLst xmlns:a="http://schemas.openxmlformats.org/drawingml/2006/main">
              <a:ext uri="{FF2B5EF4-FFF2-40B4-BE49-F238E27FC236}">
                <a16:creationId xmlns:a16="http://schemas.microsoft.com/office/drawing/2014/main" id="{F8B60A63-9B4B-4B6D-9DEB-7652A83E283C}"/>
              </a:ext>
            </a:extLst>
          </p:cNvPr>
          <p:cNvSpPr>
            <a:spLocks xmlns:a="http://schemas.openxmlformats.org/drawingml/2006/main" noGrp="1"/>
          </p:cNvSpPr>
          <p:nvPr/>
        </p:nvSpPr>
        <p:spPr>
          <a:xfrm xmlns:a="http://schemas.openxmlformats.org/drawingml/2006/main">
            <a:off x="86677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建实体—定键—连关系—写查询</a:t>
            </a:r>
          </a:p>
        </p:txBody>
      </p:sp>
      <p:sp>
        <p:nvSpPr>
          <p:cNvPr id="14" name="">
            <a:extLst xmlns:a="http://schemas.openxmlformats.org/drawingml/2006/main">
              <a:ext uri="{FF2B5EF4-FFF2-40B4-BE49-F238E27FC236}">
                <a16:creationId xmlns:a16="http://schemas.microsoft.com/office/drawing/2014/main" id="{6B507D80-A7C9-41C2-B9B6-308DFA16E6F2}"/>
              </a:ext>
            </a:extLst>
          </p:cNvPr>
          <p:cNvSpPr>
            <a:spLocks xmlns:a="http://schemas.openxmlformats.org/drawingml/2006/main" noGrp="1"/>
          </p:cNvSpPr>
          <p:nvPr/>
        </p:nvSpPr>
        <p:spPr>
          <a:xfrm xmlns:a="http://schemas.openxmlformats.org/drawingml/2006/main">
            <a:off x="6096000" y="361950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5" name="">
            <a:extLst xmlns:a="http://schemas.openxmlformats.org/drawingml/2006/main">
              <a:ext uri="{FF2B5EF4-FFF2-40B4-BE49-F238E27FC236}">
                <a16:creationId xmlns:a16="http://schemas.microsoft.com/office/drawing/2014/main" id="{8AB13482-E8CB-45C7-BD98-11283EBBF89A}"/>
              </a:ext>
            </a:extLst>
          </p:cNvPr>
          <p:cNvSpPr>
            <a:spLocks xmlns:a="http://schemas.openxmlformats.org/drawingml/2006/main" noGrp="1"/>
          </p:cNvSpPr>
          <p:nvPr/>
        </p:nvSpPr>
        <p:spPr>
          <a:xfrm xmlns:a="http://schemas.openxmlformats.org/drawingml/2006/main">
            <a:off x="633412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边界与单位</a:t>
            </a:r>
          </a:p>
        </p:txBody>
      </p:sp>
      <p:sp>
        <p:nvSpPr>
          <p:cNvPr id="16" name="">
            <a:extLst xmlns:a="http://schemas.openxmlformats.org/drawingml/2006/main">
              <a:ext uri="{FF2B5EF4-FFF2-40B4-BE49-F238E27FC236}">
                <a16:creationId xmlns:a16="http://schemas.microsoft.com/office/drawing/2014/main" id="{4CCFD2B7-B754-472E-8A32-30F4451C40C4}"/>
              </a:ext>
            </a:extLst>
          </p:cNvPr>
          <p:cNvSpPr>
            <a:spLocks xmlns:a="http://schemas.openxmlformats.org/drawingml/2006/main" noGrp="1"/>
          </p:cNvSpPr>
          <p:nvPr/>
        </p:nvSpPr>
        <p:spPr>
          <a:xfrm xmlns:a="http://schemas.openxmlformats.org/drawingml/2006/main">
            <a:off x="633412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重复字段导致更新异常</a:t>
            </a:r>
          </a:p>
        </p:txBody>
      </p:sp>
      <p:sp>
        <p:nvSpPr>
          <p:cNvPr id="17" name="">
            <a:extLst xmlns:a="http://schemas.openxmlformats.org/drawingml/2006/main">
              <a:ext uri="{FF2B5EF4-FFF2-40B4-BE49-F238E27FC236}">
                <a16:creationId xmlns:a16="http://schemas.microsoft.com/office/drawing/2014/main" id="{FDAE4449-6850-4BEA-95DD-0D7D193E755B}"/>
              </a:ext>
            </a:extLst>
          </p:cNvPr>
          <p:cNvSpPr>
            <a:spLocks xmlns:a="http://schemas.openxmlformats.org/drawingml/2006/main" noGrp="1"/>
          </p:cNvSpPr>
          <p:nvPr/>
        </p:nvSpPr>
        <p:spPr>
          <a:xfrm xmlns:a="http://schemas.openxmlformats.org/drawingml/2006/main">
            <a:off x="628650" y="5695950"/>
            <a:ext cx="10668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术语不清时先停：定义对象 → 写清符号 → 标注单位／范围 → 再开始推理。</a:t>
            </a:r>
          </a:p>
        </p:txBody>
      </p:sp>
      <p:sp>
        <p:nvSpPr>
          <p:cNvPr id="18" name="">
            <a:extLst xmlns:a="http://schemas.openxmlformats.org/drawingml/2006/main">
              <a:ext uri="{FF2B5EF4-FFF2-40B4-BE49-F238E27FC236}">
                <a16:creationId xmlns:a16="http://schemas.microsoft.com/office/drawing/2014/main" id="{39527204-9D14-49C0-B7BA-6540B7D44078}"/>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FB7DA2D3-B960-4E18-ADC1-00E3C4BCB209}"/>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ICT · 数据库</a:t>
            </a:r>
          </a:p>
        </p:txBody>
      </p:sp>
      <p:sp>
        <p:nvSpPr>
          <p:cNvPr id="20" name="">
            <a:extLst xmlns:a="http://schemas.openxmlformats.org/drawingml/2006/main">
              <a:ext uri="{FF2B5EF4-FFF2-40B4-BE49-F238E27FC236}">
                <a16:creationId xmlns:a16="http://schemas.microsoft.com/office/drawing/2014/main" id="{0EC7C0D3-5BF2-471E-9454-E74B1A55DAC5}"/>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16 / 30</a:t>
            </a:r>
          </a:p>
        </p:txBody>
      </p:sp>
    </p:spTree>
    <p:extLst>
      <p:ext uri="{BB962C8B-B14F-4D97-AF65-F5344CB8AC3E}">
        <p14:creationId xmlns:p14="http://schemas.microsoft.com/office/powerpoint/2010/main" val="1317471490"/>
      </p:ext>
    </p:extLst>
  </p:cSld>
</p:sld>
</file>

<file path=ppt/slides/slide17.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C11733D0-A1E9-4AAF-B404-A7875A8E6D98}"/>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KNOWLEDGE MODEL</a:t>
            </a:r>
          </a:p>
        </p:txBody>
      </p:sp>
      <p:sp>
        <p:nvSpPr>
          <p:cNvPr id="2" name="">
            <a:extLst xmlns:a="http://schemas.openxmlformats.org/drawingml/2006/main">
              <a:ext uri="{FF2B5EF4-FFF2-40B4-BE49-F238E27FC236}">
                <a16:creationId xmlns:a16="http://schemas.microsoft.com/office/drawing/2014/main" id="{0CE9435A-FB1A-4499-91EA-964F83B32877}"/>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80bfe89f486148bb"/>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1043372D-9332-4588-AB8E-76FA2FB94FE2}"/>
              </a:ext>
            </a:extLst>
          </p:cNvPr>
          <p:cNvSpPr>
            <a:spLocks xmlns:a="http://schemas.openxmlformats.org/drawingml/2006/main" noGrp="1"/>
          </p:cNvSpPr>
          <p:nvPr/>
        </p:nvSpPr>
        <p:spPr>
          <a:xfrm xmlns:a="http://schemas.openxmlformats.org/drawingml/2006/main">
            <a:off x="628650" y="876300"/>
            <a:ext cx="876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把知识点变成一条可执行、可核验的链。</a:t>
            </a:r>
          </a:p>
        </p:txBody>
      </p:sp>
      <p:sp>
        <p:nvSpPr>
          <p:cNvPr id="5" name="">
            <a:extLst xmlns:a="http://schemas.openxmlformats.org/drawingml/2006/main">
              <a:ext uri="{FF2B5EF4-FFF2-40B4-BE49-F238E27FC236}">
                <a16:creationId xmlns:a16="http://schemas.microsoft.com/office/drawing/2014/main" id="{4E3C08E3-51AB-4001-BE34-16DF114791F6}"/>
              </a:ext>
            </a:extLst>
          </p:cNvPr>
          <p:cNvSpPr>
            <a:spLocks xmlns:a="http://schemas.openxmlformats.org/drawingml/2006/main" noGrp="1"/>
          </p:cNvSpPr>
          <p:nvPr/>
        </p:nvSpPr>
        <p:spPr>
          <a:xfrm xmlns:a="http://schemas.openxmlformats.org/drawingml/2006/main">
            <a:off x="628650"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DC25C6B6-C3EB-4DD8-A29F-D74482A239EB}"/>
              </a:ext>
            </a:extLst>
          </p:cNvPr>
          <p:cNvSpPr>
            <a:spLocks xmlns:a="http://schemas.openxmlformats.org/drawingml/2006/main" noGrp="1"/>
          </p:cNvSpPr>
          <p:nvPr/>
        </p:nvSpPr>
        <p:spPr>
          <a:xfrm xmlns:a="http://schemas.openxmlformats.org/drawingml/2006/main">
            <a:off x="83820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01 条件／证据</a:t>
            </a:r>
          </a:p>
        </p:txBody>
      </p:sp>
      <p:sp>
        <p:nvSpPr>
          <p:cNvPr id="7" name="">
            <a:extLst xmlns:a="http://schemas.openxmlformats.org/drawingml/2006/main">
              <a:ext uri="{FF2B5EF4-FFF2-40B4-BE49-F238E27FC236}">
                <a16:creationId xmlns:a16="http://schemas.microsoft.com/office/drawing/2014/main" id="{20276531-1A3E-4955-8975-549E083D671E}"/>
              </a:ext>
            </a:extLst>
          </p:cNvPr>
          <p:cNvSpPr>
            <a:spLocks xmlns:a="http://schemas.openxmlformats.org/drawingml/2006/main" noGrp="1"/>
          </p:cNvSpPr>
          <p:nvPr/>
        </p:nvSpPr>
        <p:spPr>
          <a:xfrm xmlns:a="http://schemas.openxmlformats.org/drawingml/2006/main">
            <a:off x="83820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708"/>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DSE原创模考 AK-11 · ICT Paper 2A structured-task skill adapted to MCQ · 证据定位</a:t>
            </a:r>
          </a:p>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指令焦点：先判断题目要…</a:t>
            </a:r>
          </a:p>
        </p:txBody>
      </p:sp>
      <p:sp>
        <p:nvSpPr>
          <p:cNvPr id="8" name="">
            <a:extLst xmlns:a="http://schemas.openxmlformats.org/drawingml/2006/main">
              <a:ext uri="{FF2B5EF4-FFF2-40B4-BE49-F238E27FC236}">
                <a16:creationId xmlns:a16="http://schemas.microsoft.com/office/drawing/2014/main" id="{7181D938-FFFA-4376-8A1D-4E82EDBE6CE6}"/>
              </a:ext>
            </a:extLst>
          </p:cNvPr>
          <p:cNvSpPr>
            <a:spLocks xmlns:a="http://schemas.openxmlformats.org/drawingml/2006/main" noGrp="1"/>
          </p:cNvSpPr>
          <p:nvPr/>
        </p:nvSpPr>
        <p:spPr>
          <a:xfrm xmlns:a="http://schemas.openxmlformats.org/drawingml/2006/main">
            <a:off x="3362325"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9" name="">
            <a:extLst xmlns:a="http://schemas.openxmlformats.org/drawingml/2006/main">
              <a:ext uri="{FF2B5EF4-FFF2-40B4-BE49-F238E27FC236}">
                <a16:creationId xmlns:a16="http://schemas.microsoft.com/office/drawing/2014/main" id="{96B07D45-1B36-434A-8002-CF29785746E9}"/>
              </a:ext>
            </a:extLst>
          </p:cNvPr>
          <p:cNvSpPr>
            <a:spLocks xmlns:a="http://schemas.openxmlformats.org/drawingml/2006/main" noGrp="1"/>
          </p:cNvSpPr>
          <p:nvPr/>
        </p:nvSpPr>
        <p:spPr>
          <a:xfrm xmlns:a="http://schemas.openxmlformats.org/drawingml/2006/main">
            <a:off x="357187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02 表示／模型</a:t>
            </a:r>
          </a:p>
        </p:txBody>
      </p:sp>
      <p:sp>
        <p:nvSpPr>
          <p:cNvPr id="10" name="">
            <a:extLst xmlns:a="http://schemas.openxmlformats.org/drawingml/2006/main">
              <a:ext uri="{FF2B5EF4-FFF2-40B4-BE49-F238E27FC236}">
                <a16:creationId xmlns:a16="http://schemas.microsoft.com/office/drawing/2014/main" id="{37285BEE-DC81-4A20-8FC4-5753E2C16FD4}"/>
              </a:ext>
            </a:extLst>
          </p:cNvPr>
          <p:cNvSpPr>
            <a:spLocks xmlns:a="http://schemas.openxmlformats.org/drawingml/2006/main" noGrp="1"/>
          </p:cNvSpPr>
          <p:nvPr/>
        </p:nvSpPr>
        <p:spPr>
          <a:xfrm xmlns:a="http://schemas.openxmlformats.org/drawingml/2006/main">
            <a:off x="357187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主键保证实体唯一，外键表达关系</a:t>
            </a:r>
          </a:p>
        </p:txBody>
      </p:sp>
      <p:sp>
        <p:nvSpPr>
          <p:cNvPr id="11" name="">
            <a:extLst xmlns:a="http://schemas.openxmlformats.org/drawingml/2006/main">
              <a:ext uri="{FF2B5EF4-FFF2-40B4-BE49-F238E27FC236}">
                <a16:creationId xmlns:a16="http://schemas.microsoft.com/office/drawing/2014/main" id="{76D71AA9-2E66-4BC6-801B-59E3D378F6A3}"/>
              </a:ext>
            </a:extLst>
          </p:cNvPr>
          <p:cNvSpPr>
            <a:spLocks xmlns:a="http://schemas.openxmlformats.org/drawingml/2006/main" noGrp="1"/>
          </p:cNvSpPr>
          <p:nvPr/>
        </p:nvSpPr>
        <p:spPr>
          <a:xfrm xmlns:a="http://schemas.openxmlformats.org/drawingml/2006/main">
            <a:off x="6096000" y="2000250"/>
            <a:ext cx="2428875" cy="2857500"/>
          </a:xfrm>
          <a:prstGeom xmlns:a="http://schemas.openxmlformats.org/drawingml/2006/main" prst="rect">
            <a:avLst/>
          </a:prstGeom>
          <a:solidFill xmlns:a="http://schemas.openxmlformats.org/drawingml/2006/main">
            <a:srgbClr val="0B0B0D"/>
          </a:solidFill>
          <a:ln xmlns:a="http://schemas.openxmlformats.org/drawingml/2006/main" w="9525">
            <a:solidFill>
              <a:srgbClr val="D6D3CC"/>
            </a:solidFill>
            <a:prstDash val="solid"/>
          </a:ln>
        </p:spPr>
      </p:sp>
      <p:sp>
        <p:nvSpPr>
          <p:cNvPr id="12" name="">
            <a:extLst xmlns:a="http://schemas.openxmlformats.org/drawingml/2006/main">
              <a:ext uri="{FF2B5EF4-FFF2-40B4-BE49-F238E27FC236}">
                <a16:creationId xmlns:a16="http://schemas.microsoft.com/office/drawing/2014/main" id="{E6882FFA-A902-47A1-8713-C3A721C35601}"/>
              </a:ext>
            </a:extLst>
          </p:cNvPr>
          <p:cNvSpPr>
            <a:spLocks xmlns:a="http://schemas.openxmlformats.org/drawingml/2006/main" noGrp="1"/>
          </p:cNvSpPr>
          <p:nvPr/>
        </p:nvSpPr>
        <p:spPr>
          <a:xfrm xmlns:a="http://schemas.openxmlformats.org/drawingml/2006/main">
            <a:off x="630555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F1EA"/>
                </a:solidFill>
                <a:latin typeface="Microsoft YaHei"/>
                <a:ea typeface="Microsoft YaHei"/>
                <a:cs typeface="Microsoft YaHei"/>
              </a:defRPr>
            </a:pPr>
            <a:r>
              <a:rPr sz="975" b="1">
                <a:solidFill>
                  <a:srgbClr val="F4F1EA"/>
                </a:solidFill>
                <a:latin typeface="Microsoft YaHei"/>
                <a:ea typeface="Microsoft YaHei"/>
                <a:cs typeface="Microsoft YaHei"/>
              </a:rPr>
              <a:t>03 方法／评分点</a:t>
            </a:r>
          </a:p>
        </p:txBody>
      </p:sp>
      <p:sp>
        <p:nvSpPr>
          <p:cNvPr id="13" name="">
            <a:extLst xmlns:a="http://schemas.openxmlformats.org/drawingml/2006/main">
              <a:ext uri="{FF2B5EF4-FFF2-40B4-BE49-F238E27FC236}">
                <a16:creationId xmlns:a16="http://schemas.microsoft.com/office/drawing/2014/main" id="{1AF8A497-846D-41DB-B514-02036F5877ED}"/>
              </a:ext>
            </a:extLst>
          </p:cNvPr>
          <p:cNvSpPr>
            <a:spLocks xmlns:a="http://schemas.openxmlformats.org/drawingml/2006/main" noGrp="1"/>
          </p:cNvSpPr>
          <p:nvPr/>
        </p:nvSpPr>
        <p:spPr>
          <a:xfrm xmlns:a="http://schemas.openxmlformats.org/drawingml/2006/main">
            <a:off x="630555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建实体—定键—连关系—写查询</a:t>
            </a:r>
          </a:p>
        </p:txBody>
      </p:sp>
      <p:sp>
        <p:nvSpPr>
          <p:cNvPr id="14" name="">
            <a:extLst xmlns:a="http://schemas.openxmlformats.org/drawingml/2006/main">
              <a:ext uri="{FF2B5EF4-FFF2-40B4-BE49-F238E27FC236}">
                <a16:creationId xmlns:a16="http://schemas.microsoft.com/office/drawing/2014/main" id="{17742266-03ED-46C6-A7A1-0BCEB272CCF9}"/>
              </a:ext>
            </a:extLst>
          </p:cNvPr>
          <p:cNvSpPr>
            <a:spLocks xmlns:a="http://schemas.openxmlformats.org/drawingml/2006/main" noGrp="1"/>
          </p:cNvSpPr>
          <p:nvPr/>
        </p:nvSpPr>
        <p:spPr>
          <a:xfrm xmlns:a="http://schemas.openxmlformats.org/drawingml/2006/main">
            <a:off x="8829675"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15" name="">
            <a:extLst xmlns:a="http://schemas.openxmlformats.org/drawingml/2006/main">
              <a:ext uri="{FF2B5EF4-FFF2-40B4-BE49-F238E27FC236}">
                <a16:creationId xmlns:a16="http://schemas.microsoft.com/office/drawing/2014/main" id="{E0C00870-CEBF-4936-88FF-B7DCAA186AAD}"/>
              </a:ext>
            </a:extLst>
          </p:cNvPr>
          <p:cNvSpPr>
            <a:spLocks xmlns:a="http://schemas.openxmlformats.org/drawingml/2006/main" noGrp="1"/>
          </p:cNvSpPr>
          <p:nvPr/>
        </p:nvSpPr>
        <p:spPr>
          <a:xfrm xmlns:a="http://schemas.openxmlformats.org/drawingml/2006/main">
            <a:off x="903922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04 结论／核验</a:t>
            </a:r>
          </a:p>
        </p:txBody>
      </p:sp>
      <p:sp>
        <p:nvSpPr>
          <p:cNvPr id="16" name="">
            <a:extLst xmlns:a="http://schemas.openxmlformats.org/drawingml/2006/main">
              <a:ext uri="{FF2B5EF4-FFF2-40B4-BE49-F238E27FC236}">
                <a16:creationId xmlns:a16="http://schemas.microsoft.com/office/drawing/2014/main" id="{1A1C0D24-092C-449F-8F15-F17FAC9F958D}"/>
              </a:ext>
            </a:extLst>
          </p:cNvPr>
          <p:cNvSpPr>
            <a:spLocks xmlns:a="http://schemas.openxmlformats.org/drawingml/2006/main" noGrp="1"/>
          </p:cNvSpPr>
          <p:nvPr/>
        </p:nvSpPr>
        <p:spPr>
          <a:xfrm xmlns:a="http://schemas.openxmlformats.org/drawingml/2006/main">
            <a:off x="903922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检查：重复字段导致更新异常</a:t>
            </a:r>
          </a:p>
        </p:txBody>
      </p:sp>
      <p:sp>
        <p:nvSpPr>
          <p:cNvPr id="17" name="">
            <a:extLst xmlns:a="http://schemas.openxmlformats.org/drawingml/2006/main">
              <a:ext uri="{FF2B5EF4-FFF2-40B4-BE49-F238E27FC236}">
                <a16:creationId xmlns:a16="http://schemas.microsoft.com/office/drawing/2014/main" id="{20FB0CDB-79A5-46F3-BF6C-6B0D77A20162}"/>
              </a:ext>
            </a:extLst>
          </p:cNvPr>
          <p:cNvSpPr>
            <a:spLocks xmlns:a="http://schemas.openxmlformats.org/drawingml/2006/main" noGrp="1"/>
          </p:cNvSpPr>
          <p:nvPr/>
        </p:nvSpPr>
        <p:spPr>
          <a:xfrm xmlns:a="http://schemas.openxmlformats.org/drawingml/2006/main">
            <a:off x="628650" y="54483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完成任何题目后，都要能指出答案来自链条中的哪一个节点。</a:t>
            </a:r>
          </a:p>
        </p:txBody>
      </p:sp>
      <p:sp>
        <p:nvSpPr>
          <p:cNvPr id="18" name="">
            <a:extLst xmlns:a="http://schemas.openxmlformats.org/drawingml/2006/main">
              <a:ext uri="{FF2B5EF4-FFF2-40B4-BE49-F238E27FC236}">
                <a16:creationId xmlns:a16="http://schemas.microsoft.com/office/drawing/2014/main" id="{0F81406E-7088-4B6C-AC9B-27D45D38877D}"/>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5D507B87-9815-42E1-88DB-65DE2F7CB77B}"/>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ICT · 数据库</a:t>
            </a:r>
          </a:p>
        </p:txBody>
      </p:sp>
      <p:sp>
        <p:nvSpPr>
          <p:cNvPr id="20" name="">
            <a:extLst xmlns:a="http://schemas.openxmlformats.org/drawingml/2006/main">
              <a:ext uri="{FF2B5EF4-FFF2-40B4-BE49-F238E27FC236}">
                <a16:creationId xmlns:a16="http://schemas.microsoft.com/office/drawing/2014/main" id="{BDD9B980-1A69-4773-B362-E5CBF0432E85}"/>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17 / 30</a:t>
            </a:r>
          </a:p>
        </p:txBody>
      </p:sp>
    </p:spTree>
    <p:extLst>
      <p:ext uri="{BB962C8B-B14F-4D97-AF65-F5344CB8AC3E}">
        <p14:creationId xmlns:p14="http://schemas.microsoft.com/office/powerpoint/2010/main" val="1351442387"/>
      </p:ext>
    </p:extLst>
  </p:cSld>
</p:sld>
</file>

<file path=ppt/slides/slide1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6CAB057B-C62B-4B41-8662-04EEEE9D1939}"/>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EVIDENCE TASK</a:t>
            </a:r>
          </a:p>
        </p:txBody>
      </p:sp>
      <p:sp>
        <p:nvSpPr>
          <p:cNvPr id="2" name="">
            <a:extLst xmlns:a="http://schemas.openxmlformats.org/drawingml/2006/main">
              <a:ext uri="{FF2B5EF4-FFF2-40B4-BE49-F238E27FC236}">
                <a16:creationId xmlns:a16="http://schemas.microsoft.com/office/drawing/2014/main" id="{D8F2B87D-A3C4-4FA8-A6C4-6760D254AAA7}"/>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4d54b6ce6c704919"/>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F5FEDB0C-DD4D-428E-9940-FACCCCC9B746}"/>
              </a:ext>
            </a:extLst>
          </p:cNvPr>
          <p:cNvSpPr>
            <a:spLocks xmlns:a="http://schemas.openxmlformats.org/drawingml/2006/main" noGrp="1"/>
          </p:cNvSpPr>
          <p:nvPr/>
        </p:nvSpPr>
        <p:spPr>
          <a:xfrm xmlns:a="http://schemas.openxmlformats.org/drawingml/2006/main">
            <a:off x="628650" y="876300"/>
            <a:ext cx="85725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材料不是装饰：必须真正参与作答。</a:t>
            </a:r>
          </a:p>
        </p:txBody>
      </p:sp>
      <p:sp>
        <p:nvSpPr>
          <p:cNvPr id="5" name="">
            <a:extLst xmlns:a="http://schemas.openxmlformats.org/drawingml/2006/main">
              <a:ext uri="{FF2B5EF4-FFF2-40B4-BE49-F238E27FC236}">
                <a16:creationId xmlns:a16="http://schemas.microsoft.com/office/drawing/2014/main" id="{933CBDB7-0CC4-4822-8A6D-25358E41EF83}"/>
              </a:ext>
            </a:extLst>
          </p:cNvPr>
          <p:cNvSpPr>
            <a:spLocks xmlns:a="http://schemas.openxmlformats.org/drawingml/2006/main" noGrp="1"/>
          </p:cNvSpPr>
          <p:nvPr/>
        </p:nvSpPr>
        <p:spPr>
          <a:xfrm xmlns:a="http://schemas.openxmlformats.org/drawingml/2006/main">
            <a:off x="628650" y="1762125"/>
            <a:ext cx="6762750" cy="3429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17A72035-ECB3-4068-89D9-C2F2C7FFE13B}"/>
              </a:ext>
            </a:extLst>
          </p:cNvPr>
          <p:cNvSpPr>
            <a:spLocks xmlns:a="http://schemas.openxmlformats.org/drawingml/2006/main" noGrp="1"/>
          </p:cNvSpPr>
          <p:nvPr/>
        </p:nvSpPr>
        <p:spPr>
          <a:xfrm xmlns:a="http://schemas.openxmlformats.org/drawingml/2006/main">
            <a:off x="904875" y="203835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任务 Q14 · DSE模考题</a:t>
            </a:r>
          </a:p>
        </p:txBody>
      </p:sp>
      <p:sp>
        <p:nvSpPr>
          <p:cNvPr id="7" name="">
            <a:extLst xmlns:a="http://schemas.openxmlformats.org/drawingml/2006/main">
              <a:ext uri="{FF2B5EF4-FFF2-40B4-BE49-F238E27FC236}">
                <a16:creationId xmlns:a16="http://schemas.microsoft.com/office/drawing/2014/main" id="{117AB9B6-75ED-45D8-9796-91E33516D7E8}"/>
              </a:ext>
            </a:extLst>
          </p:cNvPr>
          <p:cNvSpPr>
            <a:spLocks xmlns:a="http://schemas.openxmlformats.org/drawingml/2006/main" noGrp="1"/>
          </p:cNvSpPr>
          <p:nvPr/>
        </p:nvSpPr>
        <p:spPr>
          <a:xfrm xmlns:a="http://schemas.openxmlformats.org/drawingml/2006/main">
            <a:off x="904875" y="2524125"/>
            <a:ext cx="5953125"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1206"/>
          </a:bodyPr>
          <a:lstStyle xmlns:a="http://schemas.openxmlformats.org/drawingml/2006/main"/>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DSE原创模考 AN-14 · ICT Paper 2A structured-task skill adapted to MCQ · 错项排除</a:t>
            </a:r>
          </a:p>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解释焦点：说明关键词或细节怎样支持结论。</a:t>
            </a:r>
          </a:p>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【原创训练材料｜参数为训练所设】LOAN(StudentID, BookID, LoanDate, ReturnDate) allows the same student to borrow the same book again on a later date.</a:t>
            </a:r>
          </a:p>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Wh…</a:t>
            </a:r>
          </a:p>
        </p:txBody>
      </p:sp>
      <p:sp>
        <p:nvSpPr>
          <p:cNvPr id="8" name="">
            <a:extLst xmlns:a="http://schemas.openxmlformats.org/drawingml/2006/main">
              <a:ext uri="{FF2B5EF4-FFF2-40B4-BE49-F238E27FC236}">
                <a16:creationId xmlns:a16="http://schemas.microsoft.com/office/drawing/2014/main" id="{0C0D217C-1919-4C93-B3AB-F112325450DD}"/>
              </a:ext>
            </a:extLst>
          </p:cNvPr>
          <p:cNvSpPr>
            <a:spLocks xmlns:a="http://schemas.openxmlformats.org/drawingml/2006/main" noGrp="1"/>
          </p:cNvSpPr>
          <p:nvPr/>
        </p:nvSpPr>
        <p:spPr>
          <a:xfrm xmlns:a="http://schemas.openxmlformats.org/drawingml/2006/main">
            <a:off x="904875" y="4648200"/>
            <a:ext cx="5953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9532"/>
          </a:bodyPr>
          <a:lstStyle xmlns:a="http://schemas.openxmlformats.org/drawingml/2006/main"/>
          <a:p xmlns:a="http://schemas.openxmlformats.org/drawingml/2006/main">
            <a:pPr algn="l">
              <a:lnSpc>
                <a:spcPct val="110000"/>
              </a:lnSpc>
              <a:buNone/>
              <a:defRPr sz="825" b="1">
                <a:solidFill>
                  <a:srgbClr val="4B4B4F"/>
                </a:solidFill>
                <a:latin typeface="Microsoft YaHei"/>
                <a:ea typeface="Microsoft YaHei"/>
                <a:cs typeface="Microsoft YaHei"/>
              </a:defRPr>
            </a:pPr>
            <a:r>
              <a:rPr sz="825" b="1">
                <a:solidFill>
                  <a:srgbClr val="4B4B4F"/>
                </a:solidFill>
                <a:latin typeface="Microsoft YaHei"/>
                <a:ea typeface="Microsoft YaHei"/>
                <a:cs typeface="Microsoft YaHei"/>
              </a:rPr>
              <a:t>题型参照：DSE模考题型｜参照 HKDSE ICT 2012-2022、Sample Paper 与 Practice Paper｜ICT Paper 2A structured-task skill adapted to MC…</a:t>
            </a:r>
          </a:p>
        </p:txBody>
      </p:sp>
      <p:sp>
        <p:nvSpPr>
          <p:cNvPr id="9" name="">
            <a:extLst xmlns:a="http://schemas.openxmlformats.org/drawingml/2006/main">
              <a:ext uri="{FF2B5EF4-FFF2-40B4-BE49-F238E27FC236}">
                <a16:creationId xmlns:a16="http://schemas.microsoft.com/office/drawing/2014/main" id="{9687278D-2181-4F5F-BBFD-37CBBD6546EA}"/>
              </a:ext>
            </a:extLst>
          </p:cNvPr>
          <p:cNvSpPr>
            <a:spLocks xmlns:a="http://schemas.openxmlformats.org/drawingml/2006/main" noGrp="1"/>
          </p:cNvSpPr>
          <p:nvPr/>
        </p:nvSpPr>
        <p:spPr>
          <a:xfrm xmlns:a="http://schemas.openxmlformats.org/drawingml/2006/main">
            <a:off x="7677150" y="1762125"/>
            <a:ext cx="3886200" cy="342900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E74943C4-9425-4A2A-B729-28DB59225669}"/>
              </a:ext>
            </a:extLst>
          </p:cNvPr>
          <p:cNvSpPr>
            <a:spLocks xmlns:a="http://schemas.openxmlformats.org/drawingml/2006/main" noGrp="1"/>
          </p:cNvSpPr>
          <p:nvPr/>
        </p:nvSpPr>
        <p:spPr>
          <a:xfrm xmlns:a="http://schemas.openxmlformats.org/drawingml/2006/main">
            <a:off x="7962900" y="207645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F1EA"/>
                </a:solidFill>
                <a:latin typeface="Microsoft YaHei"/>
                <a:ea typeface="Microsoft YaHei"/>
                <a:cs typeface="Microsoft YaHei"/>
              </a:defRPr>
            </a:pPr>
            <a:r>
              <a:rPr sz="1125" b="1">
                <a:solidFill>
                  <a:srgbClr val="F4F1EA"/>
                </a:solidFill>
                <a:latin typeface="Microsoft YaHei"/>
                <a:ea typeface="Microsoft YaHei"/>
                <a:cs typeface="Microsoft YaHei"/>
              </a:rPr>
              <a:t>作答前四问</a:t>
            </a:r>
          </a:p>
        </p:txBody>
      </p:sp>
      <p:sp>
        <p:nvSpPr>
          <p:cNvPr id="11" name="">
            <a:extLst xmlns:a="http://schemas.openxmlformats.org/drawingml/2006/main">
              <a:ext uri="{FF2B5EF4-FFF2-40B4-BE49-F238E27FC236}">
                <a16:creationId xmlns:a16="http://schemas.microsoft.com/office/drawing/2014/main" id="{B6EC8BD2-82E0-4E2F-8B7E-D831B7672D04}"/>
              </a:ext>
            </a:extLst>
          </p:cNvPr>
          <p:cNvSpPr>
            <a:spLocks xmlns:a="http://schemas.openxmlformats.org/drawingml/2006/main" noGrp="1"/>
          </p:cNvSpPr>
          <p:nvPr/>
        </p:nvSpPr>
        <p:spPr>
          <a:xfrm xmlns:a="http://schemas.openxmlformats.org/drawingml/2006/main">
            <a:off x="7962900" y="26479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01</a:t>
            </a:r>
          </a:p>
        </p:txBody>
      </p:sp>
      <p:sp>
        <p:nvSpPr>
          <p:cNvPr id="12" name="">
            <a:extLst xmlns:a="http://schemas.openxmlformats.org/drawingml/2006/main">
              <a:ext uri="{FF2B5EF4-FFF2-40B4-BE49-F238E27FC236}">
                <a16:creationId xmlns:a16="http://schemas.microsoft.com/office/drawing/2014/main" id="{F7A63588-C169-48DC-8816-0B3EA5673BAF}"/>
              </a:ext>
            </a:extLst>
          </p:cNvPr>
          <p:cNvSpPr>
            <a:spLocks xmlns:a="http://schemas.openxmlformats.org/drawingml/2006/main" noGrp="1"/>
          </p:cNvSpPr>
          <p:nvPr/>
        </p:nvSpPr>
        <p:spPr>
          <a:xfrm xmlns:a="http://schemas.openxmlformats.org/drawingml/2006/main">
            <a:off x="8420100" y="26098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资料给了什么？</a:t>
            </a:r>
          </a:p>
        </p:txBody>
      </p:sp>
      <p:sp>
        <p:nvSpPr>
          <p:cNvPr id="13" name="">
            <a:extLst xmlns:a="http://schemas.openxmlformats.org/drawingml/2006/main">
              <a:ext uri="{FF2B5EF4-FFF2-40B4-BE49-F238E27FC236}">
                <a16:creationId xmlns:a16="http://schemas.microsoft.com/office/drawing/2014/main" id="{827BB36C-6AD4-4A12-9BE4-CD74836510E2}"/>
              </a:ext>
            </a:extLst>
          </p:cNvPr>
          <p:cNvSpPr>
            <a:spLocks xmlns:a="http://schemas.openxmlformats.org/drawingml/2006/main" noGrp="1"/>
          </p:cNvSpPr>
          <p:nvPr/>
        </p:nvSpPr>
        <p:spPr>
          <a:xfrm xmlns:a="http://schemas.openxmlformats.org/drawingml/2006/main">
            <a:off x="7962900" y="32004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02</a:t>
            </a:r>
          </a:p>
        </p:txBody>
      </p:sp>
      <p:sp>
        <p:nvSpPr>
          <p:cNvPr id="14" name="">
            <a:extLst xmlns:a="http://schemas.openxmlformats.org/drawingml/2006/main">
              <a:ext uri="{FF2B5EF4-FFF2-40B4-BE49-F238E27FC236}">
                <a16:creationId xmlns:a16="http://schemas.microsoft.com/office/drawing/2014/main" id="{F875BC73-D71C-4049-B77E-D590B30A98FD}"/>
              </a:ext>
            </a:extLst>
          </p:cNvPr>
          <p:cNvSpPr>
            <a:spLocks xmlns:a="http://schemas.openxmlformats.org/drawingml/2006/main" noGrp="1"/>
          </p:cNvSpPr>
          <p:nvPr/>
        </p:nvSpPr>
        <p:spPr>
          <a:xfrm xmlns:a="http://schemas.openxmlformats.org/drawingml/2006/main">
            <a:off x="8420100" y="31623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题目要求什么？</a:t>
            </a:r>
          </a:p>
        </p:txBody>
      </p:sp>
      <p:sp>
        <p:nvSpPr>
          <p:cNvPr id="15" name="">
            <a:extLst xmlns:a="http://schemas.openxmlformats.org/drawingml/2006/main">
              <a:ext uri="{FF2B5EF4-FFF2-40B4-BE49-F238E27FC236}">
                <a16:creationId xmlns:a16="http://schemas.microsoft.com/office/drawing/2014/main" id="{77E01161-F22B-4BB9-BC08-B273E737B04B}"/>
              </a:ext>
            </a:extLst>
          </p:cNvPr>
          <p:cNvSpPr>
            <a:spLocks xmlns:a="http://schemas.openxmlformats.org/drawingml/2006/main" noGrp="1"/>
          </p:cNvSpPr>
          <p:nvPr/>
        </p:nvSpPr>
        <p:spPr>
          <a:xfrm xmlns:a="http://schemas.openxmlformats.org/drawingml/2006/main">
            <a:off x="7962900" y="37528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03</a:t>
            </a:r>
          </a:p>
        </p:txBody>
      </p:sp>
      <p:sp>
        <p:nvSpPr>
          <p:cNvPr id="16" name="">
            <a:extLst xmlns:a="http://schemas.openxmlformats.org/drawingml/2006/main">
              <a:ext uri="{FF2B5EF4-FFF2-40B4-BE49-F238E27FC236}">
                <a16:creationId xmlns:a16="http://schemas.microsoft.com/office/drawing/2014/main" id="{8D75547A-DDB8-42E8-84DC-24FB31F00F79}"/>
              </a:ext>
            </a:extLst>
          </p:cNvPr>
          <p:cNvSpPr>
            <a:spLocks xmlns:a="http://schemas.openxmlformats.org/drawingml/2006/main" noGrp="1"/>
          </p:cNvSpPr>
          <p:nvPr/>
        </p:nvSpPr>
        <p:spPr>
          <a:xfrm xmlns:a="http://schemas.openxmlformats.org/drawingml/2006/main">
            <a:off x="8420100" y="37147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哪一条资料真正参与推理？</a:t>
            </a:r>
          </a:p>
        </p:txBody>
      </p:sp>
      <p:sp>
        <p:nvSpPr>
          <p:cNvPr id="17" name="">
            <a:extLst xmlns:a="http://schemas.openxmlformats.org/drawingml/2006/main">
              <a:ext uri="{FF2B5EF4-FFF2-40B4-BE49-F238E27FC236}">
                <a16:creationId xmlns:a16="http://schemas.microsoft.com/office/drawing/2014/main" id="{DB1FD772-08EE-4D50-8D99-A1CDBDED73A2}"/>
              </a:ext>
            </a:extLst>
          </p:cNvPr>
          <p:cNvSpPr>
            <a:spLocks xmlns:a="http://schemas.openxmlformats.org/drawingml/2006/main" noGrp="1"/>
          </p:cNvSpPr>
          <p:nvPr/>
        </p:nvSpPr>
        <p:spPr>
          <a:xfrm xmlns:a="http://schemas.openxmlformats.org/drawingml/2006/main">
            <a:off x="7962900" y="43053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04</a:t>
            </a:r>
          </a:p>
        </p:txBody>
      </p:sp>
      <p:sp>
        <p:nvSpPr>
          <p:cNvPr id="18" name="">
            <a:extLst xmlns:a="http://schemas.openxmlformats.org/drawingml/2006/main">
              <a:ext uri="{FF2B5EF4-FFF2-40B4-BE49-F238E27FC236}">
                <a16:creationId xmlns:a16="http://schemas.microsoft.com/office/drawing/2014/main" id="{E1888039-0D09-430E-9D2D-F8C8C71EAE2C}"/>
              </a:ext>
            </a:extLst>
          </p:cNvPr>
          <p:cNvSpPr>
            <a:spLocks xmlns:a="http://schemas.openxmlformats.org/drawingml/2006/main" noGrp="1"/>
          </p:cNvSpPr>
          <p:nvPr/>
        </p:nvSpPr>
        <p:spPr>
          <a:xfrm xmlns:a="http://schemas.openxmlformats.org/drawingml/2006/main">
            <a:off x="8420100" y="42672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怎样核验结论？</a:t>
            </a:r>
          </a:p>
        </p:txBody>
      </p:sp>
      <p:sp>
        <p:nvSpPr>
          <p:cNvPr id="19" name="">
            <a:extLst xmlns:a="http://schemas.openxmlformats.org/drawingml/2006/main">
              <a:ext uri="{FF2B5EF4-FFF2-40B4-BE49-F238E27FC236}">
                <a16:creationId xmlns:a16="http://schemas.microsoft.com/office/drawing/2014/main" id="{518C17D7-138D-4862-9314-879DB13C36A7}"/>
              </a:ext>
            </a:extLst>
          </p:cNvPr>
          <p:cNvSpPr>
            <a:spLocks xmlns:a="http://schemas.openxmlformats.org/drawingml/2006/main" noGrp="1"/>
          </p:cNvSpPr>
          <p:nvPr/>
        </p:nvSpPr>
        <p:spPr>
          <a:xfrm xmlns:a="http://schemas.openxmlformats.org/drawingml/2006/main">
            <a:off x="628650" y="5600700"/>
            <a:ext cx="105727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4B4B4F"/>
                </a:solidFill>
                <a:latin typeface="Microsoft YaHei"/>
                <a:ea typeface="Microsoft YaHei"/>
                <a:cs typeface="Microsoft YaHei"/>
              </a:defRPr>
            </a:pPr>
            <a:r>
              <a:rPr sz="1050" b="1">
                <a:solidFill>
                  <a:srgbClr val="4B4B4F"/>
                </a:solidFill>
                <a:latin typeface="Microsoft YaHei"/>
                <a:ea typeface="Microsoft YaHei"/>
                <a:cs typeface="Microsoft YaHei"/>
              </a:rPr>
              <a:t>参数为原创训练所设；来源只校准范围和题型，不冒充历届真题。</a:t>
            </a:r>
          </a:p>
        </p:txBody>
      </p:sp>
      <p:sp>
        <p:nvSpPr>
          <p:cNvPr id="20" name="">
            <a:extLst xmlns:a="http://schemas.openxmlformats.org/drawingml/2006/main">
              <a:ext uri="{FF2B5EF4-FFF2-40B4-BE49-F238E27FC236}">
                <a16:creationId xmlns:a16="http://schemas.microsoft.com/office/drawing/2014/main" id="{82A3A8AB-36F8-4EB5-AE4B-92C1AE6FCDAE}"/>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54BF63F8-F49A-4F68-8F93-7F67065357E2}"/>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ICT · 数据库</a:t>
            </a:r>
          </a:p>
        </p:txBody>
      </p:sp>
      <p:sp>
        <p:nvSpPr>
          <p:cNvPr id="22" name="">
            <a:extLst xmlns:a="http://schemas.openxmlformats.org/drawingml/2006/main">
              <a:ext uri="{FF2B5EF4-FFF2-40B4-BE49-F238E27FC236}">
                <a16:creationId xmlns:a16="http://schemas.microsoft.com/office/drawing/2014/main" id="{2F10E0FF-C7F7-4AC4-9638-03B7BE479D57}"/>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18 / 30</a:t>
            </a:r>
          </a:p>
        </p:txBody>
      </p:sp>
    </p:spTree>
    <p:extLst>
      <p:ext uri="{BB962C8B-B14F-4D97-AF65-F5344CB8AC3E}">
        <p14:creationId xmlns:p14="http://schemas.microsoft.com/office/powerpoint/2010/main" val="1035500102"/>
      </p:ext>
    </p:extLst>
  </p:cSld>
</p:sld>
</file>

<file path=ppt/slides/slide19.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FE7AF97B-07BB-4D00-8476-6A2E4DD9C683}"/>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THREE LEVELS</a:t>
            </a:r>
          </a:p>
        </p:txBody>
      </p:sp>
      <p:sp>
        <p:nvSpPr>
          <p:cNvPr id="2" name="">
            <a:extLst xmlns:a="http://schemas.openxmlformats.org/drawingml/2006/main">
              <a:ext uri="{FF2B5EF4-FFF2-40B4-BE49-F238E27FC236}">
                <a16:creationId xmlns:a16="http://schemas.microsoft.com/office/drawing/2014/main" id="{E5B2B9BF-B61F-461B-9E9B-81F081820A7C}"/>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0f45ac136b804a91"/>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79E50B1E-E179-439E-947F-E9741F11705A}"/>
              </a:ext>
            </a:extLst>
          </p:cNvPr>
          <p:cNvSpPr>
            <a:spLocks xmlns:a="http://schemas.openxmlformats.org/drawingml/2006/main" noGrp="1"/>
          </p:cNvSpPr>
          <p:nvPr/>
        </p:nvSpPr>
        <p:spPr>
          <a:xfrm xmlns:a="http://schemas.openxmlformats.org/drawingml/2006/main">
            <a:off x="628650" y="876300"/>
            <a:ext cx="9144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同一知识点，三档要求不只是数字变大。</a:t>
            </a:r>
          </a:p>
        </p:txBody>
      </p:sp>
      <p:sp>
        <p:nvSpPr>
          <p:cNvPr id="5" name="">
            <a:extLst xmlns:a="http://schemas.openxmlformats.org/drawingml/2006/main">
              <a:ext uri="{FF2B5EF4-FFF2-40B4-BE49-F238E27FC236}">
                <a16:creationId xmlns:a16="http://schemas.microsoft.com/office/drawing/2014/main" id="{A1739D57-7504-4FEC-AF39-1EC87663FD27}"/>
              </a:ext>
            </a:extLst>
          </p:cNvPr>
          <p:cNvSpPr>
            <a:spLocks xmlns:a="http://schemas.openxmlformats.org/drawingml/2006/main" noGrp="1"/>
          </p:cNvSpPr>
          <p:nvPr/>
        </p:nvSpPr>
        <p:spPr>
          <a:xfrm xmlns:a="http://schemas.openxmlformats.org/drawingml/2006/main">
            <a:off x="628650" y="1809750"/>
            <a:ext cx="333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CD23BFAF-206F-49DF-A60B-B5AA20432202}"/>
              </a:ext>
            </a:extLst>
          </p:cNvPr>
          <p:cNvSpPr>
            <a:spLocks xmlns:a="http://schemas.openxmlformats.org/drawingml/2006/main" noGrp="1"/>
          </p:cNvSpPr>
          <p:nvPr/>
        </p:nvSpPr>
        <p:spPr>
          <a:xfrm xmlns:a="http://schemas.openxmlformats.org/drawingml/2006/main">
            <a:off x="86677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Arial"/>
                <a:ea typeface="Arial"/>
                <a:cs typeface="Arial"/>
              </a:defRPr>
            </a:pPr>
            <a:r>
              <a:rPr sz="1050" b="1">
                <a:solidFill>
                  <a:srgbClr val="FF4B3E"/>
                </a:solidFill>
                <a:latin typeface="Arial"/>
                <a:ea typeface="Arial"/>
                <a:cs typeface="Arial"/>
              </a:rPr>
              <a:t>LEVEL 3–4</a:t>
            </a:r>
          </a:p>
        </p:txBody>
      </p:sp>
      <p:sp>
        <p:nvSpPr>
          <p:cNvPr id="7" name="">
            <a:extLst xmlns:a="http://schemas.openxmlformats.org/drawingml/2006/main">
              <a:ext uri="{FF2B5EF4-FFF2-40B4-BE49-F238E27FC236}">
                <a16:creationId xmlns:a16="http://schemas.microsoft.com/office/drawing/2014/main" id="{A9D92D9B-9809-4A59-9570-6BD0702602C8}"/>
              </a:ext>
            </a:extLst>
          </p:cNvPr>
          <p:cNvSpPr>
            <a:spLocks xmlns:a="http://schemas.openxmlformats.org/drawingml/2006/main" noGrp="1"/>
          </p:cNvSpPr>
          <p:nvPr/>
        </p:nvSpPr>
        <p:spPr>
          <a:xfrm xmlns:a="http://schemas.openxmlformats.org/drawingml/2006/main">
            <a:off x="86677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准确识别对象、条件和标准方法</a:t>
            </a:r>
          </a:p>
        </p:txBody>
      </p:sp>
      <p:sp>
        <p:nvSpPr>
          <p:cNvPr id="8" name="">
            <a:extLst xmlns:a="http://schemas.openxmlformats.org/drawingml/2006/main">
              <a:ext uri="{FF2B5EF4-FFF2-40B4-BE49-F238E27FC236}">
                <a16:creationId xmlns:a16="http://schemas.microsoft.com/office/drawing/2014/main" id="{2D5DCBFE-AA07-4301-9254-38403908AB23}"/>
              </a:ext>
            </a:extLst>
          </p:cNvPr>
          <p:cNvSpPr>
            <a:spLocks xmlns:a="http://schemas.openxmlformats.org/drawingml/2006/main" noGrp="1"/>
          </p:cNvSpPr>
          <p:nvPr/>
        </p:nvSpPr>
        <p:spPr>
          <a:xfrm xmlns:a="http://schemas.openxmlformats.org/drawingml/2006/main">
            <a:off x="86677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6451"/>
          </a:bodyPr>
          <a:lstStyle xmlns:a="http://schemas.openxmlformats.org/drawingml/2006/main"/>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DSE原创模考 AK-11 · ICT Paper 2A structured-task skill adapted to MCQ · 证据定位</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指令焦点：先判断题目要求找、解、析、比、评中的哪一种动作。</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【原创训练材料｜参数为训练所设】LOAN(…</a:t>
            </a:r>
          </a:p>
        </p:txBody>
      </p:sp>
      <p:sp>
        <p:nvSpPr>
          <p:cNvPr id="9" name="">
            <a:extLst xmlns:a="http://schemas.openxmlformats.org/drawingml/2006/main">
              <a:ext uri="{FF2B5EF4-FFF2-40B4-BE49-F238E27FC236}">
                <a16:creationId xmlns:a16="http://schemas.microsoft.com/office/drawing/2014/main" id="{DE99FCA2-919A-4DA1-ABC4-44488D700E6B}"/>
              </a:ext>
            </a:extLst>
          </p:cNvPr>
          <p:cNvSpPr>
            <a:spLocks xmlns:a="http://schemas.openxmlformats.org/drawingml/2006/main" noGrp="1"/>
          </p:cNvSpPr>
          <p:nvPr/>
        </p:nvSpPr>
        <p:spPr>
          <a:xfrm xmlns:a="http://schemas.openxmlformats.org/drawingml/2006/main">
            <a:off x="4276725" y="1809750"/>
            <a:ext cx="333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FF4B3E"/>
            </a:solidFill>
            <a:prstDash val="solid"/>
          </a:ln>
        </p:spPr>
      </p:sp>
      <p:sp>
        <p:nvSpPr>
          <p:cNvPr id="10" name="">
            <a:extLst xmlns:a="http://schemas.openxmlformats.org/drawingml/2006/main">
              <a:ext uri="{FF2B5EF4-FFF2-40B4-BE49-F238E27FC236}">
                <a16:creationId xmlns:a16="http://schemas.microsoft.com/office/drawing/2014/main" id="{27EDFB4F-B4E4-4161-92A5-DA005BC8F994}"/>
              </a:ext>
            </a:extLst>
          </p:cNvPr>
          <p:cNvSpPr>
            <a:spLocks xmlns:a="http://schemas.openxmlformats.org/drawingml/2006/main" noGrp="1"/>
          </p:cNvSpPr>
          <p:nvPr/>
        </p:nvSpPr>
        <p:spPr>
          <a:xfrm xmlns:a="http://schemas.openxmlformats.org/drawingml/2006/main">
            <a:off x="4514850"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Arial"/>
                <a:ea typeface="Arial"/>
                <a:cs typeface="Arial"/>
              </a:defRPr>
            </a:pPr>
            <a:r>
              <a:rPr sz="1050" b="1">
                <a:solidFill>
                  <a:srgbClr val="FF4B3E"/>
                </a:solidFill>
                <a:latin typeface="Arial"/>
                <a:ea typeface="Arial"/>
                <a:cs typeface="Arial"/>
              </a:rPr>
              <a:t>LEVEL 5–5*</a:t>
            </a:r>
          </a:p>
        </p:txBody>
      </p:sp>
      <p:sp>
        <p:nvSpPr>
          <p:cNvPr id="11" name="">
            <a:extLst xmlns:a="http://schemas.openxmlformats.org/drawingml/2006/main">
              <a:ext uri="{FF2B5EF4-FFF2-40B4-BE49-F238E27FC236}">
                <a16:creationId xmlns:a16="http://schemas.microsoft.com/office/drawing/2014/main" id="{613D7726-D30A-465A-83B8-7A877765D80B}"/>
              </a:ext>
            </a:extLst>
          </p:cNvPr>
          <p:cNvSpPr>
            <a:spLocks xmlns:a="http://schemas.openxmlformats.org/drawingml/2006/main" noGrp="1"/>
          </p:cNvSpPr>
          <p:nvPr/>
        </p:nvSpPr>
        <p:spPr>
          <a:xfrm xmlns:a="http://schemas.openxmlformats.org/drawingml/2006/main">
            <a:off x="4514850"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完成多步推理并写出可复核依据</a:t>
            </a:r>
          </a:p>
        </p:txBody>
      </p:sp>
      <p:sp>
        <p:nvSpPr>
          <p:cNvPr id="12" name="">
            <a:extLst xmlns:a="http://schemas.openxmlformats.org/drawingml/2006/main">
              <a:ext uri="{FF2B5EF4-FFF2-40B4-BE49-F238E27FC236}">
                <a16:creationId xmlns:a16="http://schemas.microsoft.com/office/drawing/2014/main" id="{8B5750FC-D59E-4AC0-B31A-EE2BEBE5BE7B}"/>
              </a:ext>
            </a:extLst>
          </p:cNvPr>
          <p:cNvSpPr>
            <a:spLocks xmlns:a="http://schemas.openxmlformats.org/drawingml/2006/main" noGrp="1"/>
          </p:cNvSpPr>
          <p:nvPr/>
        </p:nvSpPr>
        <p:spPr>
          <a:xfrm xmlns:a="http://schemas.openxmlformats.org/drawingml/2006/main">
            <a:off x="4514850"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6451"/>
          </a:bodyPr>
          <a:lstStyle xmlns:a="http://schemas.openxmlformats.org/drawingml/2006/main"/>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DSE原创模考 AN-14 · ICT Paper 2A structured-task skill adapted to MCQ · 错项排除</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解释焦点：说明关键词或细节怎样支持结论。</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【原创训练材料｜参数为训练所设】LOAN(StudentID…</a:t>
            </a:r>
          </a:p>
        </p:txBody>
      </p:sp>
      <p:sp>
        <p:nvSpPr>
          <p:cNvPr id="13" name="">
            <a:extLst xmlns:a="http://schemas.openxmlformats.org/drawingml/2006/main">
              <a:ext uri="{FF2B5EF4-FFF2-40B4-BE49-F238E27FC236}">
                <a16:creationId xmlns:a16="http://schemas.microsoft.com/office/drawing/2014/main" id="{07425A87-6DF4-43E4-8E88-27DE21496584}"/>
              </a:ext>
            </a:extLst>
          </p:cNvPr>
          <p:cNvSpPr>
            <a:spLocks xmlns:a="http://schemas.openxmlformats.org/drawingml/2006/main" noGrp="1"/>
          </p:cNvSpPr>
          <p:nvPr/>
        </p:nvSpPr>
        <p:spPr>
          <a:xfrm xmlns:a="http://schemas.openxmlformats.org/drawingml/2006/main">
            <a:off x="7924800" y="1809750"/>
            <a:ext cx="3333750" cy="3524250"/>
          </a:xfrm>
          <a:prstGeom xmlns:a="http://schemas.openxmlformats.org/drawingml/2006/main" prst="rect">
            <a:avLst/>
          </a:prstGeom>
          <a:solidFill xmlns:a="http://schemas.openxmlformats.org/drawingml/2006/main">
            <a:srgbClr val="0B0B0D"/>
          </a:solidFill>
          <a:ln xmlns:a="http://schemas.openxmlformats.org/drawingml/2006/main" w="9525">
            <a:solidFill>
              <a:srgbClr val="D6D3CC"/>
            </a:solidFill>
            <a:prstDash val="solid"/>
          </a:ln>
        </p:spPr>
      </p:sp>
      <p:sp>
        <p:nvSpPr>
          <p:cNvPr id="14" name="">
            <a:extLst xmlns:a="http://schemas.openxmlformats.org/drawingml/2006/main">
              <a:ext uri="{FF2B5EF4-FFF2-40B4-BE49-F238E27FC236}">
                <a16:creationId xmlns:a16="http://schemas.microsoft.com/office/drawing/2014/main" id="{A94723C7-AD78-4C22-A4FA-F177A156B634}"/>
              </a:ext>
            </a:extLst>
          </p:cNvPr>
          <p:cNvSpPr>
            <a:spLocks xmlns:a="http://schemas.openxmlformats.org/drawingml/2006/main" noGrp="1"/>
          </p:cNvSpPr>
          <p:nvPr/>
        </p:nvSpPr>
        <p:spPr>
          <a:xfrm xmlns:a="http://schemas.openxmlformats.org/drawingml/2006/main">
            <a:off x="816292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Arial"/>
                <a:ea typeface="Arial"/>
                <a:cs typeface="Arial"/>
              </a:defRPr>
            </a:pPr>
            <a:r>
              <a:rPr sz="1050" b="1">
                <a:solidFill>
                  <a:srgbClr val="F4F1EA"/>
                </a:solidFill>
                <a:latin typeface="Arial"/>
                <a:ea typeface="Arial"/>
                <a:cs typeface="Arial"/>
              </a:rPr>
              <a:t>LEVEL 5**</a:t>
            </a:r>
          </a:p>
        </p:txBody>
      </p:sp>
      <p:sp>
        <p:nvSpPr>
          <p:cNvPr id="15" name="">
            <a:extLst xmlns:a="http://schemas.openxmlformats.org/drawingml/2006/main">
              <a:ext uri="{FF2B5EF4-FFF2-40B4-BE49-F238E27FC236}">
                <a16:creationId xmlns:a16="http://schemas.microsoft.com/office/drawing/2014/main" id="{F6EACB56-37EC-4E4E-9502-51142C7FC300}"/>
              </a:ext>
            </a:extLst>
          </p:cNvPr>
          <p:cNvSpPr>
            <a:spLocks xmlns:a="http://schemas.openxmlformats.org/drawingml/2006/main" noGrp="1"/>
          </p:cNvSpPr>
          <p:nvPr/>
        </p:nvSpPr>
        <p:spPr>
          <a:xfrm xmlns:a="http://schemas.openxmlformats.org/drawingml/2006/main">
            <a:off x="816292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处理陌生资料、综合迁移与反向核验</a:t>
            </a:r>
          </a:p>
        </p:txBody>
      </p:sp>
      <p:sp>
        <p:nvSpPr>
          <p:cNvPr id="16" name="">
            <a:extLst xmlns:a="http://schemas.openxmlformats.org/drawingml/2006/main">
              <a:ext uri="{FF2B5EF4-FFF2-40B4-BE49-F238E27FC236}">
                <a16:creationId xmlns:a16="http://schemas.microsoft.com/office/drawing/2014/main" id="{C96DB2C6-4FE9-41ED-8A64-A34CDA84DE19}"/>
              </a:ext>
            </a:extLst>
          </p:cNvPr>
          <p:cNvSpPr>
            <a:spLocks xmlns:a="http://schemas.openxmlformats.org/drawingml/2006/main" noGrp="1"/>
          </p:cNvSpPr>
          <p:nvPr/>
        </p:nvSpPr>
        <p:spPr>
          <a:xfrm xmlns:a="http://schemas.openxmlformats.org/drawingml/2006/main">
            <a:off x="816292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6451"/>
          </a:bodyPr>
          <a:lstStyle xmlns:a="http://schemas.openxmlformats.org/drawingml/2006/main"/>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DSE原创模考 AR-18 · ICT Paper 2A structured-task skill adapted to MCQ · 答案修订</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边界焦点：不可把有限证据扩大成绝对结论。</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【原创训练材料｜参数为训练所设】LOAN(StudentID…</a:t>
            </a:r>
          </a:p>
        </p:txBody>
      </p:sp>
      <p:sp>
        <p:nvSpPr>
          <p:cNvPr id="17" name="">
            <a:extLst xmlns:a="http://schemas.openxmlformats.org/drawingml/2006/main">
              <a:ext uri="{FF2B5EF4-FFF2-40B4-BE49-F238E27FC236}">
                <a16:creationId xmlns:a16="http://schemas.microsoft.com/office/drawing/2014/main" id="{0DA6C242-A29F-4995-AC85-2BBF9CEC6310}"/>
              </a:ext>
            </a:extLst>
          </p:cNvPr>
          <p:cNvSpPr>
            <a:spLocks xmlns:a="http://schemas.openxmlformats.org/drawingml/2006/main" noGrp="1"/>
          </p:cNvSpPr>
          <p:nvPr/>
        </p:nvSpPr>
        <p:spPr>
          <a:xfrm xmlns:a="http://schemas.openxmlformats.org/drawingml/2006/main">
            <a:off x="628650" y="5676900"/>
            <a:ext cx="10572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B0B0D"/>
                </a:solidFill>
                <a:latin typeface="Microsoft YaHei"/>
                <a:ea typeface="Microsoft YaHei"/>
                <a:cs typeface="Microsoft YaHei"/>
              </a:defRPr>
            </a:pPr>
            <a:r>
              <a:rPr sz="1125" b="1">
                <a:solidFill>
                  <a:srgbClr val="0B0B0D"/>
                </a:solidFill>
                <a:latin typeface="Microsoft YaHei"/>
                <a:ea typeface="Microsoft YaHei"/>
                <a:cs typeface="Microsoft YaHei"/>
              </a:rPr>
              <a:t>目标等级是训练档位，不等于公开考试等级预测；升级依据是证据链稳定性。</a:t>
            </a:r>
          </a:p>
        </p:txBody>
      </p:sp>
      <p:sp>
        <p:nvSpPr>
          <p:cNvPr id="18" name="">
            <a:extLst xmlns:a="http://schemas.openxmlformats.org/drawingml/2006/main">
              <a:ext uri="{FF2B5EF4-FFF2-40B4-BE49-F238E27FC236}">
                <a16:creationId xmlns:a16="http://schemas.microsoft.com/office/drawing/2014/main" id="{9540B2E9-3AF6-4B19-BF7E-582F28F7FB81}"/>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F91398DE-3A3D-481B-98E5-BE194CBD9017}"/>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ICT · 数据库</a:t>
            </a:r>
          </a:p>
        </p:txBody>
      </p:sp>
      <p:sp>
        <p:nvSpPr>
          <p:cNvPr id="20" name="">
            <a:extLst xmlns:a="http://schemas.openxmlformats.org/drawingml/2006/main">
              <a:ext uri="{FF2B5EF4-FFF2-40B4-BE49-F238E27FC236}">
                <a16:creationId xmlns:a16="http://schemas.microsoft.com/office/drawing/2014/main" id="{3E59F3A0-BA9E-4DB3-B99B-AE3127463854}"/>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19 / 30</a:t>
            </a:r>
          </a:p>
        </p:txBody>
      </p:sp>
    </p:spTree>
    <p:extLst>
      <p:ext uri="{BB962C8B-B14F-4D97-AF65-F5344CB8AC3E}">
        <p14:creationId xmlns:p14="http://schemas.microsoft.com/office/powerpoint/2010/main" val="2007354932"/>
      </p:ext>
    </p:extLst>
  </p:cSld>
</p:sld>
</file>

<file path=ppt/slides/slide2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3E1451D0-91A2-4CAD-AAE3-EBACF3EB0BF4}"/>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ERROR LAB</a:t>
            </a:r>
          </a:p>
        </p:txBody>
      </p:sp>
      <p:sp>
        <p:nvSpPr>
          <p:cNvPr id="2" name="">
            <a:extLst xmlns:a="http://schemas.openxmlformats.org/drawingml/2006/main">
              <a:ext uri="{FF2B5EF4-FFF2-40B4-BE49-F238E27FC236}">
                <a16:creationId xmlns:a16="http://schemas.microsoft.com/office/drawing/2014/main" id="{576A2B57-0E6C-4934-A5A5-B8B44567CD12}"/>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a2404e3aeb8646a4"/>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FBF71F81-1F4E-4E19-977B-C10540902423}"/>
              </a:ext>
            </a:extLst>
          </p:cNvPr>
          <p:cNvSpPr>
            <a:spLocks xmlns:a="http://schemas.openxmlformats.org/drawingml/2006/main" noGrp="1"/>
          </p:cNvSpPr>
          <p:nvPr/>
        </p:nvSpPr>
        <p:spPr>
          <a:xfrm xmlns:a="http://schemas.openxmlformats.org/drawingml/2006/main">
            <a:off x="628650" y="876300"/>
            <a:ext cx="10001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高分来自定位第一失分点，而不是只抄正确答案。</a:t>
            </a:r>
          </a:p>
        </p:txBody>
      </p:sp>
      <p:sp>
        <p:nvSpPr>
          <p:cNvPr id="5" name="">
            <a:extLst xmlns:a="http://schemas.openxmlformats.org/drawingml/2006/main">
              <a:ext uri="{FF2B5EF4-FFF2-40B4-BE49-F238E27FC236}">
                <a16:creationId xmlns:a16="http://schemas.microsoft.com/office/drawing/2014/main" id="{0791705B-FE62-4308-801E-798CFB4D6631}"/>
              </a:ext>
            </a:extLst>
          </p:cNvPr>
          <p:cNvSpPr>
            <a:spLocks xmlns:a="http://schemas.openxmlformats.org/drawingml/2006/main" noGrp="1"/>
          </p:cNvSpPr>
          <p:nvPr/>
        </p:nvSpPr>
        <p:spPr>
          <a:xfrm xmlns:a="http://schemas.openxmlformats.org/drawingml/2006/main">
            <a:off x="628650" y="1809750"/>
            <a:ext cx="5143500" cy="3333750"/>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2DC6984F-AF77-45F1-BCF1-BE016F446EEF}"/>
              </a:ext>
            </a:extLst>
          </p:cNvPr>
          <p:cNvSpPr>
            <a:spLocks xmlns:a="http://schemas.openxmlformats.org/drawingml/2006/main" noGrp="1"/>
          </p:cNvSpPr>
          <p:nvPr/>
        </p:nvSpPr>
        <p:spPr>
          <a:xfrm xmlns:a="http://schemas.openxmlformats.org/drawingml/2006/main">
            <a:off x="914400" y="209550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Microsoft YaHei"/>
                <a:ea typeface="Microsoft YaHei"/>
                <a:cs typeface="Microsoft YaHei"/>
              </a:defRPr>
            </a:pPr>
            <a:r>
              <a:rPr sz="1050" b="1">
                <a:solidFill>
                  <a:srgbClr val="FF4B3E"/>
                </a:solidFill>
                <a:latin typeface="Microsoft YaHei"/>
                <a:ea typeface="Microsoft YaHei"/>
                <a:cs typeface="Microsoft YaHei"/>
              </a:rPr>
              <a:t>高频错误路径</a:t>
            </a:r>
          </a:p>
        </p:txBody>
      </p:sp>
      <p:sp>
        <p:nvSpPr>
          <p:cNvPr id="7" name="">
            <a:extLst xmlns:a="http://schemas.openxmlformats.org/drawingml/2006/main">
              <a:ext uri="{FF2B5EF4-FFF2-40B4-BE49-F238E27FC236}">
                <a16:creationId xmlns:a16="http://schemas.microsoft.com/office/drawing/2014/main" id="{D57D9BDA-5E9E-497C-8DD6-76ADD995E727}"/>
              </a:ext>
            </a:extLst>
          </p:cNvPr>
          <p:cNvSpPr>
            <a:spLocks xmlns:a="http://schemas.openxmlformats.org/drawingml/2006/main" noGrp="1"/>
          </p:cNvSpPr>
          <p:nvPr/>
        </p:nvSpPr>
        <p:spPr>
          <a:xfrm xmlns:a="http://schemas.openxmlformats.org/drawingml/2006/main">
            <a:off x="914400" y="2628900"/>
            <a:ext cx="419100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950" b="1">
                <a:solidFill>
                  <a:srgbClr val="0B0B0D"/>
                </a:solidFill>
                <a:latin typeface="Microsoft YaHei"/>
                <a:ea typeface="Microsoft YaHei"/>
                <a:cs typeface="Microsoft YaHei"/>
              </a:defRPr>
            </a:pPr>
            <a:r>
              <a:rPr sz="1950" b="1">
                <a:solidFill>
                  <a:srgbClr val="0B0B0D"/>
                </a:solidFill>
                <a:latin typeface="Microsoft YaHei"/>
                <a:ea typeface="Microsoft YaHei"/>
                <a:cs typeface="Microsoft YaHei"/>
              </a:rPr>
              <a:t>重复字段导致更新异常</a:t>
            </a:r>
          </a:p>
        </p:txBody>
      </p:sp>
      <p:sp>
        <p:nvSpPr>
          <p:cNvPr id="8" name="">
            <a:extLst xmlns:a="http://schemas.openxmlformats.org/drawingml/2006/main">
              <a:ext uri="{FF2B5EF4-FFF2-40B4-BE49-F238E27FC236}">
                <a16:creationId xmlns:a16="http://schemas.microsoft.com/office/drawing/2014/main" id="{D27E5432-3F8A-4C3A-8931-37A0D17666E9}"/>
              </a:ext>
            </a:extLst>
          </p:cNvPr>
          <p:cNvSpPr>
            <a:spLocks xmlns:a="http://schemas.openxmlformats.org/drawingml/2006/main" noGrp="1"/>
          </p:cNvSpPr>
          <p:nvPr/>
        </p:nvSpPr>
        <p:spPr>
          <a:xfrm xmlns:a="http://schemas.openxmlformats.org/drawingml/2006/main">
            <a:off x="914400" y="4000500"/>
            <a:ext cx="4238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4B4B4F"/>
                </a:solidFill>
                <a:latin typeface="Microsoft YaHei"/>
                <a:ea typeface="Microsoft YaHei"/>
                <a:cs typeface="Microsoft YaHei"/>
              </a:defRPr>
            </a:pPr>
            <a:r>
              <a:rPr sz="1275" b="1">
                <a:solidFill>
                  <a:srgbClr val="4B4B4F"/>
                </a:solidFill>
                <a:latin typeface="Microsoft YaHei"/>
                <a:ea typeface="Microsoft YaHei"/>
                <a:cs typeface="Microsoft YaHei"/>
              </a:rPr>
              <a:t>错误通常从：对象误认／条件漏读／表示错误／方法跳步／结论未核验 中的一处开始。</a:t>
            </a:r>
          </a:p>
        </p:txBody>
      </p:sp>
      <p:sp>
        <p:nvSpPr>
          <p:cNvPr id="9" name="">
            <a:extLst xmlns:a="http://schemas.openxmlformats.org/drawingml/2006/main">
              <a:ext uri="{FF2B5EF4-FFF2-40B4-BE49-F238E27FC236}">
                <a16:creationId xmlns:a16="http://schemas.microsoft.com/office/drawing/2014/main" id="{E0D9BB8A-9B88-4A98-9E25-09D34EF9C21E}"/>
              </a:ext>
            </a:extLst>
          </p:cNvPr>
          <p:cNvSpPr>
            <a:spLocks xmlns:a="http://schemas.openxmlformats.org/drawingml/2006/main" noGrp="1"/>
          </p:cNvSpPr>
          <p:nvPr/>
        </p:nvSpPr>
        <p:spPr>
          <a:xfrm xmlns:a="http://schemas.openxmlformats.org/drawingml/2006/main">
            <a:off x="6038850" y="1809750"/>
            <a:ext cx="5524500" cy="33337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E4631317-52C3-4BBE-B61A-45D18838D740}"/>
              </a:ext>
            </a:extLst>
          </p:cNvPr>
          <p:cNvSpPr>
            <a:spLocks xmlns:a="http://schemas.openxmlformats.org/drawingml/2006/main" noGrp="1"/>
          </p:cNvSpPr>
          <p:nvPr/>
        </p:nvSpPr>
        <p:spPr>
          <a:xfrm xmlns:a="http://schemas.openxmlformats.org/drawingml/2006/main">
            <a:off x="6343650" y="2095500"/>
            <a:ext cx="2857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标准答案如何排除干扰</a:t>
            </a:r>
          </a:p>
        </p:txBody>
      </p:sp>
      <p:sp>
        <p:nvSpPr>
          <p:cNvPr id="11" name="">
            <a:extLst xmlns:a="http://schemas.openxmlformats.org/drawingml/2006/main">
              <a:ext uri="{FF2B5EF4-FFF2-40B4-BE49-F238E27FC236}">
                <a16:creationId xmlns:a16="http://schemas.microsoft.com/office/drawing/2014/main" id="{989E9ED1-071D-4969-A071-0D0691C988D2}"/>
              </a:ext>
            </a:extLst>
          </p:cNvPr>
          <p:cNvSpPr>
            <a:spLocks xmlns:a="http://schemas.openxmlformats.org/drawingml/2006/main" noGrp="1"/>
          </p:cNvSpPr>
          <p:nvPr/>
        </p:nvSpPr>
        <p:spPr>
          <a:xfrm xmlns:a="http://schemas.openxmlformats.org/drawingml/2006/main">
            <a:off x="6343650" y="2619375"/>
            <a:ext cx="4667250" cy="1905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正确结论：Evidence-led response: StudentID, BookID and LoanDate together can distinguish …</a:t>
            </a:r>
          </a:p>
          <a:p xmlns:a="http://schemas.openxmlformats.org/drawingml/2006/main">
            <a:r>
              <a:t/>
            </a:r>
          </a:p>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解析链：A DSE response must use the supplied evidence rather than repeat a topic label. 本题只使用题内材料；情境与数值均为原创训练参数，不代表官方数据。</a:t>
            </a:r>
          </a:p>
        </p:txBody>
      </p:sp>
      <p:sp>
        <p:nvSpPr>
          <p:cNvPr id="12" name="">
            <a:extLst xmlns:a="http://schemas.openxmlformats.org/drawingml/2006/main">
              <a:ext uri="{FF2B5EF4-FFF2-40B4-BE49-F238E27FC236}">
                <a16:creationId xmlns:a16="http://schemas.microsoft.com/office/drawing/2014/main" id="{1198DF87-EC29-4A8D-937B-85A86F643B89}"/>
              </a:ext>
            </a:extLst>
          </p:cNvPr>
          <p:cNvSpPr>
            <a:spLocks xmlns:a="http://schemas.openxmlformats.org/drawingml/2006/main" noGrp="1"/>
          </p:cNvSpPr>
          <p:nvPr/>
        </p:nvSpPr>
        <p:spPr>
          <a:xfrm xmlns:a="http://schemas.openxmlformats.org/drawingml/2006/main">
            <a:off x="628650" y="55626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复盘句式：我在＿＿步把＿＿误当成＿＿；下次看到＿＿就先检查＿＿。</a:t>
            </a:r>
          </a:p>
        </p:txBody>
      </p:sp>
      <p:sp>
        <p:nvSpPr>
          <p:cNvPr id="13" name="">
            <a:extLst xmlns:a="http://schemas.openxmlformats.org/drawingml/2006/main">
              <a:ext uri="{FF2B5EF4-FFF2-40B4-BE49-F238E27FC236}">
                <a16:creationId xmlns:a16="http://schemas.microsoft.com/office/drawing/2014/main" id="{0B953022-B170-4D25-B0D7-9E4021893D73}"/>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92AD053A-113F-4651-812E-0CAF9C439192}"/>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ICT · 数据库</a:t>
            </a:r>
          </a:p>
        </p:txBody>
      </p:sp>
      <p:sp>
        <p:nvSpPr>
          <p:cNvPr id="15" name="">
            <a:extLst xmlns:a="http://schemas.openxmlformats.org/drawingml/2006/main">
              <a:ext uri="{FF2B5EF4-FFF2-40B4-BE49-F238E27FC236}">
                <a16:creationId xmlns:a16="http://schemas.microsoft.com/office/drawing/2014/main" id="{B91FD4A5-0B09-42DD-980D-7D3115CE6E01}"/>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20 / 30</a:t>
            </a:r>
          </a:p>
        </p:txBody>
      </p:sp>
    </p:spTree>
    <p:extLst>
      <p:ext uri="{BB962C8B-B14F-4D97-AF65-F5344CB8AC3E}">
        <p14:creationId xmlns:p14="http://schemas.microsoft.com/office/powerpoint/2010/main" val="1812415051"/>
      </p:ext>
    </p:extLst>
  </p:cSld>
</p:sld>
</file>

<file path=ppt/slides/slide21.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BCECF9A0-7909-4B06-9F3C-B4BF73A99F60}"/>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EXIT EVIDENCE</a:t>
            </a:r>
          </a:p>
        </p:txBody>
      </p:sp>
      <p:sp>
        <p:nvSpPr>
          <p:cNvPr id="2" name="">
            <a:extLst xmlns:a="http://schemas.openxmlformats.org/drawingml/2006/main">
              <a:ext uri="{FF2B5EF4-FFF2-40B4-BE49-F238E27FC236}">
                <a16:creationId xmlns:a16="http://schemas.microsoft.com/office/drawing/2014/main" id="{7FBB6C2D-E769-4A7A-BB48-67908B505CBF}"/>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6733d0be873a4962"/>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D0B1B4CE-79C6-43E1-BB45-722B2448F6B5}"/>
              </a:ext>
            </a:extLst>
          </p:cNvPr>
          <p:cNvSpPr>
            <a:spLocks xmlns:a="http://schemas.openxmlformats.org/drawingml/2006/main" noGrp="1"/>
          </p:cNvSpPr>
          <p:nvPr/>
        </p:nvSpPr>
        <p:spPr>
          <a:xfrm xmlns:a="http://schemas.openxmlformats.org/drawingml/2006/main">
            <a:off x="628650" y="876300"/>
            <a:ext cx="8858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最后 3 分钟：独立输出本节达标证据。</a:t>
            </a:r>
          </a:p>
        </p:txBody>
      </p:sp>
      <p:sp>
        <p:nvSpPr>
          <p:cNvPr id="5" name="">
            <a:extLst xmlns:a="http://schemas.openxmlformats.org/drawingml/2006/main">
              <a:ext uri="{FF2B5EF4-FFF2-40B4-BE49-F238E27FC236}">
                <a16:creationId xmlns:a16="http://schemas.microsoft.com/office/drawing/2014/main" id="{B63240E6-3141-48ED-AD90-F2AEF4117E98}"/>
              </a:ext>
            </a:extLst>
          </p:cNvPr>
          <p:cNvSpPr>
            <a:spLocks xmlns:a="http://schemas.openxmlformats.org/drawingml/2006/main" noGrp="1"/>
          </p:cNvSpPr>
          <p:nvPr/>
        </p:nvSpPr>
        <p:spPr>
          <a:xfrm xmlns:a="http://schemas.openxmlformats.org/drawingml/2006/main">
            <a:off x="628650" y="1762125"/>
            <a:ext cx="714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047FECC4-1061-40E0-B9CD-3FAE9B1CF5DC}"/>
              </a:ext>
            </a:extLst>
          </p:cNvPr>
          <p:cNvSpPr>
            <a:spLocks xmlns:a="http://schemas.openxmlformats.org/drawingml/2006/main" noGrp="1"/>
          </p:cNvSpPr>
          <p:nvPr/>
        </p:nvSpPr>
        <p:spPr>
          <a:xfrm xmlns:a="http://schemas.openxmlformats.org/drawingml/2006/main">
            <a:off x="914400" y="205740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EXIT Q18 · DSE模考题</a:t>
            </a:r>
          </a:p>
        </p:txBody>
      </p:sp>
      <p:sp>
        <p:nvSpPr>
          <p:cNvPr id="7" name="">
            <a:extLst xmlns:a="http://schemas.openxmlformats.org/drawingml/2006/main">
              <a:ext uri="{FF2B5EF4-FFF2-40B4-BE49-F238E27FC236}">
                <a16:creationId xmlns:a16="http://schemas.microsoft.com/office/drawing/2014/main" id="{1D5ECE7C-36F6-47D9-AE3C-1896920D3A0B}"/>
              </a:ext>
            </a:extLst>
          </p:cNvPr>
          <p:cNvSpPr>
            <a:spLocks xmlns:a="http://schemas.openxmlformats.org/drawingml/2006/main" noGrp="1"/>
          </p:cNvSpPr>
          <p:nvPr/>
        </p:nvSpPr>
        <p:spPr>
          <a:xfrm xmlns:a="http://schemas.openxmlformats.org/drawingml/2006/main">
            <a:off x="914400" y="2533650"/>
            <a:ext cx="6286500"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7569"/>
          </a:bodyPr>
          <a:lstStyle xmlns:a="http://schemas.openxmlformats.org/drawingml/2006/main"/>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DSE原创模考 AR-18 · ICT Paper 2A structured-task skill adapted to MCQ · 答案修订</a:t>
            </a:r>
          </a:p>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边界焦点：不可把有限证据扩大成绝对结论。</a:t>
            </a:r>
          </a:p>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【原创训练材料｜参数为训练所设】LOAN(StudentID, BookID, LoanDate, ReturnDate) allows the same student to borrow the same book again on a later date.</a:t>
            </a:r>
          </a:p>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Which independent chec…</a:t>
            </a:r>
          </a:p>
        </p:txBody>
      </p:sp>
      <p:sp>
        <p:nvSpPr>
          <p:cNvPr id="8" name="">
            <a:extLst xmlns:a="http://schemas.openxmlformats.org/drawingml/2006/main">
              <a:ext uri="{FF2B5EF4-FFF2-40B4-BE49-F238E27FC236}">
                <a16:creationId xmlns:a16="http://schemas.microsoft.com/office/drawing/2014/main" id="{47B85DC9-6E1A-4F43-9194-319C50A16121}"/>
              </a:ext>
            </a:extLst>
          </p:cNvPr>
          <p:cNvSpPr>
            <a:spLocks xmlns:a="http://schemas.openxmlformats.org/drawingml/2006/main" noGrp="1"/>
          </p:cNvSpPr>
          <p:nvPr/>
        </p:nvSpPr>
        <p:spPr>
          <a:xfrm xmlns:a="http://schemas.openxmlformats.org/drawingml/2006/main">
            <a:off x="914400" y="4724400"/>
            <a:ext cx="619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B0B0D"/>
                </a:solidFill>
                <a:latin typeface="Microsoft YaHei"/>
                <a:ea typeface="Microsoft YaHei"/>
                <a:cs typeface="Microsoft YaHei"/>
              </a:defRPr>
            </a:pPr>
            <a:r>
              <a:rPr sz="1125" b="1">
                <a:solidFill>
                  <a:srgbClr val="0B0B0D"/>
                </a:solidFill>
                <a:latin typeface="Microsoft YaHei"/>
                <a:ea typeface="Microsoft YaHei"/>
                <a:cs typeface="Microsoft YaHei"/>
              </a:rPr>
              <a:t>提交：结论 + 关键依据／步骤 + 一项核验</a:t>
            </a:r>
          </a:p>
        </p:txBody>
      </p:sp>
      <p:sp>
        <p:nvSpPr>
          <p:cNvPr id="9" name="">
            <a:extLst xmlns:a="http://schemas.openxmlformats.org/drawingml/2006/main">
              <a:ext uri="{FF2B5EF4-FFF2-40B4-BE49-F238E27FC236}">
                <a16:creationId xmlns:a16="http://schemas.microsoft.com/office/drawing/2014/main" id="{A4E1DE4A-1425-4D73-B7EB-17F30336C85C}"/>
              </a:ext>
            </a:extLst>
          </p:cNvPr>
          <p:cNvSpPr>
            <a:spLocks xmlns:a="http://schemas.openxmlformats.org/drawingml/2006/main" noGrp="1"/>
          </p:cNvSpPr>
          <p:nvPr/>
        </p:nvSpPr>
        <p:spPr>
          <a:xfrm xmlns:a="http://schemas.openxmlformats.org/drawingml/2006/main">
            <a:off x="8077200" y="1762125"/>
            <a:ext cx="3486150" cy="35242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F4268569-AE75-46FE-ACA5-57C688D729E3}"/>
              </a:ext>
            </a:extLst>
          </p:cNvPr>
          <p:cNvSpPr>
            <a:spLocks xmlns:a="http://schemas.openxmlformats.org/drawingml/2006/main" noGrp="1"/>
          </p:cNvSpPr>
          <p:nvPr/>
        </p:nvSpPr>
        <p:spPr>
          <a:xfrm xmlns:a="http://schemas.openxmlformats.org/drawingml/2006/main">
            <a:off x="8382000" y="2076450"/>
            <a:ext cx="1809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达标证据</a:t>
            </a:r>
          </a:p>
        </p:txBody>
      </p:sp>
      <p:sp>
        <p:nvSpPr>
          <p:cNvPr id="11" name="">
            <a:extLst xmlns:a="http://schemas.openxmlformats.org/drawingml/2006/main">
              <a:ext uri="{FF2B5EF4-FFF2-40B4-BE49-F238E27FC236}">
                <a16:creationId xmlns:a16="http://schemas.microsoft.com/office/drawing/2014/main" id="{23C3C071-4E1A-46DE-A688-ADDC7E5A5D68}"/>
              </a:ext>
            </a:extLst>
          </p:cNvPr>
          <p:cNvSpPr>
            <a:spLocks xmlns:a="http://schemas.openxmlformats.org/drawingml/2006/main" noGrp="1"/>
          </p:cNvSpPr>
          <p:nvPr/>
        </p:nvSpPr>
        <p:spPr>
          <a:xfrm xmlns:a="http://schemas.openxmlformats.org/drawingml/2006/main">
            <a:off x="8382000" y="2609850"/>
            <a:ext cx="262890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725" b="1">
                <a:solidFill>
                  <a:srgbClr val="FFFFFF"/>
                </a:solidFill>
                <a:latin typeface="Microsoft YaHei"/>
                <a:ea typeface="Microsoft YaHei"/>
                <a:cs typeface="Microsoft YaHei"/>
              </a:defRPr>
            </a:pPr>
            <a:r>
              <a:rPr sz="1725" b="1">
                <a:solidFill>
                  <a:srgbClr val="FFFFFF"/>
                </a:solidFill>
                <a:latin typeface="Microsoft YaHei"/>
                <a:ea typeface="Microsoft YaHei"/>
                <a:cs typeface="Microsoft YaHei"/>
              </a:rPr>
              <a:t>标准例题 + 反向变式</a:t>
            </a:r>
          </a:p>
        </p:txBody>
      </p:sp>
      <p:sp>
        <p:nvSpPr>
          <p:cNvPr id="12" name="">
            <a:extLst xmlns:a="http://schemas.openxmlformats.org/drawingml/2006/main">
              <a:ext uri="{FF2B5EF4-FFF2-40B4-BE49-F238E27FC236}">
                <a16:creationId xmlns:a16="http://schemas.microsoft.com/office/drawing/2014/main" id="{B1417124-B9AE-434C-BA3A-838DA95B8EB9}"/>
              </a:ext>
            </a:extLst>
          </p:cNvPr>
          <p:cNvSpPr>
            <a:spLocks xmlns:a="http://schemas.openxmlformats.org/drawingml/2006/main" noGrp="1"/>
          </p:cNvSpPr>
          <p:nvPr/>
        </p:nvSpPr>
        <p:spPr>
          <a:xfrm xmlns:a="http://schemas.openxmlformats.org/drawingml/2006/main">
            <a:off x="8382000" y="4000500"/>
            <a:ext cx="2667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独立完成</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依据可核验</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术语与单位正确</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能说明第一检查点</a:t>
            </a:r>
          </a:p>
        </p:txBody>
      </p:sp>
      <p:sp>
        <p:nvSpPr>
          <p:cNvPr id="13" name="">
            <a:extLst xmlns:a="http://schemas.openxmlformats.org/drawingml/2006/main">
              <a:ext uri="{FF2B5EF4-FFF2-40B4-BE49-F238E27FC236}">
                <a16:creationId xmlns:a16="http://schemas.microsoft.com/office/drawing/2014/main" id="{F38A9FD3-C1E8-4DED-9395-69D45959CD5D}"/>
              </a:ext>
            </a:extLst>
          </p:cNvPr>
          <p:cNvSpPr>
            <a:spLocks xmlns:a="http://schemas.openxmlformats.org/drawingml/2006/main" noGrp="1"/>
          </p:cNvSpPr>
          <p:nvPr/>
        </p:nvSpPr>
        <p:spPr>
          <a:xfrm xmlns:a="http://schemas.openxmlformats.org/drawingml/2006/main">
            <a:off x="628650" y="5676900"/>
            <a:ext cx="10668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F4B3E"/>
                </a:solidFill>
                <a:latin typeface="Microsoft YaHei"/>
                <a:ea typeface="Microsoft YaHei"/>
                <a:cs typeface="Microsoft YaHei"/>
              </a:defRPr>
            </a:pPr>
            <a:r>
              <a:rPr sz="1125" b="1">
                <a:solidFill>
                  <a:srgbClr val="FF4B3E"/>
                </a:solidFill>
                <a:latin typeface="Microsoft YaHei"/>
                <a:ea typeface="Microsoft YaHei"/>
                <a:cs typeface="Microsoft YaHei"/>
              </a:rPr>
              <a:t>本节合计 30 分钟｜达到证据标准后再进入下一课，不以“看懂了”代替“做出来”。</a:t>
            </a:r>
          </a:p>
        </p:txBody>
      </p:sp>
      <p:sp>
        <p:nvSpPr>
          <p:cNvPr id="14" name="">
            <a:extLst xmlns:a="http://schemas.openxmlformats.org/drawingml/2006/main">
              <a:ext uri="{FF2B5EF4-FFF2-40B4-BE49-F238E27FC236}">
                <a16:creationId xmlns:a16="http://schemas.microsoft.com/office/drawing/2014/main" id="{BA0C3C3C-A5C3-4EB0-AA7F-E627F2DF8511}"/>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FC5C308D-CD6C-45BC-BB53-EDF12453F1AF}"/>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ICT · 数据库</a:t>
            </a:r>
          </a:p>
        </p:txBody>
      </p:sp>
      <p:sp>
        <p:nvSpPr>
          <p:cNvPr id="16" name="">
            <a:extLst xmlns:a="http://schemas.openxmlformats.org/drawingml/2006/main">
              <a:ext uri="{FF2B5EF4-FFF2-40B4-BE49-F238E27FC236}">
                <a16:creationId xmlns:a16="http://schemas.microsoft.com/office/drawing/2014/main" id="{99E1804A-B34D-4673-9FA2-1AF3B8017A60}"/>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21 / 30</a:t>
            </a:r>
          </a:p>
        </p:txBody>
      </p:sp>
    </p:spTree>
    <p:extLst>
      <p:ext uri="{BB962C8B-B14F-4D97-AF65-F5344CB8AC3E}">
        <p14:creationId xmlns:p14="http://schemas.microsoft.com/office/powerpoint/2010/main" val="12741430"/>
      </p:ext>
    </p:extLst>
  </p:cSld>
</p:sld>
</file>

<file path=ppt/slides/slide22.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4E904065-4DA7-4EF3-B306-0EAB51CE40EF}"/>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TARGET &amp; DIAGNOSIS</a:t>
            </a:r>
          </a:p>
        </p:txBody>
      </p:sp>
      <p:sp>
        <p:nvSpPr>
          <p:cNvPr id="2" name="">
            <a:extLst xmlns:a="http://schemas.openxmlformats.org/drawingml/2006/main">
              <a:ext uri="{FF2B5EF4-FFF2-40B4-BE49-F238E27FC236}">
                <a16:creationId xmlns:a16="http://schemas.microsoft.com/office/drawing/2014/main" id="{C29AD837-C7A3-474C-91FA-C26D0733AC4A}"/>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ad58019334114ff5"/>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BF8F683F-C428-47C9-82F6-B6CEB15CF104}"/>
              </a:ext>
            </a:extLst>
          </p:cNvPr>
          <p:cNvSpPr>
            <a:spLocks xmlns:a="http://schemas.openxmlformats.org/drawingml/2006/main" noGrp="1"/>
          </p:cNvSpPr>
          <p:nvPr/>
        </p:nvSpPr>
        <p:spPr>
          <a:xfrm xmlns:a="http://schemas.openxmlformats.org/drawingml/2006/main">
            <a:off x="628650" y="904875"/>
            <a:ext cx="7048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850" b="1">
                <a:solidFill>
                  <a:srgbClr val="0B0B0D"/>
                </a:solidFill>
                <a:latin typeface="Microsoft YaHei"/>
                <a:ea typeface="Microsoft YaHei"/>
                <a:cs typeface="Microsoft YaHei"/>
              </a:defRPr>
            </a:pPr>
            <a:r>
              <a:rPr sz="2850" b="1">
                <a:solidFill>
                  <a:srgbClr val="0B0B0D"/>
                </a:solidFill>
                <a:latin typeface="Microsoft YaHei"/>
                <a:ea typeface="Microsoft YaHei"/>
                <a:cs typeface="Microsoft YaHei"/>
              </a:rPr>
              <a:t>资料解读与高阶迁移</a:t>
            </a:r>
          </a:p>
        </p:txBody>
      </p:sp>
      <p:sp>
        <p:nvSpPr>
          <p:cNvPr id="5" name="">
            <a:extLst xmlns:a="http://schemas.openxmlformats.org/drawingml/2006/main">
              <a:ext uri="{FF2B5EF4-FFF2-40B4-BE49-F238E27FC236}">
                <a16:creationId xmlns:a16="http://schemas.microsoft.com/office/drawing/2014/main" id="{7E5B4552-7D90-440B-8A8B-98EE1D0FEC82}"/>
              </a:ext>
            </a:extLst>
          </p:cNvPr>
          <p:cNvSpPr>
            <a:spLocks xmlns:a="http://schemas.openxmlformats.org/drawingml/2006/main" noGrp="1"/>
          </p:cNvSpPr>
          <p:nvPr/>
        </p:nvSpPr>
        <p:spPr>
          <a:xfrm xmlns:a="http://schemas.openxmlformats.org/drawingml/2006/main">
            <a:off x="628650" y="1952625"/>
            <a:ext cx="2000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本节达标目标</a:t>
            </a:r>
          </a:p>
        </p:txBody>
      </p:sp>
      <p:sp>
        <p:nvSpPr>
          <p:cNvPr id="6" name="">
            <a:extLst xmlns:a="http://schemas.openxmlformats.org/drawingml/2006/main">
              <a:ext uri="{FF2B5EF4-FFF2-40B4-BE49-F238E27FC236}">
                <a16:creationId xmlns:a16="http://schemas.microsoft.com/office/drawing/2014/main" id="{D5B3FC65-0DC1-43D3-AF1C-E6D56026B105}"/>
              </a:ext>
            </a:extLst>
          </p:cNvPr>
          <p:cNvSpPr>
            <a:spLocks xmlns:a="http://schemas.openxmlformats.org/drawingml/2006/main" noGrp="1"/>
          </p:cNvSpPr>
          <p:nvPr/>
        </p:nvSpPr>
        <p:spPr>
          <a:xfrm xmlns:a="http://schemas.openxmlformats.org/drawingml/2006/main">
            <a:off x="628650" y="2324100"/>
            <a:ext cx="50482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875" b="1">
                <a:solidFill>
                  <a:srgbClr val="0B0B0D"/>
                </a:solidFill>
                <a:latin typeface="Microsoft YaHei"/>
                <a:ea typeface="Microsoft YaHei"/>
                <a:cs typeface="Microsoft YaHei"/>
              </a:defRPr>
            </a:pPr>
            <a:r>
              <a:rPr sz="1875" b="1">
                <a:solidFill>
                  <a:srgbClr val="0B0B0D"/>
                </a:solidFill>
                <a:latin typeface="Microsoft YaHei"/>
                <a:ea typeface="Microsoft YaHei"/>
                <a:cs typeface="Microsoft YaHei"/>
              </a:rPr>
              <a:t>能在 DSE 陌生资料与香港情境中选择匹配的知识、证据和作答深度。</a:t>
            </a:r>
          </a:p>
        </p:txBody>
      </p:sp>
      <p:sp>
        <p:nvSpPr>
          <p:cNvPr id="7" name="">
            <a:extLst xmlns:a="http://schemas.openxmlformats.org/drawingml/2006/main">
              <a:ext uri="{FF2B5EF4-FFF2-40B4-BE49-F238E27FC236}">
                <a16:creationId xmlns:a16="http://schemas.microsoft.com/office/drawing/2014/main" id="{0458CC2C-AC70-488C-A307-90510527DAE8}"/>
              </a:ext>
            </a:extLst>
          </p:cNvPr>
          <p:cNvSpPr>
            <a:spLocks xmlns:a="http://schemas.openxmlformats.org/drawingml/2006/main" noGrp="1"/>
          </p:cNvSpPr>
          <p:nvPr/>
        </p:nvSpPr>
        <p:spPr>
          <a:xfrm xmlns:a="http://schemas.openxmlformats.org/drawingml/2006/main">
            <a:off x="6238875" y="1952625"/>
            <a:ext cx="5324475" cy="2619375"/>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8" name="">
            <a:extLst xmlns:a="http://schemas.openxmlformats.org/drawingml/2006/main">
              <a:ext uri="{FF2B5EF4-FFF2-40B4-BE49-F238E27FC236}">
                <a16:creationId xmlns:a16="http://schemas.microsoft.com/office/drawing/2014/main" id="{B05B6443-DC92-4EA6-A4B8-979C4DA06B68}"/>
              </a:ext>
            </a:extLst>
          </p:cNvPr>
          <p:cNvSpPr>
            <a:spLocks xmlns:a="http://schemas.openxmlformats.org/drawingml/2006/main" noGrp="1"/>
          </p:cNvSpPr>
          <p:nvPr/>
        </p:nvSpPr>
        <p:spPr>
          <a:xfrm xmlns:a="http://schemas.openxmlformats.org/drawingml/2006/main">
            <a:off x="6515100" y="2238375"/>
            <a:ext cx="4572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Microsoft YaHei"/>
                <a:ea typeface="Microsoft YaHei"/>
                <a:cs typeface="Microsoft YaHei"/>
              </a:defRPr>
            </a:pPr>
            <a:r>
              <a:rPr sz="1050" b="1">
                <a:solidFill>
                  <a:srgbClr val="FF4B3E"/>
                </a:solidFill>
                <a:latin typeface="Microsoft YaHei"/>
                <a:ea typeface="Microsoft YaHei"/>
                <a:cs typeface="Microsoft YaHei"/>
              </a:rPr>
              <a:t>入口诊断｜Q21 · DSE模考题</a:t>
            </a:r>
          </a:p>
        </p:txBody>
      </p:sp>
      <p:sp>
        <p:nvSpPr>
          <p:cNvPr id="9" name="">
            <a:extLst xmlns:a="http://schemas.openxmlformats.org/drawingml/2006/main">
              <a:ext uri="{FF2B5EF4-FFF2-40B4-BE49-F238E27FC236}">
                <a16:creationId xmlns:a16="http://schemas.microsoft.com/office/drawing/2014/main" id="{F45EAB47-586B-46C6-BFB1-A0EC8287360D}"/>
              </a:ext>
            </a:extLst>
          </p:cNvPr>
          <p:cNvSpPr>
            <a:spLocks xmlns:a="http://schemas.openxmlformats.org/drawingml/2006/main" noGrp="1"/>
          </p:cNvSpPr>
          <p:nvPr/>
        </p:nvSpPr>
        <p:spPr>
          <a:xfrm xmlns:a="http://schemas.openxmlformats.org/drawingml/2006/main">
            <a:off x="6515100" y="2686050"/>
            <a:ext cx="44386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0437"/>
          </a:bodyPr>
          <a:lstStyle xmlns:a="http://schemas.openxmlformats.org/drawingml/2006/main"/>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DSE原创模考 AU-21 · ICT Paper 2A structured-task skill adapted to MCQ · 证据定位</a:t>
            </a:r>
          </a:p>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【原创训练材料｜参数为训练所设】LOAN(StudentID, BookID, L…</a:t>
            </a:r>
          </a:p>
        </p:txBody>
      </p:sp>
      <p:sp>
        <p:nvSpPr>
          <p:cNvPr id="10" name="">
            <a:extLst xmlns:a="http://schemas.openxmlformats.org/drawingml/2006/main">
              <a:ext uri="{FF2B5EF4-FFF2-40B4-BE49-F238E27FC236}">
                <a16:creationId xmlns:a16="http://schemas.microsoft.com/office/drawing/2014/main" id="{D8025B3C-7894-49F6-A6F8-D97CE5B13F4E}"/>
              </a:ext>
            </a:extLst>
          </p:cNvPr>
          <p:cNvSpPr>
            <a:spLocks xmlns:a="http://schemas.openxmlformats.org/drawingml/2006/main" noGrp="1"/>
          </p:cNvSpPr>
          <p:nvPr/>
        </p:nvSpPr>
        <p:spPr>
          <a:xfrm xmlns:a="http://schemas.openxmlformats.org/drawingml/2006/main">
            <a:off x="6515100" y="3981450"/>
            <a:ext cx="4572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F4B3E"/>
                </a:solidFill>
                <a:latin typeface="Microsoft YaHei"/>
                <a:ea typeface="Microsoft YaHei"/>
                <a:cs typeface="Microsoft YaHei"/>
              </a:defRPr>
            </a:pPr>
            <a:r>
              <a:rPr sz="1125" b="1">
                <a:solidFill>
                  <a:srgbClr val="FF4B3E"/>
                </a:solidFill>
                <a:latin typeface="Microsoft YaHei"/>
                <a:ea typeface="Microsoft YaHei"/>
                <a:cs typeface="Microsoft YaHei"/>
              </a:rPr>
              <a:t>高频错因：重复字段导致更新异常</a:t>
            </a:r>
          </a:p>
        </p:txBody>
      </p:sp>
      <p:sp>
        <p:nvSpPr>
          <p:cNvPr id="11" name="">
            <a:extLst xmlns:a="http://schemas.openxmlformats.org/drawingml/2006/main">
              <a:ext uri="{FF2B5EF4-FFF2-40B4-BE49-F238E27FC236}">
                <a16:creationId xmlns:a16="http://schemas.microsoft.com/office/drawing/2014/main" id="{FD1D1869-91CD-4A30-A57D-5CBAD4EAFFF3}"/>
              </a:ext>
            </a:extLst>
          </p:cNvPr>
          <p:cNvSpPr>
            <a:spLocks xmlns:a="http://schemas.openxmlformats.org/drawingml/2006/main" noGrp="1"/>
          </p:cNvSpPr>
          <p:nvPr/>
        </p:nvSpPr>
        <p:spPr>
          <a:xfrm xmlns:a="http://schemas.openxmlformats.org/drawingml/2006/main">
            <a:off x="628650" y="4000500"/>
            <a:ext cx="5048250" cy="1381125"/>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B77239DC-D927-4130-9182-B44E548D45D5}"/>
              </a:ext>
            </a:extLst>
          </p:cNvPr>
          <p:cNvSpPr>
            <a:spLocks xmlns:a="http://schemas.openxmlformats.org/drawingml/2006/main" noGrp="1"/>
          </p:cNvSpPr>
          <p:nvPr/>
        </p:nvSpPr>
        <p:spPr>
          <a:xfrm xmlns:a="http://schemas.openxmlformats.org/drawingml/2006/main">
            <a:off x="876300" y="4257675"/>
            <a:ext cx="114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核心判断</a:t>
            </a:r>
          </a:p>
        </p:txBody>
      </p:sp>
      <p:sp>
        <p:nvSpPr>
          <p:cNvPr id="13" name="">
            <a:extLst xmlns:a="http://schemas.openxmlformats.org/drawingml/2006/main">
              <a:ext uri="{FF2B5EF4-FFF2-40B4-BE49-F238E27FC236}">
                <a16:creationId xmlns:a16="http://schemas.microsoft.com/office/drawing/2014/main" id="{922E7E62-D9B5-45F6-8EB5-F7667A8E3826}"/>
              </a:ext>
            </a:extLst>
          </p:cNvPr>
          <p:cNvSpPr>
            <a:spLocks xmlns:a="http://schemas.openxmlformats.org/drawingml/2006/main" noGrp="1"/>
          </p:cNvSpPr>
          <p:nvPr/>
        </p:nvSpPr>
        <p:spPr>
          <a:xfrm xmlns:a="http://schemas.openxmlformats.org/drawingml/2006/main">
            <a:off x="876300" y="4638675"/>
            <a:ext cx="43434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主键保证实体唯一，外键表达关系</a:t>
            </a:r>
          </a:p>
        </p:txBody>
      </p:sp>
      <p:sp>
        <p:nvSpPr>
          <p:cNvPr id="14" name="">
            <a:extLst xmlns:a="http://schemas.openxmlformats.org/drawingml/2006/main">
              <a:ext uri="{FF2B5EF4-FFF2-40B4-BE49-F238E27FC236}">
                <a16:creationId xmlns:a16="http://schemas.microsoft.com/office/drawing/2014/main" id="{9ECE1755-630C-42A6-B406-43D90538C802}"/>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4B4B4F"/>
                </a:solidFill>
                <a:latin typeface="Arial"/>
                <a:ea typeface="Arial"/>
                <a:cs typeface="Arial"/>
              </a:defRPr>
            </a:pPr>
            <a:r>
              <a:rPr sz="900" b="1">
                <a:solidFill>
                  <a:srgbClr val="4B4B4F"/>
                </a:solidFill>
                <a:latin typeface="Arial"/>
                <a:ea typeface="Arial"/>
                <a:cs typeface="Arial"/>
              </a:rPr>
              <a:t>3′目标与入口诊断</a:t>
            </a:r>
          </a:p>
        </p:txBody>
      </p:sp>
      <p:sp>
        <p:nvSpPr>
          <p:cNvPr id="15" name="">
            <a:extLst xmlns:a="http://schemas.openxmlformats.org/drawingml/2006/main">
              <a:ext uri="{FF2B5EF4-FFF2-40B4-BE49-F238E27FC236}">
                <a16:creationId xmlns:a16="http://schemas.microsoft.com/office/drawing/2014/main" id="{6B4728C3-F56D-40CB-A185-72D69E8FB586}"/>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DA9464EF-0CD5-4B00-8D24-97A52422A62F}"/>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ICT · 数据库</a:t>
            </a:r>
          </a:p>
        </p:txBody>
      </p:sp>
      <p:sp>
        <p:nvSpPr>
          <p:cNvPr id="17" name="">
            <a:extLst xmlns:a="http://schemas.openxmlformats.org/drawingml/2006/main">
              <a:ext uri="{FF2B5EF4-FFF2-40B4-BE49-F238E27FC236}">
                <a16:creationId xmlns:a16="http://schemas.microsoft.com/office/drawing/2014/main" id="{1650BF16-A028-466B-8D9F-4CD0BE7972B0}"/>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22 / 30</a:t>
            </a:r>
          </a:p>
        </p:txBody>
      </p:sp>
    </p:spTree>
    <p:extLst>
      <p:ext uri="{BB962C8B-B14F-4D97-AF65-F5344CB8AC3E}">
        <p14:creationId xmlns:p14="http://schemas.microsoft.com/office/powerpoint/2010/main" val="243445188"/>
      </p:ext>
    </p:extLst>
  </p:cSld>
</p:sld>
</file>

<file path=ppt/slides/slide2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5" name="">
            <a:extLst xmlns:a="http://schemas.openxmlformats.org/drawingml/2006/main">
              <a:ext uri="{FF2B5EF4-FFF2-40B4-BE49-F238E27FC236}">
                <a16:creationId xmlns:a16="http://schemas.microsoft.com/office/drawing/2014/main" id="{FAD41913-2998-4D33-ACCD-EE6A546F1F66}"/>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WORKED EXAMPLE &amp; VARIATION</a:t>
            </a:r>
          </a:p>
        </p:txBody>
      </p:sp>
      <p:sp>
        <p:nvSpPr>
          <p:cNvPr id="2" name="">
            <a:extLst xmlns:a="http://schemas.openxmlformats.org/drawingml/2006/main">
              <a:ext uri="{FF2B5EF4-FFF2-40B4-BE49-F238E27FC236}">
                <a16:creationId xmlns:a16="http://schemas.microsoft.com/office/drawing/2014/main" id="{006B2251-F23C-4C8E-9961-522003F4D14D}"/>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7" name=""/>
          <p:cNvPicPr>
            <a:picLocks xmlns:a="http://schemas.openxmlformats.org/drawingml/2006/main" noChangeAspect="1"/>
          </p:cNvPicPr>
          <p:nvPr/>
        </p:nvPicPr>
        <p:blipFill>
          <a:blip xmlns:r="http://schemas.openxmlformats.org/officeDocument/2006/relationships" xmlns:a="http://schemas.openxmlformats.org/drawingml/2006/main" r:embed="Red3bdfb9f4934a9b"/>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FDD11238-A63D-4D40-B035-6C5D3779FCD3}"/>
              </a:ext>
            </a:extLst>
          </p:cNvPr>
          <p:cNvSpPr>
            <a:spLocks xmlns:a="http://schemas.openxmlformats.org/drawingml/2006/main" noGrp="1"/>
          </p:cNvSpPr>
          <p:nvPr/>
        </p:nvSpPr>
        <p:spPr>
          <a:xfrm xmlns:a="http://schemas.openxmlformats.org/drawingml/2006/main">
            <a:off x="628650" y="895350"/>
            <a:ext cx="85725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例题不是答案，是可迁移的路径。</a:t>
            </a:r>
          </a:p>
        </p:txBody>
      </p:sp>
      <p:sp>
        <p:nvSpPr>
          <p:cNvPr id="5" name="">
            <a:extLst xmlns:a="http://schemas.openxmlformats.org/drawingml/2006/main">
              <a:ext uri="{FF2B5EF4-FFF2-40B4-BE49-F238E27FC236}">
                <a16:creationId xmlns:a16="http://schemas.microsoft.com/office/drawing/2014/main" id="{8AA4109A-CFFE-40E7-8BD1-417FAB615274}"/>
              </a:ext>
            </a:extLst>
          </p:cNvPr>
          <p:cNvSpPr>
            <a:spLocks xmlns:a="http://schemas.openxmlformats.org/drawingml/2006/main" noGrp="1"/>
          </p:cNvSpPr>
          <p:nvPr/>
        </p:nvSpPr>
        <p:spPr>
          <a:xfrm xmlns:a="http://schemas.openxmlformats.org/drawingml/2006/main">
            <a:off x="628650" y="1809750"/>
            <a:ext cx="5143500" cy="361950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DE74BE2E-31CB-4B59-BF8A-53FFEF4E0817}"/>
              </a:ext>
            </a:extLst>
          </p:cNvPr>
          <p:cNvSpPr>
            <a:spLocks xmlns:a="http://schemas.openxmlformats.org/drawingml/2006/main" noGrp="1"/>
          </p:cNvSpPr>
          <p:nvPr/>
        </p:nvSpPr>
        <p:spPr>
          <a:xfrm xmlns:a="http://schemas.openxmlformats.org/drawingml/2006/main">
            <a:off x="914400" y="2095500"/>
            <a:ext cx="4286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4F1EA"/>
                </a:solidFill>
                <a:latin typeface="Arial"/>
                <a:ea typeface="Arial"/>
                <a:cs typeface="Arial"/>
              </a:defRPr>
            </a:pPr>
            <a:r>
              <a:rPr sz="900" b="1">
                <a:solidFill>
                  <a:srgbClr val="F4F1EA"/>
                </a:solidFill>
                <a:latin typeface="Arial"/>
                <a:ea typeface="Arial"/>
                <a:cs typeface="Arial"/>
              </a:rPr>
              <a:t>STANDARD METHOD</a:t>
            </a:r>
          </a:p>
        </p:txBody>
      </p:sp>
      <p:sp>
        <p:nvSpPr>
          <p:cNvPr id="7" name="">
            <a:extLst xmlns:a="http://schemas.openxmlformats.org/drawingml/2006/main">
              <a:ext uri="{FF2B5EF4-FFF2-40B4-BE49-F238E27FC236}">
                <a16:creationId xmlns:a16="http://schemas.microsoft.com/office/drawing/2014/main" id="{16329AB2-DE6A-403A-A9D9-46B28A564067}"/>
              </a:ext>
            </a:extLst>
          </p:cNvPr>
          <p:cNvSpPr>
            <a:spLocks xmlns:a="http://schemas.openxmlformats.org/drawingml/2006/main" noGrp="1"/>
          </p:cNvSpPr>
          <p:nvPr/>
        </p:nvSpPr>
        <p:spPr>
          <a:xfrm xmlns:a="http://schemas.openxmlformats.org/drawingml/2006/main">
            <a:off x="914400" y="26479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01</a:t>
            </a:r>
          </a:p>
        </p:txBody>
      </p:sp>
      <p:sp>
        <p:nvSpPr>
          <p:cNvPr id="8" name="">
            <a:extLst xmlns:a="http://schemas.openxmlformats.org/drawingml/2006/main">
              <a:ext uri="{FF2B5EF4-FFF2-40B4-BE49-F238E27FC236}">
                <a16:creationId xmlns:a16="http://schemas.microsoft.com/office/drawing/2014/main" id="{E369DAE0-5376-4B66-914C-F1D2C188C5D7}"/>
              </a:ext>
            </a:extLst>
          </p:cNvPr>
          <p:cNvSpPr>
            <a:spLocks xmlns:a="http://schemas.openxmlformats.org/drawingml/2006/main" noGrp="1"/>
          </p:cNvSpPr>
          <p:nvPr/>
        </p:nvSpPr>
        <p:spPr>
          <a:xfrm xmlns:a="http://schemas.openxmlformats.org/drawingml/2006/main">
            <a:off x="1447800" y="26098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建实体</a:t>
            </a:r>
          </a:p>
        </p:txBody>
      </p:sp>
      <p:sp>
        <p:nvSpPr>
          <p:cNvPr id="9" name="">
            <a:extLst xmlns:a="http://schemas.openxmlformats.org/drawingml/2006/main">
              <a:ext uri="{FF2B5EF4-FFF2-40B4-BE49-F238E27FC236}">
                <a16:creationId xmlns:a16="http://schemas.microsoft.com/office/drawing/2014/main" id="{F19FC9A2-0A6C-4313-9863-24EB4EAC62A9}"/>
              </a:ext>
            </a:extLst>
          </p:cNvPr>
          <p:cNvSpPr>
            <a:spLocks xmlns:a="http://schemas.openxmlformats.org/drawingml/2006/main" noGrp="1"/>
          </p:cNvSpPr>
          <p:nvPr/>
        </p:nvSpPr>
        <p:spPr>
          <a:xfrm xmlns:a="http://schemas.openxmlformats.org/drawingml/2006/main">
            <a:off x="914400" y="32766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02</a:t>
            </a:r>
          </a:p>
        </p:txBody>
      </p:sp>
      <p:sp>
        <p:nvSpPr>
          <p:cNvPr id="10" name="">
            <a:extLst xmlns:a="http://schemas.openxmlformats.org/drawingml/2006/main">
              <a:ext uri="{FF2B5EF4-FFF2-40B4-BE49-F238E27FC236}">
                <a16:creationId xmlns:a16="http://schemas.microsoft.com/office/drawing/2014/main" id="{B7CD1E37-8E56-4C32-8CC2-5A119E9BF2D4}"/>
              </a:ext>
            </a:extLst>
          </p:cNvPr>
          <p:cNvSpPr>
            <a:spLocks xmlns:a="http://schemas.openxmlformats.org/drawingml/2006/main" noGrp="1"/>
          </p:cNvSpPr>
          <p:nvPr/>
        </p:nvSpPr>
        <p:spPr>
          <a:xfrm xmlns:a="http://schemas.openxmlformats.org/drawingml/2006/main">
            <a:off x="1447800" y="32385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定键</a:t>
            </a:r>
          </a:p>
        </p:txBody>
      </p:sp>
      <p:sp>
        <p:nvSpPr>
          <p:cNvPr id="11" name="">
            <a:extLst xmlns:a="http://schemas.openxmlformats.org/drawingml/2006/main">
              <a:ext uri="{FF2B5EF4-FFF2-40B4-BE49-F238E27FC236}">
                <a16:creationId xmlns:a16="http://schemas.microsoft.com/office/drawing/2014/main" id="{A41EC7C7-FDA4-4A9D-A37E-3709D20FAB9A}"/>
              </a:ext>
            </a:extLst>
          </p:cNvPr>
          <p:cNvSpPr>
            <a:spLocks xmlns:a="http://schemas.openxmlformats.org/drawingml/2006/main" noGrp="1"/>
          </p:cNvSpPr>
          <p:nvPr/>
        </p:nvSpPr>
        <p:spPr>
          <a:xfrm xmlns:a="http://schemas.openxmlformats.org/drawingml/2006/main">
            <a:off x="914400" y="39052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03</a:t>
            </a:r>
          </a:p>
        </p:txBody>
      </p:sp>
      <p:sp>
        <p:nvSpPr>
          <p:cNvPr id="12" name="">
            <a:extLst xmlns:a="http://schemas.openxmlformats.org/drawingml/2006/main">
              <a:ext uri="{FF2B5EF4-FFF2-40B4-BE49-F238E27FC236}">
                <a16:creationId xmlns:a16="http://schemas.microsoft.com/office/drawing/2014/main" id="{3A23B143-B2A5-414D-AA8C-292A1D62D28C}"/>
              </a:ext>
            </a:extLst>
          </p:cNvPr>
          <p:cNvSpPr>
            <a:spLocks xmlns:a="http://schemas.openxmlformats.org/drawingml/2006/main" noGrp="1"/>
          </p:cNvSpPr>
          <p:nvPr/>
        </p:nvSpPr>
        <p:spPr>
          <a:xfrm xmlns:a="http://schemas.openxmlformats.org/drawingml/2006/main">
            <a:off x="1447800" y="38671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连关系</a:t>
            </a:r>
          </a:p>
        </p:txBody>
      </p:sp>
      <p:sp>
        <p:nvSpPr>
          <p:cNvPr id="13" name="">
            <a:extLst xmlns:a="http://schemas.openxmlformats.org/drawingml/2006/main">
              <a:ext uri="{FF2B5EF4-FFF2-40B4-BE49-F238E27FC236}">
                <a16:creationId xmlns:a16="http://schemas.microsoft.com/office/drawing/2014/main" id="{8D2F277C-46EE-4330-A3DD-E14A3239248C}"/>
              </a:ext>
            </a:extLst>
          </p:cNvPr>
          <p:cNvSpPr>
            <a:spLocks xmlns:a="http://schemas.openxmlformats.org/drawingml/2006/main" noGrp="1"/>
          </p:cNvSpPr>
          <p:nvPr/>
        </p:nvSpPr>
        <p:spPr>
          <a:xfrm xmlns:a="http://schemas.openxmlformats.org/drawingml/2006/main">
            <a:off x="914400" y="45339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04</a:t>
            </a:r>
          </a:p>
        </p:txBody>
      </p:sp>
      <p:sp>
        <p:nvSpPr>
          <p:cNvPr id="14" name="">
            <a:extLst xmlns:a="http://schemas.openxmlformats.org/drawingml/2006/main">
              <a:ext uri="{FF2B5EF4-FFF2-40B4-BE49-F238E27FC236}">
                <a16:creationId xmlns:a16="http://schemas.microsoft.com/office/drawing/2014/main" id="{03151118-FA19-44EF-8510-07B96040F1D4}"/>
              </a:ext>
            </a:extLst>
          </p:cNvPr>
          <p:cNvSpPr>
            <a:spLocks xmlns:a="http://schemas.openxmlformats.org/drawingml/2006/main" noGrp="1"/>
          </p:cNvSpPr>
          <p:nvPr/>
        </p:nvSpPr>
        <p:spPr>
          <a:xfrm xmlns:a="http://schemas.openxmlformats.org/drawingml/2006/main">
            <a:off x="1447800" y="44958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写查询</a:t>
            </a:r>
          </a:p>
        </p:txBody>
      </p:sp>
      <p:sp>
        <p:nvSpPr>
          <p:cNvPr id="15" name="">
            <a:extLst xmlns:a="http://schemas.openxmlformats.org/drawingml/2006/main">
              <a:ext uri="{FF2B5EF4-FFF2-40B4-BE49-F238E27FC236}">
                <a16:creationId xmlns:a16="http://schemas.microsoft.com/office/drawing/2014/main" id="{98254282-B974-4BE1-A227-A326AA76FA85}"/>
              </a:ext>
            </a:extLst>
          </p:cNvPr>
          <p:cNvSpPr>
            <a:spLocks xmlns:a="http://schemas.openxmlformats.org/drawingml/2006/main" noGrp="1"/>
          </p:cNvSpPr>
          <p:nvPr/>
        </p:nvSpPr>
        <p:spPr>
          <a:xfrm xmlns:a="http://schemas.openxmlformats.org/drawingml/2006/main">
            <a:off x="6019800" y="1809750"/>
            <a:ext cx="5543550" cy="17145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6" name="">
            <a:extLst xmlns:a="http://schemas.openxmlformats.org/drawingml/2006/main">
              <a:ext uri="{FF2B5EF4-FFF2-40B4-BE49-F238E27FC236}">
                <a16:creationId xmlns:a16="http://schemas.microsoft.com/office/drawing/2014/main" id="{65A33F26-29A7-47D9-AA05-D3CAB451C68D}"/>
              </a:ext>
            </a:extLst>
          </p:cNvPr>
          <p:cNvSpPr>
            <a:spLocks xmlns:a="http://schemas.openxmlformats.org/drawingml/2006/main" noGrp="1"/>
          </p:cNvSpPr>
          <p:nvPr/>
        </p:nvSpPr>
        <p:spPr>
          <a:xfrm xmlns:a="http://schemas.openxmlformats.org/drawingml/2006/main">
            <a:off x="6286500" y="2076450"/>
            <a:ext cx="4762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F4B3E"/>
                </a:solidFill>
                <a:latin typeface="Microsoft YaHei"/>
                <a:ea typeface="Microsoft YaHei"/>
                <a:cs typeface="Microsoft YaHei"/>
              </a:defRPr>
            </a:pPr>
            <a:r>
              <a:rPr sz="900" b="1">
                <a:solidFill>
                  <a:srgbClr val="FF4B3E"/>
                </a:solidFill>
                <a:latin typeface="Microsoft YaHei"/>
                <a:ea typeface="Microsoft YaHei"/>
                <a:cs typeface="Microsoft YaHei"/>
              </a:rPr>
              <a:t>DSE 模考例题 · Q21 · DSE模考题</a:t>
            </a:r>
          </a:p>
        </p:txBody>
      </p:sp>
      <p:sp>
        <p:nvSpPr>
          <p:cNvPr id="17" name="">
            <a:extLst xmlns:a="http://schemas.openxmlformats.org/drawingml/2006/main">
              <a:ext uri="{FF2B5EF4-FFF2-40B4-BE49-F238E27FC236}">
                <a16:creationId xmlns:a16="http://schemas.microsoft.com/office/drawing/2014/main" id="{A7CB42C3-D3E0-42F4-8EDB-1AC3F5FB234B}"/>
              </a:ext>
            </a:extLst>
          </p:cNvPr>
          <p:cNvSpPr>
            <a:spLocks xmlns:a="http://schemas.openxmlformats.org/drawingml/2006/main" noGrp="1"/>
          </p:cNvSpPr>
          <p:nvPr/>
        </p:nvSpPr>
        <p:spPr>
          <a:xfrm xmlns:a="http://schemas.openxmlformats.org/drawingml/2006/main">
            <a:off x="6286500" y="2438400"/>
            <a:ext cx="4857750" cy="895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79125"/>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DSE原创模考 AU-21 · ICT Paper 2A structured-task skill adapted to MCQ · 证据定位</a:t>
            </a:r>
          </a:p>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【原创训练材料｜参数为训练所设】LOAN(StudentID, BookID, LoanDate, R…</a:t>
            </a:r>
          </a:p>
        </p:txBody>
      </p:sp>
      <p:sp>
        <p:nvSpPr>
          <p:cNvPr id="18" name="">
            <a:extLst xmlns:a="http://schemas.openxmlformats.org/drawingml/2006/main">
              <a:ext uri="{FF2B5EF4-FFF2-40B4-BE49-F238E27FC236}">
                <a16:creationId xmlns:a16="http://schemas.microsoft.com/office/drawing/2014/main" id="{F13EDBE5-B44D-4F5F-BA67-4B1A7A0B7128}"/>
              </a:ext>
            </a:extLst>
          </p:cNvPr>
          <p:cNvSpPr>
            <a:spLocks xmlns:a="http://schemas.openxmlformats.org/drawingml/2006/main" noGrp="1"/>
          </p:cNvSpPr>
          <p:nvPr/>
        </p:nvSpPr>
        <p:spPr>
          <a:xfrm xmlns:a="http://schemas.openxmlformats.org/drawingml/2006/main">
            <a:off x="6019800" y="3714750"/>
            <a:ext cx="5543550" cy="1714500"/>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AC99B56F-A98F-412B-84A7-87B680714CB3}"/>
              </a:ext>
            </a:extLst>
          </p:cNvPr>
          <p:cNvSpPr>
            <a:spLocks xmlns:a="http://schemas.openxmlformats.org/drawingml/2006/main" noGrp="1"/>
          </p:cNvSpPr>
          <p:nvPr/>
        </p:nvSpPr>
        <p:spPr>
          <a:xfrm xmlns:a="http://schemas.openxmlformats.org/drawingml/2006/main">
            <a:off x="6286500" y="3981450"/>
            <a:ext cx="3905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DSE 分步讲评｜结论—依据—防错</a:t>
            </a:r>
          </a:p>
        </p:txBody>
      </p:sp>
      <p:sp>
        <p:nvSpPr>
          <p:cNvPr id="20" name="">
            <a:extLst xmlns:a="http://schemas.openxmlformats.org/drawingml/2006/main">
              <a:ext uri="{FF2B5EF4-FFF2-40B4-BE49-F238E27FC236}">
                <a16:creationId xmlns:a16="http://schemas.microsoft.com/office/drawing/2014/main" id="{EE92C9E9-B30B-4770-8AEE-272AC451A03B}"/>
              </a:ext>
            </a:extLst>
          </p:cNvPr>
          <p:cNvSpPr>
            <a:spLocks xmlns:a="http://schemas.openxmlformats.org/drawingml/2006/main" noGrp="1"/>
          </p:cNvSpPr>
          <p:nvPr/>
        </p:nvSpPr>
        <p:spPr>
          <a:xfrm xmlns:a="http://schemas.openxmlformats.org/drawingml/2006/main">
            <a:off x="6286500" y="4324350"/>
            <a:ext cx="4857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6806"/>
          </a:bodyPr>
          <a:lstStyle xmlns:a="http://schemas.openxmlformats.org/drawingml/2006/main"/>
          <a:p xmlns:a="http://schemas.openxmlformats.org/drawingml/2006/main">
            <a:pPr algn="l">
              <a:lnSpc>
                <a:spcPct val="12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正确结论：Revise the claim to: StudentID, BookID and LoanDate together can dist…</a:t>
            </a:r>
          </a:p>
          <a:p xmlns:a="http://schemas.openxmlformats.org/drawingml/2006/main">
            <a:pPr algn="l">
              <a:lnSpc>
                <a:spcPct val="12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解析：The revision removes the unsupported absolute and restores the condition shown by the material. 本题只使用题内材料；情境与数值均为原创训练参数，不代表官…</a:t>
            </a:r>
          </a:p>
        </p:txBody>
      </p:sp>
      <p:sp>
        <p:nvSpPr>
          <p:cNvPr id="21" name="">
            <a:extLst xmlns:a="http://schemas.openxmlformats.org/drawingml/2006/main">
              <a:ext uri="{FF2B5EF4-FFF2-40B4-BE49-F238E27FC236}">
                <a16:creationId xmlns:a16="http://schemas.microsoft.com/office/drawing/2014/main" id="{2060CC04-823A-4FC8-A241-9F0009A97F20}"/>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4B4B4F"/>
                </a:solidFill>
                <a:latin typeface="Arial"/>
                <a:ea typeface="Arial"/>
                <a:cs typeface="Arial"/>
              </a:defRPr>
            </a:pPr>
            <a:r>
              <a:rPr sz="900" b="1">
                <a:solidFill>
                  <a:srgbClr val="4B4B4F"/>
                </a:solidFill>
                <a:latin typeface="Arial"/>
                <a:ea typeface="Arial"/>
                <a:cs typeface="Arial"/>
              </a:rPr>
              <a:t>5′评分点示范</a:t>
            </a:r>
          </a:p>
        </p:txBody>
      </p:sp>
      <p:sp>
        <p:nvSpPr>
          <p:cNvPr id="22" name="">
            <a:extLst xmlns:a="http://schemas.openxmlformats.org/drawingml/2006/main">
              <a:ext uri="{FF2B5EF4-FFF2-40B4-BE49-F238E27FC236}">
                <a16:creationId xmlns:a16="http://schemas.microsoft.com/office/drawing/2014/main" id="{37D66FEE-4DF3-4C90-B781-3AE070D2DE06}"/>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3" name="">
            <a:extLst xmlns:a="http://schemas.openxmlformats.org/drawingml/2006/main">
              <a:ext uri="{FF2B5EF4-FFF2-40B4-BE49-F238E27FC236}">
                <a16:creationId xmlns:a16="http://schemas.microsoft.com/office/drawing/2014/main" id="{4D2CC04C-9612-4528-B9E3-FBA0703E7129}"/>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ICT · 数据库</a:t>
            </a:r>
          </a:p>
        </p:txBody>
      </p:sp>
      <p:sp>
        <p:nvSpPr>
          <p:cNvPr id="24" name="">
            <a:extLst xmlns:a="http://schemas.openxmlformats.org/drawingml/2006/main">
              <a:ext uri="{FF2B5EF4-FFF2-40B4-BE49-F238E27FC236}">
                <a16:creationId xmlns:a16="http://schemas.microsoft.com/office/drawing/2014/main" id="{39666C49-E587-47F6-8BCF-89048044088A}"/>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23 / 30</a:t>
            </a:r>
          </a:p>
        </p:txBody>
      </p:sp>
    </p:spTree>
    <p:extLst>
      <p:ext uri="{BB962C8B-B14F-4D97-AF65-F5344CB8AC3E}">
        <p14:creationId xmlns:p14="http://schemas.microsoft.com/office/powerpoint/2010/main" val="666458195"/>
      </p:ext>
    </p:extLst>
  </p:cSld>
</p:sld>
</file>

<file path=ppt/slides/slide24.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841E0AD0-89EC-43F0-9296-D5EC8007760F}"/>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TIMED CHECK &amp; ERROR LOOP</a:t>
            </a:r>
          </a:p>
        </p:txBody>
      </p:sp>
      <p:sp>
        <p:nvSpPr>
          <p:cNvPr id="2" name="">
            <a:extLst xmlns:a="http://schemas.openxmlformats.org/drawingml/2006/main">
              <a:ext uri="{FF2B5EF4-FFF2-40B4-BE49-F238E27FC236}">
                <a16:creationId xmlns:a16="http://schemas.microsoft.com/office/drawing/2014/main" id="{178A5054-9D7F-470D-B473-414DFDC46053}"/>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b18dcbe09157415d"/>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3B030318-6DB9-4335-9679-01034FCA40CF}"/>
              </a:ext>
            </a:extLst>
          </p:cNvPr>
          <p:cNvSpPr>
            <a:spLocks xmlns:a="http://schemas.openxmlformats.org/drawingml/2006/main" noGrp="1"/>
          </p:cNvSpPr>
          <p:nvPr/>
        </p:nvSpPr>
        <p:spPr>
          <a:xfrm xmlns:a="http://schemas.openxmlformats.org/drawingml/2006/main">
            <a:off x="628650" y="904875"/>
            <a:ext cx="83820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75" b="1">
                <a:solidFill>
                  <a:srgbClr val="0B0B0D"/>
                </a:solidFill>
                <a:latin typeface="Microsoft YaHei"/>
                <a:ea typeface="Microsoft YaHei"/>
                <a:cs typeface="Microsoft YaHei"/>
              </a:defRPr>
            </a:pPr>
            <a:r>
              <a:rPr sz="2775" b="1">
                <a:solidFill>
                  <a:srgbClr val="0B0B0D"/>
                </a:solidFill>
                <a:latin typeface="Microsoft YaHei"/>
                <a:ea typeface="Microsoft YaHei"/>
                <a:cs typeface="Microsoft YaHei"/>
              </a:rPr>
              <a:t>限时做完，更要知道为什么丢分。</a:t>
            </a:r>
          </a:p>
        </p:txBody>
      </p:sp>
      <p:sp>
        <p:nvSpPr>
          <p:cNvPr id="5" name="">
            <a:extLst xmlns:a="http://schemas.openxmlformats.org/drawingml/2006/main">
              <a:ext uri="{FF2B5EF4-FFF2-40B4-BE49-F238E27FC236}">
                <a16:creationId xmlns:a16="http://schemas.microsoft.com/office/drawing/2014/main" id="{A8B6F426-8101-404F-A1FE-4EF15B0BAF40}"/>
              </a:ext>
            </a:extLst>
          </p:cNvPr>
          <p:cNvSpPr>
            <a:spLocks xmlns:a="http://schemas.openxmlformats.org/drawingml/2006/main" noGrp="1"/>
          </p:cNvSpPr>
          <p:nvPr/>
        </p:nvSpPr>
        <p:spPr>
          <a:xfrm xmlns:a="http://schemas.openxmlformats.org/drawingml/2006/main">
            <a:off x="628650" y="1857375"/>
            <a:ext cx="6762750" cy="3286125"/>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08F4E535-4981-4A29-A563-EF2B7B6811A9}"/>
              </a:ext>
            </a:extLst>
          </p:cNvPr>
          <p:cNvSpPr>
            <a:spLocks xmlns:a="http://schemas.openxmlformats.org/drawingml/2006/main" noGrp="1"/>
          </p:cNvSpPr>
          <p:nvPr/>
        </p:nvSpPr>
        <p:spPr>
          <a:xfrm xmlns:a="http://schemas.openxmlformats.org/drawingml/2006/main">
            <a:off x="914400" y="2143125"/>
            <a:ext cx="238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Arial"/>
                <a:ea typeface="Arial"/>
                <a:cs typeface="Arial"/>
              </a:defRPr>
            </a:pPr>
            <a:r>
              <a:rPr sz="975" b="1">
                <a:solidFill>
                  <a:srgbClr val="FF4B3E"/>
                </a:solidFill>
                <a:latin typeface="Arial"/>
                <a:ea typeface="Arial"/>
                <a:cs typeface="Arial"/>
              </a:rPr>
              <a:t>CHECKPOINT · 2 MIN</a:t>
            </a:r>
          </a:p>
        </p:txBody>
      </p:sp>
      <p:sp>
        <p:nvSpPr>
          <p:cNvPr id="7" name="">
            <a:extLst xmlns:a="http://schemas.openxmlformats.org/drawingml/2006/main">
              <a:ext uri="{FF2B5EF4-FFF2-40B4-BE49-F238E27FC236}">
                <a16:creationId xmlns:a16="http://schemas.microsoft.com/office/drawing/2014/main" id="{339A4750-6D7B-44E7-BAEC-BDBD59E97097}"/>
              </a:ext>
            </a:extLst>
          </p:cNvPr>
          <p:cNvSpPr>
            <a:spLocks xmlns:a="http://schemas.openxmlformats.org/drawingml/2006/main" noGrp="1"/>
          </p:cNvSpPr>
          <p:nvPr/>
        </p:nvSpPr>
        <p:spPr>
          <a:xfrm xmlns:a="http://schemas.openxmlformats.org/drawingml/2006/main">
            <a:off x="914400" y="2686050"/>
            <a:ext cx="5810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66575"/>
          </a:bodyPr>
          <a:lstStyle xmlns:a="http://schemas.openxmlformats.org/drawingml/2006/main"/>
          <a:p xmlns:a="http://schemas.openxmlformats.org/drawingml/2006/main">
            <a:pPr algn="l">
              <a:lnSpc>
                <a:spcPct val="110000"/>
              </a:lnSpc>
              <a:buNone/>
              <a:defRPr sz="1650" b="1">
                <a:solidFill>
                  <a:srgbClr val="0B0B0D"/>
                </a:solidFill>
                <a:latin typeface="Microsoft YaHei"/>
                <a:ea typeface="Microsoft YaHei"/>
                <a:cs typeface="Microsoft YaHei"/>
              </a:defRPr>
            </a:pPr>
            <a:r>
              <a:rPr sz="1650" b="1">
                <a:solidFill>
                  <a:srgbClr val="0B0B0D"/>
                </a:solidFill>
                <a:latin typeface="Microsoft YaHei"/>
                <a:ea typeface="Microsoft YaHei"/>
                <a:cs typeface="Microsoft YaHei"/>
              </a:rPr>
              <a:t>用 2 分钟口述一题“只在资料参与推理时使用情境，并训练跨表示与探究能力”任务的作答路径，答案必须包含：</a:t>
            </a:r>
          </a:p>
        </p:txBody>
      </p:sp>
      <p:sp>
        <p:nvSpPr>
          <p:cNvPr id="8" name="">
            <a:extLst xmlns:a="http://schemas.openxmlformats.org/drawingml/2006/main">
              <a:ext uri="{FF2B5EF4-FFF2-40B4-BE49-F238E27FC236}">
                <a16:creationId xmlns:a16="http://schemas.microsoft.com/office/drawing/2014/main" id="{71DE5C76-A321-4C97-AD70-0BFAE257B133}"/>
              </a:ext>
            </a:extLst>
          </p:cNvPr>
          <p:cNvSpPr>
            <a:spLocks xmlns:a="http://schemas.openxmlformats.org/drawingml/2006/main" noGrp="1"/>
          </p:cNvSpPr>
          <p:nvPr/>
        </p:nvSpPr>
        <p:spPr>
          <a:xfrm xmlns:a="http://schemas.openxmlformats.org/drawingml/2006/main">
            <a:off x="914400" y="3505200"/>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1</a:t>
            </a:r>
          </a:p>
        </p:txBody>
      </p:sp>
      <p:sp>
        <p:nvSpPr>
          <p:cNvPr id="9" name="">
            <a:extLst xmlns:a="http://schemas.openxmlformats.org/drawingml/2006/main">
              <a:ext uri="{FF2B5EF4-FFF2-40B4-BE49-F238E27FC236}">
                <a16:creationId xmlns:a16="http://schemas.microsoft.com/office/drawing/2014/main" id="{AD243562-3516-4F65-8985-91B73AA173A8}"/>
              </a:ext>
            </a:extLst>
          </p:cNvPr>
          <p:cNvSpPr>
            <a:spLocks xmlns:a="http://schemas.openxmlformats.org/drawingml/2006/main" noGrp="1"/>
          </p:cNvSpPr>
          <p:nvPr/>
        </p:nvSpPr>
        <p:spPr>
          <a:xfrm xmlns:a="http://schemas.openxmlformats.org/drawingml/2006/main">
            <a:off x="1333500" y="350520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条件或证据定位</a:t>
            </a:r>
          </a:p>
        </p:txBody>
      </p:sp>
      <p:sp>
        <p:nvSpPr>
          <p:cNvPr id="10" name="">
            <a:extLst xmlns:a="http://schemas.openxmlformats.org/drawingml/2006/main">
              <a:ext uri="{FF2B5EF4-FFF2-40B4-BE49-F238E27FC236}">
                <a16:creationId xmlns:a16="http://schemas.microsoft.com/office/drawing/2014/main" id="{A0CC445C-7872-4632-8BCF-B3CCC1F53C5E}"/>
              </a:ext>
            </a:extLst>
          </p:cNvPr>
          <p:cNvSpPr>
            <a:spLocks xmlns:a="http://schemas.openxmlformats.org/drawingml/2006/main" noGrp="1"/>
          </p:cNvSpPr>
          <p:nvPr/>
        </p:nvSpPr>
        <p:spPr>
          <a:xfrm xmlns:a="http://schemas.openxmlformats.org/drawingml/2006/main">
            <a:off x="914400" y="3952875"/>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2</a:t>
            </a:r>
          </a:p>
        </p:txBody>
      </p:sp>
      <p:sp>
        <p:nvSpPr>
          <p:cNvPr id="11" name="">
            <a:extLst xmlns:a="http://schemas.openxmlformats.org/drawingml/2006/main">
              <a:ext uri="{FF2B5EF4-FFF2-40B4-BE49-F238E27FC236}">
                <a16:creationId xmlns:a16="http://schemas.microsoft.com/office/drawing/2014/main" id="{E5246ABA-FC52-4BCA-8FEB-DA54E25CDF0B}"/>
              </a:ext>
            </a:extLst>
          </p:cNvPr>
          <p:cNvSpPr>
            <a:spLocks xmlns:a="http://schemas.openxmlformats.org/drawingml/2006/main" noGrp="1"/>
          </p:cNvSpPr>
          <p:nvPr/>
        </p:nvSpPr>
        <p:spPr>
          <a:xfrm xmlns:a="http://schemas.openxmlformats.org/drawingml/2006/main">
            <a:off x="1333500" y="3952875"/>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关键方法与中间步骤</a:t>
            </a:r>
          </a:p>
        </p:txBody>
      </p:sp>
      <p:sp>
        <p:nvSpPr>
          <p:cNvPr id="12" name="">
            <a:extLst xmlns:a="http://schemas.openxmlformats.org/drawingml/2006/main">
              <a:ext uri="{FF2B5EF4-FFF2-40B4-BE49-F238E27FC236}">
                <a16:creationId xmlns:a16="http://schemas.microsoft.com/office/drawing/2014/main" id="{DCF4F912-34C0-4960-A5FE-CDE8AAF2FC1D}"/>
              </a:ext>
            </a:extLst>
          </p:cNvPr>
          <p:cNvSpPr>
            <a:spLocks xmlns:a="http://schemas.openxmlformats.org/drawingml/2006/main" noGrp="1"/>
          </p:cNvSpPr>
          <p:nvPr/>
        </p:nvSpPr>
        <p:spPr>
          <a:xfrm xmlns:a="http://schemas.openxmlformats.org/drawingml/2006/main">
            <a:off x="914400" y="4400550"/>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3</a:t>
            </a:r>
          </a:p>
        </p:txBody>
      </p:sp>
      <p:sp>
        <p:nvSpPr>
          <p:cNvPr id="13" name="">
            <a:extLst xmlns:a="http://schemas.openxmlformats.org/drawingml/2006/main">
              <a:ext uri="{FF2B5EF4-FFF2-40B4-BE49-F238E27FC236}">
                <a16:creationId xmlns:a16="http://schemas.microsoft.com/office/drawing/2014/main" id="{66920BA4-15BE-43C1-A43C-BCCA6C975882}"/>
              </a:ext>
            </a:extLst>
          </p:cNvPr>
          <p:cNvSpPr>
            <a:spLocks xmlns:a="http://schemas.openxmlformats.org/drawingml/2006/main" noGrp="1"/>
          </p:cNvSpPr>
          <p:nvPr/>
        </p:nvSpPr>
        <p:spPr>
          <a:xfrm xmlns:a="http://schemas.openxmlformats.org/drawingml/2006/main">
            <a:off x="1333500" y="440055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结论、单位/范围或表达核验</a:t>
            </a:r>
          </a:p>
        </p:txBody>
      </p:sp>
      <p:sp>
        <p:nvSpPr>
          <p:cNvPr id="14" name="">
            <a:extLst xmlns:a="http://schemas.openxmlformats.org/drawingml/2006/main">
              <a:ext uri="{FF2B5EF4-FFF2-40B4-BE49-F238E27FC236}">
                <a16:creationId xmlns:a16="http://schemas.microsoft.com/office/drawing/2014/main" id="{9D94E6EE-1170-4E7F-AC08-ADEF35254C2C}"/>
              </a:ext>
            </a:extLst>
          </p:cNvPr>
          <p:cNvSpPr>
            <a:spLocks xmlns:a="http://schemas.openxmlformats.org/drawingml/2006/main" noGrp="1"/>
          </p:cNvSpPr>
          <p:nvPr/>
        </p:nvSpPr>
        <p:spPr>
          <a:xfrm xmlns:a="http://schemas.openxmlformats.org/drawingml/2006/main">
            <a:off x="7658100" y="1857375"/>
            <a:ext cx="3905250" cy="3286125"/>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169DE098-BB89-4C56-9A64-56CA6F26024F}"/>
              </a:ext>
            </a:extLst>
          </p:cNvPr>
          <p:cNvSpPr>
            <a:spLocks xmlns:a="http://schemas.openxmlformats.org/drawingml/2006/main" noGrp="1"/>
          </p:cNvSpPr>
          <p:nvPr/>
        </p:nvSpPr>
        <p:spPr>
          <a:xfrm xmlns:a="http://schemas.openxmlformats.org/drawingml/2006/main">
            <a:off x="7962900" y="2143125"/>
            <a:ext cx="1905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错因复盘</a:t>
            </a:r>
          </a:p>
        </p:txBody>
      </p:sp>
      <p:sp>
        <p:nvSpPr>
          <p:cNvPr id="16" name="">
            <a:extLst xmlns:a="http://schemas.openxmlformats.org/drawingml/2006/main">
              <a:ext uri="{FF2B5EF4-FFF2-40B4-BE49-F238E27FC236}">
                <a16:creationId xmlns:a16="http://schemas.microsoft.com/office/drawing/2014/main" id="{91908F4E-6324-43EE-96B2-A7FA17082FC7}"/>
              </a:ext>
            </a:extLst>
          </p:cNvPr>
          <p:cNvSpPr>
            <a:spLocks xmlns:a="http://schemas.openxmlformats.org/drawingml/2006/main" noGrp="1"/>
          </p:cNvSpPr>
          <p:nvPr/>
        </p:nvSpPr>
        <p:spPr>
          <a:xfrm xmlns:a="http://schemas.openxmlformats.org/drawingml/2006/main">
            <a:off x="7962900" y="2695575"/>
            <a:ext cx="3143250" cy="904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FFFFFF"/>
                </a:solidFill>
                <a:latin typeface="Microsoft YaHei"/>
                <a:ea typeface="Microsoft YaHei"/>
                <a:cs typeface="Microsoft YaHei"/>
              </a:defRPr>
            </a:pPr>
            <a:r>
              <a:rPr sz="1875" b="1">
                <a:solidFill>
                  <a:srgbClr val="FFFFFF"/>
                </a:solidFill>
                <a:latin typeface="Microsoft YaHei"/>
                <a:ea typeface="Microsoft YaHei"/>
                <a:cs typeface="Microsoft YaHei"/>
              </a:rPr>
              <a:t>重复字段导致更新异常</a:t>
            </a:r>
          </a:p>
        </p:txBody>
      </p:sp>
      <p:sp>
        <p:nvSpPr>
          <p:cNvPr id="17" name="">
            <a:extLst xmlns:a="http://schemas.openxmlformats.org/drawingml/2006/main">
              <a:ext uri="{FF2B5EF4-FFF2-40B4-BE49-F238E27FC236}">
                <a16:creationId xmlns:a16="http://schemas.microsoft.com/office/drawing/2014/main" id="{7CEFB722-67F7-4878-BED6-FDC03BB2C0F7}"/>
              </a:ext>
            </a:extLst>
          </p:cNvPr>
          <p:cNvSpPr>
            <a:spLocks xmlns:a="http://schemas.openxmlformats.org/drawingml/2006/main" noGrp="1"/>
          </p:cNvSpPr>
          <p:nvPr/>
        </p:nvSpPr>
        <p:spPr>
          <a:xfrm xmlns:a="http://schemas.openxmlformats.org/drawingml/2006/main">
            <a:off x="7962900" y="3857625"/>
            <a:ext cx="314325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我能指出错误发生在哪一步</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我能写出下一次的检查动作</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我能在同构题中立即修正</a:t>
            </a:r>
          </a:p>
        </p:txBody>
      </p:sp>
      <p:sp>
        <p:nvSpPr>
          <p:cNvPr id="18" name="">
            <a:extLst xmlns:a="http://schemas.openxmlformats.org/drawingml/2006/main">
              <a:ext uri="{FF2B5EF4-FFF2-40B4-BE49-F238E27FC236}">
                <a16:creationId xmlns:a16="http://schemas.microsoft.com/office/drawing/2014/main" id="{C7A3F323-1AEB-428D-954C-3BA70F344837}"/>
              </a:ext>
            </a:extLst>
          </p:cNvPr>
          <p:cNvSpPr>
            <a:spLocks xmlns:a="http://schemas.openxmlformats.org/drawingml/2006/main" noGrp="1"/>
          </p:cNvSpPr>
          <p:nvPr/>
        </p:nvSpPr>
        <p:spPr>
          <a:xfrm xmlns:a="http://schemas.openxmlformats.org/drawingml/2006/main">
            <a:off x="628650" y="5553075"/>
            <a:ext cx="106680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0B0B0D"/>
                </a:solidFill>
                <a:latin typeface="Microsoft YaHei"/>
                <a:ea typeface="Microsoft YaHei"/>
                <a:cs typeface="Microsoft YaHei"/>
              </a:defRPr>
            </a:pPr>
            <a:r>
              <a:rPr sz="1275" b="1">
                <a:solidFill>
                  <a:srgbClr val="0B0B0D"/>
                </a:solidFill>
                <a:latin typeface="Microsoft YaHei"/>
                <a:ea typeface="Microsoft YaHei"/>
                <a:cs typeface="Microsoft YaHei"/>
              </a:rPr>
              <a:t>达标证据｜DSE 资料题证据链 + 陌生情境迁移</a:t>
            </a:r>
          </a:p>
        </p:txBody>
      </p:sp>
      <p:sp>
        <p:nvSpPr>
          <p:cNvPr id="19" name="">
            <a:extLst xmlns:a="http://schemas.openxmlformats.org/drawingml/2006/main">
              <a:ext uri="{FF2B5EF4-FFF2-40B4-BE49-F238E27FC236}">
                <a16:creationId xmlns:a16="http://schemas.microsoft.com/office/drawing/2014/main" id="{FE819E0E-D088-488E-BFAE-4652A6C183BF}"/>
              </a:ext>
            </a:extLst>
          </p:cNvPr>
          <p:cNvSpPr>
            <a:spLocks xmlns:a="http://schemas.openxmlformats.org/drawingml/2006/main" noGrp="1"/>
          </p:cNvSpPr>
          <p:nvPr/>
        </p:nvSpPr>
        <p:spPr>
          <a:xfrm xmlns:a="http://schemas.openxmlformats.org/drawingml/2006/main">
            <a:off x="628650" y="6029325"/>
            <a:ext cx="4762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F4B3E"/>
                </a:solidFill>
                <a:latin typeface="Arial"/>
                <a:ea typeface="Arial"/>
                <a:cs typeface="Arial"/>
              </a:defRPr>
            </a:pPr>
            <a:r>
              <a:rPr sz="900" b="1">
                <a:solidFill>
                  <a:srgbClr val="FF4B3E"/>
                </a:solidFill>
                <a:latin typeface="Arial"/>
                <a:ea typeface="Arial"/>
                <a:cs typeface="Arial"/>
              </a:rPr>
              <a:t>前段检查 · 2 分钟</a:t>
            </a:r>
          </a:p>
        </p:txBody>
      </p:sp>
      <p:sp>
        <p:nvSpPr>
          <p:cNvPr id="20" name="">
            <a:extLst xmlns:a="http://schemas.openxmlformats.org/drawingml/2006/main">
              <a:ext uri="{FF2B5EF4-FFF2-40B4-BE49-F238E27FC236}">
                <a16:creationId xmlns:a16="http://schemas.microsoft.com/office/drawing/2014/main" id="{0D014038-05FA-4D5A-BF2B-581E4F598CBF}"/>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BA1E6377-7194-4D0F-8CD3-F12CBCE7DD1E}"/>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ICT · 数据库</a:t>
            </a:r>
          </a:p>
        </p:txBody>
      </p:sp>
      <p:sp>
        <p:nvSpPr>
          <p:cNvPr id="22" name="">
            <a:extLst xmlns:a="http://schemas.openxmlformats.org/drawingml/2006/main">
              <a:ext uri="{FF2B5EF4-FFF2-40B4-BE49-F238E27FC236}">
                <a16:creationId xmlns:a16="http://schemas.microsoft.com/office/drawing/2014/main" id="{575F6E52-75D9-4B23-8163-7E9605787D19}"/>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24 / 30</a:t>
            </a:r>
          </a:p>
        </p:txBody>
      </p:sp>
    </p:spTree>
    <p:extLst>
      <p:ext uri="{BB962C8B-B14F-4D97-AF65-F5344CB8AC3E}">
        <p14:creationId xmlns:p14="http://schemas.microsoft.com/office/powerpoint/2010/main" val="1857634702"/>
      </p:ext>
    </p:extLst>
  </p:cSld>
</p:sld>
</file>

<file path=ppt/slides/slide2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4D137A6B-26C9-4F35-8814-32373821A5B5}"/>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TERMS &amp; PREREQUISITES</a:t>
            </a:r>
          </a:p>
        </p:txBody>
      </p:sp>
      <p:sp>
        <p:nvSpPr>
          <p:cNvPr id="2" name="">
            <a:extLst xmlns:a="http://schemas.openxmlformats.org/drawingml/2006/main">
              <a:ext uri="{FF2B5EF4-FFF2-40B4-BE49-F238E27FC236}">
                <a16:creationId xmlns:a16="http://schemas.microsoft.com/office/drawing/2014/main" id="{04ED5EAB-700D-475D-A7B6-9DF4707C21EC}"/>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ad2b21fbd05b41e7"/>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8C19FA9C-30FD-4A1A-A2ED-05012A8EA978}"/>
              </a:ext>
            </a:extLst>
          </p:cNvPr>
          <p:cNvSpPr>
            <a:spLocks xmlns:a="http://schemas.openxmlformats.org/drawingml/2006/main" noGrp="1"/>
          </p:cNvSpPr>
          <p:nvPr/>
        </p:nvSpPr>
        <p:spPr>
          <a:xfrm xmlns:a="http://schemas.openxmlformats.org/drawingml/2006/main">
            <a:off x="628650" y="876300"/>
            <a:ext cx="8382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先把专有名词、对象和单位说清楚。</a:t>
            </a:r>
          </a:p>
        </p:txBody>
      </p:sp>
      <p:sp>
        <p:nvSpPr>
          <p:cNvPr id="5" name="">
            <a:extLst xmlns:a="http://schemas.openxmlformats.org/drawingml/2006/main">
              <a:ext uri="{FF2B5EF4-FFF2-40B4-BE49-F238E27FC236}">
                <a16:creationId xmlns:a16="http://schemas.microsoft.com/office/drawing/2014/main" id="{AF2C6282-669C-44F6-A36E-B259845D2010}"/>
              </a:ext>
            </a:extLst>
          </p:cNvPr>
          <p:cNvSpPr>
            <a:spLocks xmlns:a="http://schemas.openxmlformats.org/drawingml/2006/main" noGrp="1"/>
          </p:cNvSpPr>
          <p:nvPr/>
        </p:nvSpPr>
        <p:spPr>
          <a:xfrm xmlns:a="http://schemas.openxmlformats.org/drawingml/2006/main">
            <a:off x="628650" y="1809750"/>
            <a:ext cx="5143500" cy="1524000"/>
          </a:xfrm>
          <a:prstGeom xmlns:a="http://schemas.openxmlformats.org/drawingml/2006/main" prst="rect">
            <a:avLst/>
          </a:prstGeom>
          <a:solidFill xmlns:a="http://schemas.openxmlformats.org/drawingml/2006/main">
            <a:srgbClr val="FFD8D4"/>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9720DB61-7B1B-400A-9F86-460AC103527E}"/>
              </a:ext>
            </a:extLst>
          </p:cNvPr>
          <p:cNvSpPr>
            <a:spLocks xmlns:a="http://schemas.openxmlformats.org/drawingml/2006/main" noGrp="1"/>
          </p:cNvSpPr>
          <p:nvPr/>
        </p:nvSpPr>
        <p:spPr>
          <a:xfrm xmlns:a="http://schemas.openxmlformats.org/drawingml/2006/main">
            <a:off x="86677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知识对象</a:t>
            </a:r>
          </a:p>
        </p:txBody>
      </p:sp>
      <p:sp>
        <p:nvSpPr>
          <p:cNvPr id="7" name="">
            <a:extLst xmlns:a="http://schemas.openxmlformats.org/drawingml/2006/main">
              <a:ext uri="{FF2B5EF4-FFF2-40B4-BE49-F238E27FC236}">
                <a16:creationId xmlns:a16="http://schemas.microsoft.com/office/drawing/2014/main" id="{51DEB20B-1E5A-48C7-91ED-DBCCC94E1B6D}"/>
              </a:ext>
            </a:extLst>
          </p:cNvPr>
          <p:cNvSpPr>
            <a:spLocks xmlns:a="http://schemas.openxmlformats.org/drawingml/2006/main" noGrp="1"/>
          </p:cNvSpPr>
          <p:nvPr/>
        </p:nvSpPr>
        <p:spPr>
          <a:xfrm xmlns:a="http://schemas.openxmlformats.org/drawingml/2006/main">
            <a:off x="86677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数据库</a:t>
            </a:r>
          </a:p>
        </p:txBody>
      </p:sp>
      <p:sp>
        <p:nvSpPr>
          <p:cNvPr id="8" name="">
            <a:extLst xmlns:a="http://schemas.openxmlformats.org/drawingml/2006/main">
              <a:ext uri="{FF2B5EF4-FFF2-40B4-BE49-F238E27FC236}">
                <a16:creationId xmlns:a16="http://schemas.microsoft.com/office/drawing/2014/main" id="{BE0AE169-CD65-427D-97FE-5AAC119E1B84}"/>
              </a:ext>
            </a:extLst>
          </p:cNvPr>
          <p:cNvSpPr>
            <a:spLocks xmlns:a="http://schemas.openxmlformats.org/drawingml/2006/main" noGrp="1"/>
          </p:cNvSpPr>
          <p:nvPr/>
        </p:nvSpPr>
        <p:spPr>
          <a:xfrm xmlns:a="http://schemas.openxmlformats.org/drawingml/2006/main">
            <a:off x="6096000" y="180975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9" name="">
            <a:extLst xmlns:a="http://schemas.openxmlformats.org/drawingml/2006/main">
              <a:ext uri="{FF2B5EF4-FFF2-40B4-BE49-F238E27FC236}">
                <a16:creationId xmlns:a16="http://schemas.microsoft.com/office/drawing/2014/main" id="{521931DF-72F9-4AB7-80C9-6C086C8A3564}"/>
              </a:ext>
            </a:extLst>
          </p:cNvPr>
          <p:cNvSpPr>
            <a:spLocks xmlns:a="http://schemas.openxmlformats.org/drawingml/2006/main" noGrp="1"/>
          </p:cNvSpPr>
          <p:nvPr/>
        </p:nvSpPr>
        <p:spPr>
          <a:xfrm xmlns:a="http://schemas.openxmlformats.org/drawingml/2006/main">
            <a:off x="633412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核心关系</a:t>
            </a:r>
          </a:p>
        </p:txBody>
      </p:sp>
      <p:sp>
        <p:nvSpPr>
          <p:cNvPr id="10" name="">
            <a:extLst xmlns:a="http://schemas.openxmlformats.org/drawingml/2006/main">
              <a:ext uri="{FF2B5EF4-FFF2-40B4-BE49-F238E27FC236}">
                <a16:creationId xmlns:a16="http://schemas.microsoft.com/office/drawing/2014/main" id="{983ADCA9-3AC7-4C85-903A-E2FA9CF50762}"/>
              </a:ext>
            </a:extLst>
          </p:cNvPr>
          <p:cNvSpPr>
            <a:spLocks xmlns:a="http://schemas.openxmlformats.org/drawingml/2006/main" noGrp="1"/>
          </p:cNvSpPr>
          <p:nvPr/>
        </p:nvSpPr>
        <p:spPr>
          <a:xfrm xmlns:a="http://schemas.openxmlformats.org/drawingml/2006/main">
            <a:off x="633412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主键保证实体唯一，外键表达关系</a:t>
            </a:r>
          </a:p>
        </p:txBody>
      </p:sp>
      <p:sp>
        <p:nvSpPr>
          <p:cNvPr id="11" name="">
            <a:extLst xmlns:a="http://schemas.openxmlformats.org/drawingml/2006/main">
              <a:ext uri="{FF2B5EF4-FFF2-40B4-BE49-F238E27FC236}">
                <a16:creationId xmlns:a16="http://schemas.microsoft.com/office/drawing/2014/main" id="{9CE68974-32BF-4D74-AF56-A365F5B0D6B5}"/>
              </a:ext>
            </a:extLst>
          </p:cNvPr>
          <p:cNvSpPr>
            <a:spLocks xmlns:a="http://schemas.openxmlformats.org/drawingml/2006/main" noGrp="1"/>
          </p:cNvSpPr>
          <p:nvPr/>
        </p:nvSpPr>
        <p:spPr>
          <a:xfrm xmlns:a="http://schemas.openxmlformats.org/drawingml/2006/main">
            <a:off x="628650" y="361950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2" name="">
            <a:extLst xmlns:a="http://schemas.openxmlformats.org/drawingml/2006/main">
              <a:ext uri="{FF2B5EF4-FFF2-40B4-BE49-F238E27FC236}">
                <a16:creationId xmlns:a16="http://schemas.microsoft.com/office/drawing/2014/main" id="{C5E9E869-0FBC-4B34-805B-020CB9EB12AC}"/>
              </a:ext>
            </a:extLst>
          </p:cNvPr>
          <p:cNvSpPr>
            <a:spLocks xmlns:a="http://schemas.openxmlformats.org/drawingml/2006/main" noGrp="1"/>
          </p:cNvSpPr>
          <p:nvPr/>
        </p:nvSpPr>
        <p:spPr>
          <a:xfrm xmlns:a="http://schemas.openxmlformats.org/drawingml/2006/main">
            <a:off x="86677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标准方法</a:t>
            </a:r>
          </a:p>
        </p:txBody>
      </p:sp>
      <p:sp>
        <p:nvSpPr>
          <p:cNvPr id="13" name="">
            <a:extLst xmlns:a="http://schemas.openxmlformats.org/drawingml/2006/main">
              <a:ext uri="{FF2B5EF4-FFF2-40B4-BE49-F238E27FC236}">
                <a16:creationId xmlns:a16="http://schemas.microsoft.com/office/drawing/2014/main" id="{5FC18132-DD36-488B-85EE-61539B1265DB}"/>
              </a:ext>
            </a:extLst>
          </p:cNvPr>
          <p:cNvSpPr>
            <a:spLocks xmlns:a="http://schemas.openxmlformats.org/drawingml/2006/main" noGrp="1"/>
          </p:cNvSpPr>
          <p:nvPr/>
        </p:nvSpPr>
        <p:spPr>
          <a:xfrm xmlns:a="http://schemas.openxmlformats.org/drawingml/2006/main">
            <a:off x="86677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建实体—定键—连关系—写查询</a:t>
            </a:r>
          </a:p>
        </p:txBody>
      </p:sp>
      <p:sp>
        <p:nvSpPr>
          <p:cNvPr id="14" name="">
            <a:extLst xmlns:a="http://schemas.openxmlformats.org/drawingml/2006/main">
              <a:ext uri="{FF2B5EF4-FFF2-40B4-BE49-F238E27FC236}">
                <a16:creationId xmlns:a16="http://schemas.microsoft.com/office/drawing/2014/main" id="{3D200008-2EB6-4C41-AF92-0D25C8B4E90D}"/>
              </a:ext>
            </a:extLst>
          </p:cNvPr>
          <p:cNvSpPr>
            <a:spLocks xmlns:a="http://schemas.openxmlformats.org/drawingml/2006/main" noGrp="1"/>
          </p:cNvSpPr>
          <p:nvPr/>
        </p:nvSpPr>
        <p:spPr>
          <a:xfrm xmlns:a="http://schemas.openxmlformats.org/drawingml/2006/main">
            <a:off x="6096000" y="361950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5" name="">
            <a:extLst xmlns:a="http://schemas.openxmlformats.org/drawingml/2006/main">
              <a:ext uri="{FF2B5EF4-FFF2-40B4-BE49-F238E27FC236}">
                <a16:creationId xmlns:a16="http://schemas.microsoft.com/office/drawing/2014/main" id="{B22C1870-8AEB-45C1-BA46-61E0049AA498}"/>
              </a:ext>
            </a:extLst>
          </p:cNvPr>
          <p:cNvSpPr>
            <a:spLocks xmlns:a="http://schemas.openxmlformats.org/drawingml/2006/main" noGrp="1"/>
          </p:cNvSpPr>
          <p:nvPr/>
        </p:nvSpPr>
        <p:spPr>
          <a:xfrm xmlns:a="http://schemas.openxmlformats.org/drawingml/2006/main">
            <a:off x="633412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边界与单位</a:t>
            </a:r>
          </a:p>
        </p:txBody>
      </p:sp>
      <p:sp>
        <p:nvSpPr>
          <p:cNvPr id="16" name="">
            <a:extLst xmlns:a="http://schemas.openxmlformats.org/drawingml/2006/main">
              <a:ext uri="{FF2B5EF4-FFF2-40B4-BE49-F238E27FC236}">
                <a16:creationId xmlns:a16="http://schemas.microsoft.com/office/drawing/2014/main" id="{45AA58EC-0144-4A8F-ABE6-4C07FF60F2EB}"/>
              </a:ext>
            </a:extLst>
          </p:cNvPr>
          <p:cNvSpPr>
            <a:spLocks xmlns:a="http://schemas.openxmlformats.org/drawingml/2006/main" noGrp="1"/>
          </p:cNvSpPr>
          <p:nvPr/>
        </p:nvSpPr>
        <p:spPr>
          <a:xfrm xmlns:a="http://schemas.openxmlformats.org/drawingml/2006/main">
            <a:off x="633412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重复字段导致更新异常</a:t>
            </a:r>
          </a:p>
        </p:txBody>
      </p:sp>
      <p:sp>
        <p:nvSpPr>
          <p:cNvPr id="17" name="">
            <a:extLst xmlns:a="http://schemas.openxmlformats.org/drawingml/2006/main">
              <a:ext uri="{FF2B5EF4-FFF2-40B4-BE49-F238E27FC236}">
                <a16:creationId xmlns:a16="http://schemas.microsoft.com/office/drawing/2014/main" id="{8D63E2B0-0E20-4CD9-9BEB-D3C334BD13F8}"/>
              </a:ext>
            </a:extLst>
          </p:cNvPr>
          <p:cNvSpPr>
            <a:spLocks xmlns:a="http://schemas.openxmlformats.org/drawingml/2006/main" noGrp="1"/>
          </p:cNvSpPr>
          <p:nvPr/>
        </p:nvSpPr>
        <p:spPr>
          <a:xfrm xmlns:a="http://schemas.openxmlformats.org/drawingml/2006/main">
            <a:off x="628650" y="5695950"/>
            <a:ext cx="10668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术语不清时先停：定义对象 → 写清符号 → 标注单位／范围 → 再开始推理。</a:t>
            </a:r>
          </a:p>
        </p:txBody>
      </p:sp>
      <p:sp>
        <p:nvSpPr>
          <p:cNvPr id="18" name="">
            <a:extLst xmlns:a="http://schemas.openxmlformats.org/drawingml/2006/main">
              <a:ext uri="{FF2B5EF4-FFF2-40B4-BE49-F238E27FC236}">
                <a16:creationId xmlns:a16="http://schemas.microsoft.com/office/drawing/2014/main" id="{3127CCC8-1705-4DB3-B729-20B56120EB82}"/>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C7C0960E-0B39-41FE-B90C-3959080E0E97}"/>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ICT · 数据库</a:t>
            </a:r>
          </a:p>
        </p:txBody>
      </p:sp>
      <p:sp>
        <p:nvSpPr>
          <p:cNvPr id="20" name="">
            <a:extLst xmlns:a="http://schemas.openxmlformats.org/drawingml/2006/main">
              <a:ext uri="{FF2B5EF4-FFF2-40B4-BE49-F238E27FC236}">
                <a16:creationId xmlns:a16="http://schemas.microsoft.com/office/drawing/2014/main" id="{7DA26250-E887-457F-9235-16209FBFB4E1}"/>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25 / 30</a:t>
            </a:r>
          </a:p>
        </p:txBody>
      </p:sp>
    </p:spTree>
    <p:extLst>
      <p:ext uri="{BB962C8B-B14F-4D97-AF65-F5344CB8AC3E}">
        <p14:creationId xmlns:p14="http://schemas.microsoft.com/office/powerpoint/2010/main" val="495852968"/>
      </p:ext>
    </p:extLst>
  </p:cSld>
</p:sld>
</file>

<file path=ppt/slides/slide26.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DA440280-6C45-4D09-8FB1-3F16A5D7A880}"/>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KNOWLEDGE MODEL</a:t>
            </a:r>
          </a:p>
        </p:txBody>
      </p:sp>
      <p:sp>
        <p:nvSpPr>
          <p:cNvPr id="2" name="">
            <a:extLst xmlns:a="http://schemas.openxmlformats.org/drawingml/2006/main">
              <a:ext uri="{FF2B5EF4-FFF2-40B4-BE49-F238E27FC236}">
                <a16:creationId xmlns:a16="http://schemas.microsoft.com/office/drawing/2014/main" id="{DDE5B807-BC0B-48BF-BA95-3670CD92B5A7}"/>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f481936cb9e24167"/>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A549C869-CD2E-4901-9CA1-B6CB02DFF3A3}"/>
              </a:ext>
            </a:extLst>
          </p:cNvPr>
          <p:cNvSpPr>
            <a:spLocks xmlns:a="http://schemas.openxmlformats.org/drawingml/2006/main" noGrp="1"/>
          </p:cNvSpPr>
          <p:nvPr/>
        </p:nvSpPr>
        <p:spPr>
          <a:xfrm xmlns:a="http://schemas.openxmlformats.org/drawingml/2006/main">
            <a:off x="628650" y="876300"/>
            <a:ext cx="876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把知识点变成一条可执行、可核验的链。</a:t>
            </a:r>
          </a:p>
        </p:txBody>
      </p:sp>
      <p:sp>
        <p:nvSpPr>
          <p:cNvPr id="5" name="">
            <a:extLst xmlns:a="http://schemas.openxmlformats.org/drawingml/2006/main">
              <a:ext uri="{FF2B5EF4-FFF2-40B4-BE49-F238E27FC236}">
                <a16:creationId xmlns:a16="http://schemas.microsoft.com/office/drawing/2014/main" id="{79A3AF3A-8324-4F45-BC77-C1892807E9D7}"/>
              </a:ext>
            </a:extLst>
          </p:cNvPr>
          <p:cNvSpPr>
            <a:spLocks xmlns:a="http://schemas.openxmlformats.org/drawingml/2006/main" noGrp="1"/>
          </p:cNvSpPr>
          <p:nvPr/>
        </p:nvSpPr>
        <p:spPr>
          <a:xfrm xmlns:a="http://schemas.openxmlformats.org/drawingml/2006/main">
            <a:off x="628650"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4D0ED81A-77B7-45BD-87E3-4583BD346034}"/>
              </a:ext>
            </a:extLst>
          </p:cNvPr>
          <p:cNvSpPr>
            <a:spLocks xmlns:a="http://schemas.openxmlformats.org/drawingml/2006/main" noGrp="1"/>
          </p:cNvSpPr>
          <p:nvPr/>
        </p:nvSpPr>
        <p:spPr>
          <a:xfrm xmlns:a="http://schemas.openxmlformats.org/drawingml/2006/main">
            <a:off x="83820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01 条件／证据</a:t>
            </a:r>
          </a:p>
        </p:txBody>
      </p:sp>
      <p:sp>
        <p:nvSpPr>
          <p:cNvPr id="7" name="">
            <a:extLst xmlns:a="http://schemas.openxmlformats.org/drawingml/2006/main">
              <a:ext uri="{FF2B5EF4-FFF2-40B4-BE49-F238E27FC236}">
                <a16:creationId xmlns:a16="http://schemas.microsoft.com/office/drawing/2014/main" id="{7E7142B9-6D3E-4187-A899-79DF8623E2BB}"/>
              </a:ext>
            </a:extLst>
          </p:cNvPr>
          <p:cNvSpPr>
            <a:spLocks xmlns:a="http://schemas.openxmlformats.org/drawingml/2006/main" noGrp="1"/>
          </p:cNvSpPr>
          <p:nvPr/>
        </p:nvSpPr>
        <p:spPr>
          <a:xfrm xmlns:a="http://schemas.openxmlformats.org/drawingml/2006/main">
            <a:off x="83820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708"/>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DSE原创模考 AU-21 · ICT Paper 2A structured-task skill adapted to MCQ · 证据定位</a:t>
            </a:r>
          </a:p>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指令焦点：先判断题目要…</a:t>
            </a:r>
          </a:p>
        </p:txBody>
      </p:sp>
      <p:sp>
        <p:nvSpPr>
          <p:cNvPr id="8" name="">
            <a:extLst xmlns:a="http://schemas.openxmlformats.org/drawingml/2006/main">
              <a:ext uri="{FF2B5EF4-FFF2-40B4-BE49-F238E27FC236}">
                <a16:creationId xmlns:a16="http://schemas.microsoft.com/office/drawing/2014/main" id="{78F7DB72-3283-4BC2-A322-03F4F4E4C3DD}"/>
              </a:ext>
            </a:extLst>
          </p:cNvPr>
          <p:cNvSpPr>
            <a:spLocks xmlns:a="http://schemas.openxmlformats.org/drawingml/2006/main" noGrp="1"/>
          </p:cNvSpPr>
          <p:nvPr/>
        </p:nvSpPr>
        <p:spPr>
          <a:xfrm xmlns:a="http://schemas.openxmlformats.org/drawingml/2006/main">
            <a:off x="3362325"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9" name="">
            <a:extLst xmlns:a="http://schemas.openxmlformats.org/drawingml/2006/main">
              <a:ext uri="{FF2B5EF4-FFF2-40B4-BE49-F238E27FC236}">
                <a16:creationId xmlns:a16="http://schemas.microsoft.com/office/drawing/2014/main" id="{8FE906D4-924D-4885-AAB1-44206D8210F7}"/>
              </a:ext>
            </a:extLst>
          </p:cNvPr>
          <p:cNvSpPr>
            <a:spLocks xmlns:a="http://schemas.openxmlformats.org/drawingml/2006/main" noGrp="1"/>
          </p:cNvSpPr>
          <p:nvPr/>
        </p:nvSpPr>
        <p:spPr>
          <a:xfrm xmlns:a="http://schemas.openxmlformats.org/drawingml/2006/main">
            <a:off x="357187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02 表示／模型</a:t>
            </a:r>
          </a:p>
        </p:txBody>
      </p:sp>
      <p:sp>
        <p:nvSpPr>
          <p:cNvPr id="10" name="">
            <a:extLst xmlns:a="http://schemas.openxmlformats.org/drawingml/2006/main">
              <a:ext uri="{FF2B5EF4-FFF2-40B4-BE49-F238E27FC236}">
                <a16:creationId xmlns:a16="http://schemas.microsoft.com/office/drawing/2014/main" id="{4EFE6567-0AAD-461B-A346-9F3E76E21B46}"/>
              </a:ext>
            </a:extLst>
          </p:cNvPr>
          <p:cNvSpPr>
            <a:spLocks xmlns:a="http://schemas.openxmlformats.org/drawingml/2006/main" noGrp="1"/>
          </p:cNvSpPr>
          <p:nvPr/>
        </p:nvSpPr>
        <p:spPr>
          <a:xfrm xmlns:a="http://schemas.openxmlformats.org/drawingml/2006/main">
            <a:off x="357187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主键保证实体唯一，外键表达关系</a:t>
            </a:r>
          </a:p>
        </p:txBody>
      </p:sp>
      <p:sp>
        <p:nvSpPr>
          <p:cNvPr id="11" name="">
            <a:extLst xmlns:a="http://schemas.openxmlformats.org/drawingml/2006/main">
              <a:ext uri="{FF2B5EF4-FFF2-40B4-BE49-F238E27FC236}">
                <a16:creationId xmlns:a16="http://schemas.microsoft.com/office/drawing/2014/main" id="{38179723-C9DF-46DC-AA36-290623576335}"/>
              </a:ext>
            </a:extLst>
          </p:cNvPr>
          <p:cNvSpPr>
            <a:spLocks xmlns:a="http://schemas.openxmlformats.org/drawingml/2006/main" noGrp="1"/>
          </p:cNvSpPr>
          <p:nvPr/>
        </p:nvSpPr>
        <p:spPr>
          <a:xfrm xmlns:a="http://schemas.openxmlformats.org/drawingml/2006/main">
            <a:off x="6096000" y="2000250"/>
            <a:ext cx="2428875" cy="2857500"/>
          </a:xfrm>
          <a:prstGeom xmlns:a="http://schemas.openxmlformats.org/drawingml/2006/main" prst="rect">
            <a:avLst/>
          </a:prstGeom>
          <a:solidFill xmlns:a="http://schemas.openxmlformats.org/drawingml/2006/main">
            <a:srgbClr val="0B0B0D"/>
          </a:solidFill>
          <a:ln xmlns:a="http://schemas.openxmlformats.org/drawingml/2006/main" w="9525">
            <a:solidFill>
              <a:srgbClr val="D6D3CC"/>
            </a:solidFill>
            <a:prstDash val="solid"/>
          </a:ln>
        </p:spPr>
      </p:sp>
      <p:sp>
        <p:nvSpPr>
          <p:cNvPr id="12" name="">
            <a:extLst xmlns:a="http://schemas.openxmlformats.org/drawingml/2006/main">
              <a:ext uri="{FF2B5EF4-FFF2-40B4-BE49-F238E27FC236}">
                <a16:creationId xmlns:a16="http://schemas.microsoft.com/office/drawing/2014/main" id="{789FD313-9908-4055-9890-017E7EC80D5C}"/>
              </a:ext>
            </a:extLst>
          </p:cNvPr>
          <p:cNvSpPr>
            <a:spLocks xmlns:a="http://schemas.openxmlformats.org/drawingml/2006/main" noGrp="1"/>
          </p:cNvSpPr>
          <p:nvPr/>
        </p:nvSpPr>
        <p:spPr>
          <a:xfrm xmlns:a="http://schemas.openxmlformats.org/drawingml/2006/main">
            <a:off x="630555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F1EA"/>
                </a:solidFill>
                <a:latin typeface="Microsoft YaHei"/>
                <a:ea typeface="Microsoft YaHei"/>
                <a:cs typeface="Microsoft YaHei"/>
              </a:defRPr>
            </a:pPr>
            <a:r>
              <a:rPr sz="975" b="1">
                <a:solidFill>
                  <a:srgbClr val="F4F1EA"/>
                </a:solidFill>
                <a:latin typeface="Microsoft YaHei"/>
                <a:ea typeface="Microsoft YaHei"/>
                <a:cs typeface="Microsoft YaHei"/>
              </a:rPr>
              <a:t>03 方法／评分点</a:t>
            </a:r>
          </a:p>
        </p:txBody>
      </p:sp>
      <p:sp>
        <p:nvSpPr>
          <p:cNvPr id="13" name="">
            <a:extLst xmlns:a="http://schemas.openxmlformats.org/drawingml/2006/main">
              <a:ext uri="{FF2B5EF4-FFF2-40B4-BE49-F238E27FC236}">
                <a16:creationId xmlns:a16="http://schemas.microsoft.com/office/drawing/2014/main" id="{D6438DCB-8DE4-4DEB-816A-C1CF19385D2D}"/>
              </a:ext>
            </a:extLst>
          </p:cNvPr>
          <p:cNvSpPr>
            <a:spLocks xmlns:a="http://schemas.openxmlformats.org/drawingml/2006/main" noGrp="1"/>
          </p:cNvSpPr>
          <p:nvPr/>
        </p:nvSpPr>
        <p:spPr>
          <a:xfrm xmlns:a="http://schemas.openxmlformats.org/drawingml/2006/main">
            <a:off x="630555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建实体—定键—连关系—写查询</a:t>
            </a:r>
          </a:p>
        </p:txBody>
      </p:sp>
      <p:sp>
        <p:nvSpPr>
          <p:cNvPr id="14" name="">
            <a:extLst xmlns:a="http://schemas.openxmlformats.org/drawingml/2006/main">
              <a:ext uri="{FF2B5EF4-FFF2-40B4-BE49-F238E27FC236}">
                <a16:creationId xmlns:a16="http://schemas.microsoft.com/office/drawing/2014/main" id="{8C21E8CE-7BAC-4D9F-B6AB-DA8880D22B5B}"/>
              </a:ext>
            </a:extLst>
          </p:cNvPr>
          <p:cNvSpPr>
            <a:spLocks xmlns:a="http://schemas.openxmlformats.org/drawingml/2006/main" noGrp="1"/>
          </p:cNvSpPr>
          <p:nvPr/>
        </p:nvSpPr>
        <p:spPr>
          <a:xfrm xmlns:a="http://schemas.openxmlformats.org/drawingml/2006/main">
            <a:off x="8829675"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15" name="">
            <a:extLst xmlns:a="http://schemas.openxmlformats.org/drawingml/2006/main">
              <a:ext uri="{FF2B5EF4-FFF2-40B4-BE49-F238E27FC236}">
                <a16:creationId xmlns:a16="http://schemas.microsoft.com/office/drawing/2014/main" id="{795D3B31-26D2-44E3-BB7B-FCB853596060}"/>
              </a:ext>
            </a:extLst>
          </p:cNvPr>
          <p:cNvSpPr>
            <a:spLocks xmlns:a="http://schemas.openxmlformats.org/drawingml/2006/main" noGrp="1"/>
          </p:cNvSpPr>
          <p:nvPr/>
        </p:nvSpPr>
        <p:spPr>
          <a:xfrm xmlns:a="http://schemas.openxmlformats.org/drawingml/2006/main">
            <a:off x="903922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04 结论／核验</a:t>
            </a:r>
          </a:p>
        </p:txBody>
      </p:sp>
      <p:sp>
        <p:nvSpPr>
          <p:cNvPr id="16" name="">
            <a:extLst xmlns:a="http://schemas.openxmlformats.org/drawingml/2006/main">
              <a:ext uri="{FF2B5EF4-FFF2-40B4-BE49-F238E27FC236}">
                <a16:creationId xmlns:a16="http://schemas.microsoft.com/office/drawing/2014/main" id="{C416A003-C4B5-4F40-810C-9E27FEA86AFC}"/>
              </a:ext>
            </a:extLst>
          </p:cNvPr>
          <p:cNvSpPr>
            <a:spLocks xmlns:a="http://schemas.openxmlformats.org/drawingml/2006/main" noGrp="1"/>
          </p:cNvSpPr>
          <p:nvPr/>
        </p:nvSpPr>
        <p:spPr>
          <a:xfrm xmlns:a="http://schemas.openxmlformats.org/drawingml/2006/main">
            <a:off x="903922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检查：重复字段导致更新异常</a:t>
            </a:r>
          </a:p>
        </p:txBody>
      </p:sp>
      <p:sp>
        <p:nvSpPr>
          <p:cNvPr id="17" name="">
            <a:extLst xmlns:a="http://schemas.openxmlformats.org/drawingml/2006/main">
              <a:ext uri="{FF2B5EF4-FFF2-40B4-BE49-F238E27FC236}">
                <a16:creationId xmlns:a16="http://schemas.microsoft.com/office/drawing/2014/main" id="{0F9F3564-09C3-457F-9C14-FF7FF5775420}"/>
              </a:ext>
            </a:extLst>
          </p:cNvPr>
          <p:cNvSpPr>
            <a:spLocks xmlns:a="http://schemas.openxmlformats.org/drawingml/2006/main" noGrp="1"/>
          </p:cNvSpPr>
          <p:nvPr/>
        </p:nvSpPr>
        <p:spPr>
          <a:xfrm xmlns:a="http://schemas.openxmlformats.org/drawingml/2006/main">
            <a:off x="628650" y="54483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完成任何题目后，都要能指出答案来自链条中的哪一个节点。</a:t>
            </a:r>
          </a:p>
        </p:txBody>
      </p:sp>
      <p:sp>
        <p:nvSpPr>
          <p:cNvPr id="18" name="">
            <a:extLst xmlns:a="http://schemas.openxmlformats.org/drawingml/2006/main">
              <a:ext uri="{FF2B5EF4-FFF2-40B4-BE49-F238E27FC236}">
                <a16:creationId xmlns:a16="http://schemas.microsoft.com/office/drawing/2014/main" id="{F0AFD2DA-11B9-4104-A672-AD15DDC31B22}"/>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A414E3F7-7E65-44D5-9646-E85C10232C71}"/>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ICT · 数据库</a:t>
            </a:r>
          </a:p>
        </p:txBody>
      </p:sp>
      <p:sp>
        <p:nvSpPr>
          <p:cNvPr id="20" name="">
            <a:extLst xmlns:a="http://schemas.openxmlformats.org/drawingml/2006/main">
              <a:ext uri="{FF2B5EF4-FFF2-40B4-BE49-F238E27FC236}">
                <a16:creationId xmlns:a16="http://schemas.microsoft.com/office/drawing/2014/main" id="{D35D2571-20FD-4B7A-994E-F28163DC4BD3}"/>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26 / 30</a:t>
            </a:r>
          </a:p>
        </p:txBody>
      </p:sp>
    </p:spTree>
    <p:extLst>
      <p:ext uri="{BB962C8B-B14F-4D97-AF65-F5344CB8AC3E}">
        <p14:creationId xmlns:p14="http://schemas.microsoft.com/office/powerpoint/2010/main" val="483870943"/>
      </p:ext>
    </p:extLst>
  </p:cSld>
</p:sld>
</file>

<file path=ppt/slides/slide2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54586EC4-D2C9-44EF-826E-8EAF73E53EB9}"/>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EVIDENCE TASK</a:t>
            </a:r>
          </a:p>
        </p:txBody>
      </p:sp>
      <p:sp>
        <p:nvSpPr>
          <p:cNvPr id="2" name="">
            <a:extLst xmlns:a="http://schemas.openxmlformats.org/drawingml/2006/main">
              <a:ext uri="{FF2B5EF4-FFF2-40B4-BE49-F238E27FC236}">
                <a16:creationId xmlns:a16="http://schemas.microsoft.com/office/drawing/2014/main" id="{BCD5A6AC-FB7E-460F-A5DB-6303C09539A3}"/>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a1e80a3f1ae24566"/>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73B654D8-126E-4FE9-97CB-3A347FDD3833}"/>
              </a:ext>
            </a:extLst>
          </p:cNvPr>
          <p:cNvSpPr>
            <a:spLocks xmlns:a="http://schemas.openxmlformats.org/drawingml/2006/main" noGrp="1"/>
          </p:cNvSpPr>
          <p:nvPr/>
        </p:nvSpPr>
        <p:spPr>
          <a:xfrm xmlns:a="http://schemas.openxmlformats.org/drawingml/2006/main">
            <a:off x="628650" y="876300"/>
            <a:ext cx="85725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材料不是装饰：必须真正参与作答。</a:t>
            </a:r>
          </a:p>
        </p:txBody>
      </p:sp>
      <p:sp>
        <p:nvSpPr>
          <p:cNvPr id="5" name="">
            <a:extLst xmlns:a="http://schemas.openxmlformats.org/drawingml/2006/main">
              <a:ext uri="{FF2B5EF4-FFF2-40B4-BE49-F238E27FC236}">
                <a16:creationId xmlns:a16="http://schemas.microsoft.com/office/drawing/2014/main" id="{169E67FC-7E15-43B7-BAD7-95FCF679CF0B}"/>
              </a:ext>
            </a:extLst>
          </p:cNvPr>
          <p:cNvSpPr>
            <a:spLocks xmlns:a="http://schemas.openxmlformats.org/drawingml/2006/main" noGrp="1"/>
          </p:cNvSpPr>
          <p:nvPr/>
        </p:nvSpPr>
        <p:spPr>
          <a:xfrm xmlns:a="http://schemas.openxmlformats.org/drawingml/2006/main">
            <a:off x="628650" y="1762125"/>
            <a:ext cx="6762750" cy="3429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20D41C43-540E-4AE5-8A23-5A526C9F2AC8}"/>
              </a:ext>
            </a:extLst>
          </p:cNvPr>
          <p:cNvSpPr>
            <a:spLocks xmlns:a="http://schemas.openxmlformats.org/drawingml/2006/main" noGrp="1"/>
          </p:cNvSpPr>
          <p:nvPr/>
        </p:nvSpPr>
        <p:spPr>
          <a:xfrm xmlns:a="http://schemas.openxmlformats.org/drawingml/2006/main">
            <a:off x="904875" y="203835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任务 Q24 · DSE模考题</a:t>
            </a:r>
          </a:p>
        </p:txBody>
      </p:sp>
      <p:sp>
        <p:nvSpPr>
          <p:cNvPr id="7" name="">
            <a:extLst xmlns:a="http://schemas.openxmlformats.org/drawingml/2006/main">
              <a:ext uri="{FF2B5EF4-FFF2-40B4-BE49-F238E27FC236}">
                <a16:creationId xmlns:a16="http://schemas.microsoft.com/office/drawing/2014/main" id="{92571C56-5A03-40E0-95B2-85096F4F14AB}"/>
              </a:ext>
            </a:extLst>
          </p:cNvPr>
          <p:cNvSpPr>
            <a:spLocks xmlns:a="http://schemas.openxmlformats.org/drawingml/2006/main" noGrp="1"/>
          </p:cNvSpPr>
          <p:nvPr/>
        </p:nvSpPr>
        <p:spPr>
          <a:xfrm xmlns:a="http://schemas.openxmlformats.org/drawingml/2006/main">
            <a:off x="904875" y="2524125"/>
            <a:ext cx="5953125"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1206"/>
          </a:bodyPr>
          <a:lstStyle xmlns:a="http://schemas.openxmlformats.org/drawingml/2006/main"/>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DSE原创模考 AX-24 · ICT Paper 2A structured-task skill adapted to MCQ · 错项排除</a:t>
            </a:r>
          </a:p>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解释焦点：说明关键词或细节怎样支持结论。</a:t>
            </a:r>
          </a:p>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【原创训练材料｜参数为训练所设】LOAN(StudentID, BookID, LoanDate, ReturnDate) allows the same student to borrow the same book again on a later date.</a:t>
            </a:r>
          </a:p>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Wh…</a:t>
            </a:r>
          </a:p>
        </p:txBody>
      </p:sp>
      <p:sp>
        <p:nvSpPr>
          <p:cNvPr id="8" name="">
            <a:extLst xmlns:a="http://schemas.openxmlformats.org/drawingml/2006/main">
              <a:ext uri="{FF2B5EF4-FFF2-40B4-BE49-F238E27FC236}">
                <a16:creationId xmlns:a16="http://schemas.microsoft.com/office/drawing/2014/main" id="{ED5F85EE-A49D-4CD0-B98E-AD4A428BE7AA}"/>
              </a:ext>
            </a:extLst>
          </p:cNvPr>
          <p:cNvSpPr>
            <a:spLocks xmlns:a="http://schemas.openxmlformats.org/drawingml/2006/main" noGrp="1"/>
          </p:cNvSpPr>
          <p:nvPr/>
        </p:nvSpPr>
        <p:spPr>
          <a:xfrm xmlns:a="http://schemas.openxmlformats.org/drawingml/2006/main">
            <a:off x="904875" y="4648200"/>
            <a:ext cx="5953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9532"/>
          </a:bodyPr>
          <a:lstStyle xmlns:a="http://schemas.openxmlformats.org/drawingml/2006/main"/>
          <a:p xmlns:a="http://schemas.openxmlformats.org/drawingml/2006/main">
            <a:pPr algn="l">
              <a:lnSpc>
                <a:spcPct val="110000"/>
              </a:lnSpc>
              <a:buNone/>
              <a:defRPr sz="825" b="1">
                <a:solidFill>
                  <a:srgbClr val="4B4B4F"/>
                </a:solidFill>
                <a:latin typeface="Microsoft YaHei"/>
                <a:ea typeface="Microsoft YaHei"/>
                <a:cs typeface="Microsoft YaHei"/>
              </a:defRPr>
            </a:pPr>
            <a:r>
              <a:rPr sz="825" b="1">
                <a:solidFill>
                  <a:srgbClr val="4B4B4F"/>
                </a:solidFill>
                <a:latin typeface="Microsoft YaHei"/>
                <a:ea typeface="Microsoft YaHei"/>
                <a:cs typeface="Microsoft YaHei"/>
              </a:rPr>
              <a:t>题型参照：DSE模考题型｜参照 HKDSE ICT 2012-2022、Sample Paper 与 Practice Paper｜ICT Paper 2A structured-task skill adapted to MC…</a:t>
            </a:r>
          </a:p>
        </p:txBody>
      </p:sp>
      <p:sp>
        <p:nvSpPr>
          <p:cNvPr id="9" name="">
            <a:extLst xmlns:a="http://schemas.openxmlformats.org/drawingml/2006/main">
              <a:ext uri="{FF2B5EF4-FFF2-40B4-BE49-F238E27FC236}">
                <a16:creationId xmlns:a16="http://schemas.microsoft.com/office/drawing/2014/main" id="{61D8E0DE-AF72-434C-8A99-246AD4FB80EA}"/>
              </a:ext>
            </a:extLst>
          </p:cNvPr>
          <p:cNvSpPr>
            <a:spLocks xmlns:a="http://schemas.openxmlformats.org/drawingml/2006/main" noGrp="1"/>
          </p:cNvSpPr>
          <p:nvPr/>
        </p:nvSpPr>
        <p:spPr>
          <a:xfrm xmlns:a="http://schemas.openxmlformats.org/drawingml/2006/main">
            <a:off x="7677150" y="1762125"/>
            <a:ext cx="3886200" cy="342900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E82BEC76-ACF3-4385-89BA-88C9AC29DF77}"/>
              </a:ext>
            </a:extLst>
          </p:cNvPr>
          <p:cNvSpPr>
            <a:spLocks xmlns:a="http://schemas.openxmlformats.org/drawingml/2006/main" noGrp="1"/>
          </p:cNvSpPr>
          <p:nvPr/>
        </p:nvSpPr>
        <p:spPr>
          <a:xfrm xmlns:a="http://schemas.openxmlformats.org/drawingml/2006/main">
            <a:off x="7962900" y="207645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F1EA"/>
                </a:solidFill>
                <a:latin typeface="Microsoft YaHei"/>
                <a:ea typeface="Microsoft YaHei"/>
                <a:cs typeface="Microsoft YaHei"/>
              </a:defRPr>
            </a:pPr>
            <a:r>
              <a:rPr sz="1125" b="1">
                <a:solidFill>
                  <a:srgbClr val="F4F1EA"/>
                </a:solidFill>
                <a:latin typeface="Microsoft YaHei"/>
                <a:ea typeface="Microsoft YaHei"/>
                <a:cs typeface="Microsoft YaHei"/>
              </a:rPr>
              <a:t>作答前四问</a:t>
            </a:r>
          </a:p>
        </p:txBody>
      </p:sp>
      <p:sp>
        <p:nvSpPr>
          <p:cNvPr id="11" name="">
            <a:extLst xmlns:a="http://schemas.openxmlformats.org/drawingml/2006/main">
              <a:ext uri="{FF2B5EF4-FFF2-40B4-BE49-F238E27FC236}">
                <a16:creationId xmlns:a16="http://schemas.microsoft.com/office/drawing/2014/main" id="{0E724A64-388E-4983-B979-6CF2B8A37281}"/>
              </a:ext>
            </a:extLst>
          </p:cNvPr>
          <p:cNvSpPr>
            <a:spLocks xmlns:a="http://schemas.openxmlformats.org/drawingml/2006/main" noGrp="1"/>
          </p:cNvSpPr>
          <p:nvPr/>
        </p:nvSpPr>
        <p:spPr>
          <a:xfrm xmlns:a="http://schemas.openxmlformats.org/drawingml/2006/main">
            <a:off x="7962900" y="26479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01</a:t>
            </a:r>
          </a:p>
        </p:txBody>
      </p:sp>
      <p:sp>
        <p:nvSpPr>
          <p:cNvPr id="12" name="">
            <a:extLst xmlns:a="http://schemas.openxmlformats.org/drawingml/2006/main">
              <a:ext uri="{FF2B5EF4-FFF2-40B4-BE49-F238E27FC236}">
                <a16:creationId xmlns:a16="http://schemas.microsoft.com/office/drawing/2014/main" id="{D9DB6E9B-A24E-4498-9CBE-84490B79264B}"/>
              </a:ext>
            </a:extLst>
          </p:cNvPr>
          <p:cNvSpPr>
            <a:spLocks xmlns:a="http://schemas.openxmlformats.org/drawingml/2006/main" noGrp="1"/>
          </p:cNvSpPr>
          <p:nvPr/>
        </p:nvSpPr>
        <p:spPr>
          <a:xfrm xmlns:a="http://schemas.openxmlformats.org/drawingml/2006/main">
            <a:off x="8420100" y="26098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资料给了什么？</a:t>
            </a:r>
          </a:p>
        </p:txBody>
      </p:sp>
      <p:sp>
        <p:nvSpPr>
          <p:cNvPr id="13" name="">
            <a:extLst xmlns:a="http://schemas.openxmlformats.org/drawingml/2006/main">
              <a:ext uri="{FF2B5EF4-FFF2-40B4-BE49-F238E27FC236}">
                <a16:creationId xmlns:a16="http://schemas.microsoft.com/office/drawing/2014/main" id="{71D4FBCB-F932-4181-8D9E-B89D84027987}"/>
              </a:ext>
            </a:extLst>
          </p:cNvPr>
          <p:cNvSpPr>
            <a:spLocks xmlns:a="http://schemas.openxmlformats.org/drawingml/2006/main" noGrp="1"/>
          </p:cNvSpPr>
          <p:nvPr/>
        </p:nvSpPr>
        <p:spPr>
          <a:xfrm xmlns:a="http://schemas.openxmlformats.org/drawingml/2006/main">
            <a:off x="7962900" y="32004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02</a:t>
            </a:r>
          </a:p>
        </p:txBody>
      </p:sp>
      <p:sp>
        <p:nvSpPr>
          <p:cNvPr id="14" name="">
            <a:extLst xmlns:a="http://schemas.openxmlformats.org/drawingml/2006/main">
              <a:ext uri="{FF2B5EF4-FFF2-40B4-BE49-F238E27FC236}">
                <a16:creationId xmlns:a16="http://schemas.microsoft.com/office/drawing/2014/main" id="{8679EE3C-7673-46B8-9D8F-2FD4B593D06C}"/>
              </a:ext>
            </a:extLst>
          </p:cNvPr>
          <p:cNvSpPr>
            <a:spLocks xmlns:a="http://schemas.openxmlformats.org/drawingml/2006/main" noGrp="1"/>
          </p:cNvSpPr>
          <p:nvPr/>
        </p:nvSpPr>
        <p:spPr>
          <a:xfrm xmlns:a="http://schemas.openxmlformats.org/drawingml/2006/main">
            <a:off x="8420100" y="31623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题目要求什么？</a:t>
            </a:r>
          </a:p>
        </p:txBody>
      </p:sp>
      <p:sp>
        <p:nvSpPr>
          <p:cNvPr id="15" name="">
            <a:extLst xmlns:a="http://schemas.openxmlformats.org/drawingml/2006/main">
              <a:ext uri="{FF2B5EF4-FFF2-40B4-BE49-F238E27FC236}">
                <a16:creationId xmlns:a16="http://schemas.microsoft.com/office/drawing/2014/main" id="{1A9F7B6C-CE16-477A-B1FC-A2B139972167}"/>
              </a:ext>
            </a:extLst>
          </p:cNvPr>
          <p:cNvSpPr>
            <a:spLocks xmlns:a="http://schemas.openxmlformats.org/drawingml/2006/main" noGrp="1"/>
          </p:cNvSpPr>
          <p:nvPr/>
        </p:nvSpPr>
        <p:spPr>
          <a:xfrm xmlns:a="http://schemas.openxmlformats.org/drawingml/2006/main">
            <a:off x="7962900" y="37528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03</a:t>
            </a:r>
          </a:p>
        </p:txBody>
      </p:sp>
      <p:sp>
        <p:nvSpPr>
          <p:cNvPr id="16" name="">
            <a:extLst xmlns:a="http://schemas.openxmlformats.org/drawingml/2006/main">
              <a:ext uri="{FF2B5EF4-FFF2-40B4-BE49-F238E27FC236}">
                <a16:creationId xmlns:a16="http://schemas.microsoft.com/office/drawing/2014/main" id="{1AFB4082-03A8-473D-A589-6ACC4C5DAD90}"/>
              </a:ext>
            </a:extLst>
          </p:cNvPr>
          <p:cNvSpPr>
            <a:spLocks xmlns:a="http://schemas.openxmlformats.org/drawingml/2006/main" noGrp="1"/>
          </p:cNvSpPr>
          <p:nvPr/>
        </p:nvSpPr>
        <p:spPr>
          <a:xfrm xmlns:a="http://schemas.openxmlformats.org/drawingml/2006/main">
            <a:off x="8420100" y="37147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哪一条资料真正参与推理？</a:t>
            </a:r>
          </a:p>
        </p:txBody>
      </p:sp>
      <p:sp>
        <p:nvSpPr>
          <p:cNvPr id="17" name="">
            <a:extLst xmlns:a="http://schemas.openxmlformats.org/drawingml/2006/main">
              <a:ext uri="{FF2B5EF4-FFF2-40B4-BE49-F238E27FC236}">
                <a16:creationId xmlns:a16="http://schemas.microsoft.com/office/drawing/2014/main" id="{7633919B-1225-4CFA-ABCE-2171809978D9}"/>
              </a:ext>
            </a:extLst>
          </p:cNvPr>
          <p:cNvSpPr>
            <a:spLocks xmlns:a="http://schemas.openxmlformats.org/drawingml/2006/main" noGrp="1"/>
          </p:cNvSpPr>
          <p:nvPr/>
        </p:nvSpPr>
        <p:spPr>
          <a:xfrm xmlns:a="http://schemas.openxmlformats.org/drawingml/2006/main">
            <a:off x="7962900" y="43053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04</a:t>
            </a:r>
          </a:p>
        </p:txBody>
      </p:sp>
      <p:sp>
        <p:nvSpPr>
          <p:cNvPr id="18" name="">
            <a:extLst xmlns:a="http://schemas.openxmlformats.org/drawingml/2006/main">
              <a:ext uri="{FF2B5EF4-FFF2-40B4-BE49-F238E27FC236}">
                <a16:creationId xmlns:a16="http://schemas.microsoft.com/office/drawing/2014/main" id="{E79C24CE-0F0B-4852-82FC-1EA7C133ABF2}"/>
              </a:ext>
            </a:extLst>
          </p:cNvPr>
          <p:cNvSpPr>
            <a:spLocks xmlns:a="http://schemas.openxmlformats.org/drawingml/2006/main" noGrp="1"/>
          </p:cNvSpPr>
          <p:nvPr/>
        </p:nvSpPr>
        <p:spPr>
          <a:xfrm xmlns:a="http://schemas.openxmlformats.org/drawingml/2006/main">
            <a:off x="8420100" y="42672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怎样核验结论？</a:t>
            </a:r>
          </a:p>
        </p:txBody>
      </p:sp>
      <p:sp>
        <p:nvSpPr>
          <p:cNvPr id="19" name="">
            <a:extLst xmlns:a="http://schemas.openxmlformats.org/drawingml/2006/main">
              <a:ext uri="{FF2B5EF4-FFF2-40B4-BE49-F238E27FC236}">
                <a16:creationId xmlns:a16="http://schemas.microsoft.com/office/drawing/2014/main" id="{4DAB3F2D-AE6B-401E-8F2A-91B6FD18A13C}"/>
              </a:ext>
            </a:extLst>
          </p:cNvPr>
          <p:cNvSpPr>
            <a:spLocks xmlns:a="http://schemas.openxmlformats.org/drawingml/2006/main" noGrp="1"/>
          </p:cNvSpPr>
          <p:nvPr/>
        </p:nvSpPr>
        <p:spPr>
          <a:xfrm xmlns:a="http://schemas.openxmlformats.org/drawingml/2006/main">
            <a:off x="628650" y="5600700"/>
            <a:ext cx="105727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4B4B4F"/>
                </a:solidFill>
                <a:latin typeface="Microsoft YaHei"/>
                <a:ea typeface="Microsoft YaHei"/>
                <a:cs typeface="Microsoft YaHei"/>
              </a:defRPr>
            </a:pPr>
            <a:r>
              <a:rPr sz="1050" b="1">
                <a:solidFill>
                  <a:srgbClr val="4B4B4F"/>
                </a:solidFill>
                <a:latin typeface="Microsoft YaHei"/>
                <a:ea typeface="Microsoft YaHei"/>
                <a:cs typeface="Microsoft YaHei"/>
              </a:rPr>
              <a:t>参数为原创训练所设；来源只校准范围和题型，不冒充历届真题。</a:t>
            </a:r>
          </a:p>
        </p:txBody>
      </p:sp>
      <p:sp>
        <p:nvSpPr>
          <p:cNvPr id="20" name="">
            <a:extLst xmlns:a="http://schemas.openxmlformats.org/drawingml/2006/main">
              <a:ext uri="{FF2B5EF4-FFF2-40B4-BE49-F238E27FC236}">
                <a16:creationId xmlns:a16="http://schemas.microsoft.com/office/drawing/2014/main" id="{E6A8A3A9-0ED9-48A7-9898-B0A4B5C59C99}"/>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E8B54E5A-B199-4485-91E0-7460AA26B735}"/>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ICT · 数据库</a:t>
            </a:r>
          </a:p>
        </p:txBody>
      </p:sp>
      <p:sp>
        <p:nvSpPr>
          <p:cNvPr id="22" name="">
            <a:extLst xmlns:a="http://schemas.openxmlformats.org/drawingml/2006/main">
              <a:ext uri="{FF2B5EF4-FFF2-40B4-BE49-F238E27FC236}">
                <a16:creationId xmlns:a16="http://schemas.microsoft.com/office/drawing/2014/main" id="{26A5D5EE-C6E4-48B5-9459-7FF78F880203}"/>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27 / 30</a:t>
            </a:r>
          </a:p>
        </p:txBody>
      </p:sp>
    </p:spTree>
    <p:extLst>
      <p:ext uri="{BB962C8B-B14F-4D97-AF65-F5344CB8AC3E}">
        <p14:creationId xmlns:p14="http://schemas.microsoft.com/office/powerpoint/2010/main" val="264848925"/>
      </p:ext>
    </p:extLst>
  </p:cSld>
</p:sld>
</file>

<file path=ppt/slides/slide28.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1A2B2436-8514-4CCC-8967-2C0DF2544F35}"/>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THREE LEVELS</a:t>
            </a:r>
          </a:p>
        </p:txBody>
      </p:sp>
      <p:sp>
        <p:nvSpPr>
          <p:cNvPr id="2" name="">
            <a:extLst xmlns:a="http://schemas.openxmlformats.org/drawingml/2006/main">
              <a:ext uri="{FF2B5EF4-FFF2-40B4-BE49-F238E27FC236}">
                <a16:creationId xmlns:a16="http://schemas.microsoft.com/office/drawing/2014/main" id="{6C7FAAE0-78E2-46B0-8512-01738C5187DC}"/>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6105335d4ac349e0"/>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D323AADE-CEE7-469E-BCAE-68FC9AA230E1}"/>
              </a:ext>
            </a:extLst>
          </p:cNvPr>
          <p:cNvSpPr>
            <a:spLocks xmlns:a="http://schemas.openxmlformats.org/drawingml/2006/main" noGrp="1"/>
          </p:cNvSpPr>
          <p:nvPr/>
        </p:nvSpPr>
        <p:spPr>
          <a:xfrm xmlns:a="http://schemas.openxmlformats.org/drawingml/2006/main">
            <a:off x="628650" y="876300"/>
            <a:ext cx="9144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同一知识点，三档要求不只是数字变大。</a:t>
            </a:r>
          </a:p>
        </p:txBody>
      </p:sp>
      <p:sp>
        <p:nvSpPr>
          <p:cNvPr id="5" name="">
            <a:extLst xmlns:a="http://schemas.openxmlformats.org/drawingml/2006/main">
              <a:ext uri="{FF2B5EF4-FFF2-40B4-BE49-F238E27FC236}">
                <a16:creationId xmlns:a16="http://schemas.microsoft.com/office/drawing/2014/main" id="{60BE738F-F49A-46A7-B6DA-26E3F81C7203}"/>
              </a:ext>
            </a:extLst>
          </p:cNvPr>
          <p:cNvSpPr>
            <a:spLocks xmlns:a="http://schemas.openxmlformats.org/drawingml/2006/main" noGrp="1"/>
          </p:cNvSpPr>
          <p:nvPr/>
        </p:nvSpPr>
        <p:spPr>
          <a:xfrm xmlns:a="http://schemas.openxmlformats.org/drawingml/2006/main">
            <a:off x="628650" y="1809750"/>
            <a:ext cx="333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CC803B6C-F9F6-4406-A0FB-54A324350B48}"/>
              </a:ext>
            </a:extLst>
          </p:cNvPr>
          <p:cNvSpPr>
            <a:spLocks xmlns:a="http://schemas.openxmlformats.org/drawingml/2006/main" noGrp="1"/>
          </p:cNvSpPr>
          <p:nvPr/>
        </p:nvSpPr>
        <p:spPr>
          <a:xfrm xmlns:a="http://schemas.openxmlformats.org/drawingml/2006/main">
            <a:off x="86677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Arial"/>
                <a:ea typeface="Arial"/>
                <a:cs typeface="Arial"/>
              </a:defRPr>
            </a:pPr>
            <a:r>
              <a:rPr sz="1050" b="1">
                <a:solidFill>
                  <a:srgbClr val="FF4B3E"/>
                </a:solidFill>
                <a:latin typeface="Arial"/>
                <a:ea typeface="Arial"/>
                <a:cs typeface="Arial"/>
              </a:rPr>
              <a:t>LEVEL 3–4</a:t>
            </a:r>
          </a:p>
        </p:txBody>
      </p:sp>
      <p:sp>
        <p:nvSpPr>
          <p:cNvPr id="7" name="">
            <a:extLst xmlns:a="http://schemas.openxmlformats.org/drawingml/2006/main">
              <a:ext uri="{FF2B5EF4-FFF2-40B4-BE49-F238E27FC236}">
                <a16:creationId xmlns:a16="http://schemas.microsoft.com/office/drawing/2014/main" id="{7B517C6E-02F7-43CA-9857-30A5D2F1C742}"/>
              </a:ext>
            </a:extLst>
          </p:cNvPr>
          <p:cNvSpPr>
            <a:spLocks xmlns:a="http://schemas.openxmlformats.org/drawingml/2006/main" noGrp="1"/>
          </p:cNvSpPr>
          <p:nvPr/>
        </p:nvSpPr>
        <p:spPr>
          <a:xfrm xmlns:a="http://schemas.openxmlformats.org/drawingml/2006/main">
            <a:off x="86677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准确识别对象、条件和标准方法</a:t>
            </a:r>
          </a:p>
        </p:txBody>
      </p:sp>
      <p:sp>
        <p:nvSpPr>
          <p:cNvPr id="8" name="">
            <a:extLst xmlns:a="http://schemas.openxmlformats.org/drawingml/2006/main">
              <a:ext uri="{FF2B5EF4-FFF2-40B4-BE49-F238E27FC236}">
                <a16:creationId xmlns:a16="http://schemas.microsoft.com/office/drawing/2014/main" id="{38B8D35A-3BCC-457E-A672-7D2A74B29E4B}"/>
              </a:ext>
            </a:extLst>
          </p:cNvPr>
          <p:cNvSpPr>
            <a:spLocks xmlns:a="http://schemas.openxmlformats.org/drawingml/2006/main" noGrp="1"/>
          </p:cNvSpPr>
          <p:nvPr/>
        </p:nvSpPr>
        <p:spPr>
          <a:xfrm xmlns:a="http://schemas.openxmlformats.org/drawingml/2006/main">
            <a:off x="86677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6451"/>
          </a:bodyPr>
          <a:lstStyle xmlns:a="http://schemas.openxmlformats.org/drawingml/2006/main"/>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DSE原创模考 AU-21 · ICT Paper 2A structured-task skill adapted to MCQ · 证据定位</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指令焦点：先判断题目要求找、解、析、比、评中的哪一种动作。</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【原创训练材料｜参数为训练所设】LOAN(…</a:t>
            </a:r>
          </a:p>
        </p:txBody>
      </p:sp>
      <p:sp>
        <p:nvSpPr>
          <p:cNvPr id="9" name="">
            <a:extLst xmlns:a="http://schemas.openxmlformats.org/drawingml/2006/main">
              <a:ext uri="{FF2B5EF4-FFF2-40B4-BE49-F238E27FC236}">
                <a16:creationId xmlns:a16="http://schemas.microsoft.com/office/drawing/2014/main" id="{5E6744F0-EB94-46B7-BCAD-122AD5042CFD}"/>
              </a:ext>
            </a:extLst>
          </p:cNvPr>
          <p:cNvSpPr>
            <a:spLocks xmlns:a="http://schemas.openxmlformats.org/drawingml/2006/main" noGrp="1"/>
          </p:cNvSpPr>
          <p:nvPr/>
        </p:nvSpPr>
        <p:spPr>
          <a:xfrm xmlns:a="http://schemas.openxmlformats.org/drawingml/2006/main">
            <a:off x="4276725" y="1809750"/>
            <a:ext cx="333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FF4B3E"/>
            </a:solidFill>
            <a:prstDash val="solid"/>
          </a:ln>
        </p:spPr>
      </p:sp>
      <p:sp>
        <p:nvSpPr>
          <p:cNvPr id="10" name="">
            <a:extLst xmlns:a="http://schemas.openxmlformats.org/drawingml/2006/main">
              <a:ext uri="{FF2B5EF4-FFF2-40B4-BE49-F238E27FC236}">
                <a16:creationId xmlns:a16="http://schemas.microsoft.com/office/drawing/2014/main" id="{FD4ECBBF-A6BC-45A9-BB38-1C01333058A4}"/>
              </a:ext>
            </a:extLst>
          </p:cNvPr>
          <p:cNvSpPr>
            <a:spLocks xmlns:a="http://schemas.openxmlformats.org/drawingml/2006/main" noGrp="1"/>
          </p:cNvSpPr>
          <p:nvPr/>
        </p:nvSpPr>
        <p:spPr>
          <a:xfrm xmlns:a="http://schemas.openxmlformats.org/drawingml/2006/main">
            <a:off x="4514850"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Arial"/>
                <a:ea typeface="Arial"/>
                <a:cs typeface="Arial"/>
              </a:defRPr>
            </a:pPr>
            <a:r>
              <a:rPr sz="1050" b="1">
                <a:solidFill>
                  <a:srgbClr val="FF4B3E"/>
                </a:solidFill>
                <a:latin typeface="Arial"/>
                <a:ea typeface="Arial"/>
                <a:cs typeface="Arial"/>
              </a:rPr>
              <a:t>LEVEL 5–5*</a:t>
            </a:r>
          </a:p>
        </p:txBody>
      </p:sp>
      <p:sp>
        <p:nvSpPr>
          <p:cNvPr id="11" name="">
            <a:extLst xmlns:a="http://schemas.openxmlformats.org/drawingml/2006/main">
              <a:ext uri="{FF2B5EF4-FFF2-40B4-BE49-F238E27FC236}">
                <a16:creationId xmlns:a16="http://schemas.microsoft.com/office/drawing/2014/main" id="{ACAEFFBA-8E7D-4F10-BEB4-3B37738FC002}"/>
              </a:ext>
            </a:extLst>
          </p:cNvPr>
          <p:cNvSpPr>
            <a:spLocks xmlns:a="http://schemas.openxmlformats.org/drawingml/2006/main" noGrp="1"/>
          </p:cNvSpPr>
          <p:nvPr/>
        </p:nvSpPr>
        <p:spPr>
          <a:xfrm xmlns:a="http://schemas.openxmlformats.org/drawingml/2006/main">
            <a:off x="4514850"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完成多步推理并写出可复核依据</a:t>
            </a:r>
          </a:p>
        </p:txBody>
      </p:sp>
      <p:sp>
        <p:nvSpPr>
          <p:cNvPr id="12" name="">
            <a:extLst xmlns:a="http://schemas.openxmlformats.org/drawingml/2006/main">
              <a:ext uri="{FF2B5EF4-FFF2-40B4-BE49-F238E27FC236}">
                <a16:creationId xmlns:a16="http://schemas.microsoft.com/office/drawing/2014/main" id="{E4C2FEA5-2D0C-4653-A85B-41766C0BCC8F}"/>
              </a:ext>
            </a:extLst>
          </p:cNvPr>
          <p:cNvSpPr>
            <a:spLocks xmlns:a="http://schemas.openxmlformats.org/drawingml/2006/main" noGrp="1"/>
          </p:cNvSpPr>
          <p:nvPr/>
        </p:nvSpPr>
        <p:spPr>
          <a:xfrm xmlns:a="http://schemas.openxmlformats.org/drawingml/2006/main">
            <a:off x="4514850"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6451"/>
          </a:bodyPr>
          <a:lstStyle xmlns:a="http://schemas.openxmlformats.org/drawingml/2006/main"/>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DSE原创模考 AX-24 · ICT Paper 2A structured-task skill adapted to MCQ · 错项排除</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解释焦点：说明关键词或细节怎样支持结论。</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【原创训练材料｜参数为训练所设】LOAN(StudentID…</a:t>
            </a:r>
          </a:p>
        </p:txBody>
      </p:sp>
      <p:sp>
        <p:nvSpPr>
          <p:cNvPr id="13" name="">
            <a:extLst xmlns:a="http://schemas.openxmlformats.org/drawingml/2006/main">
              <a:ext uri="{FF2B5EF4-FFF2-40B4-BE49-F238E27FC236}">
                <a16:creationId xmlns:a16="http://schemas.microsoft.com/office/drawing/2014/main" id="{E6D1942F-B44A-4866-8D59-C42F9D763040}"/>
              </a:ext>
            </a:extLst>
          </p:cNvPr>
          <p:cNvSpPr>
            <a:spLocks xmlns:a="http://schemas.openxmlformats.org/drawingml/2006/main" noGrp="1"/>
          </p:cNvSpPr>
          <p:nvPr/>
        </p:nvSpPr>
        <p:spPr>
          <a:xfrm xmlns:a="http://schemas.openxmlformats.org/drawingml/2006/main">
            <a:off x="7924800" y="1809750"/>
            <a:ext cx="3333750" cy="3524250"/>
          </a:xfrm>
          <a:prstGeom xmlns:a="http://schemas.openxmlformats.org/drawingml/2006/main" prst="rect">
            <a:avLst/>
          </a:prstGeom>
          <a:solidFill xmlns:a="http://schemas.openxmlformats.org/drawingml/2006/main">
            <a:srgbClr val="0B0B0D"/>
          </a:solidFill>
          <a:ln xmlns:a="http://schemas.openxmlformats.org/drawingml/2006/main" w="9525">
            <a:solidFill>
              <a:srgbClr val="D6D3CC"/>
            </a:solidFill>
            <a:prstDash val="solid"/>
          </a:ln>
        </p:spPr>
      </p:sp>
      <p:sp>
        <p:nvSpPr>
          <p:cNvPr id="14" name="">
            <a:extLst xmlns:a="http://schemas.openxmlformats.org/drawingml/2006/main">
              <a:ext uri="{FF2B5EF4-FFF2-40B4-BE49-F238E27FC236}">
                <a16:creationId xmlns:a16="http://schemas.microsoft.com/office/drawing/2014/main" id="{E729F8A9-0E90-468C-90FE-7532CB7E2DDC}"/>
              </a:ext>
            </a:extLst>
          </p:cNvPr>
          <p:cNvSpPr>
            <a:spLocks xmlns:a="http://schemas.openxmlformats.org/drawingml/2006/main" noGrp="1"/>
          </p:cNvSpPr>
          <p:nvPr/>
        </p:nvSpPr>
        <p:spPr>
          <a:xfrm xmlns:a="http://schemas.openxmlformats.org/drawingml/2006/main">
            <a:off x="816292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Arial"/>
                <a:ea typeface="Arial"/>
                <a:cs typeface="Arial"/>
              </a:defRPr>
            </a:pPr>
            <a:r>
              <a:rPr sz="1050" b="1">
                <a:solidFill>
                  <a:srgbClr val="F4F1EA"/>
                </a:solidFill>
                <a:latin typeface="Arial"/>
                <a:ea typeface="Arial"/>
                <a:cs typeface="Arial"/>
              </a:rPr>
              <a:t>LEVEL 5**</a:t>
            </a:r>
          </a:p>
        </p:txBody>
      </p:sp>
      <p:sp>
        <p:nvSpPr>
          <p:cNvPr id="15" name="">
            <a:extLst xmlns:a="http://schemas.openxmlformats.org/drawingml/2006/main">
              <a:ext uri="{FF2B5EF4-FFF2-40B4-BE49-F238E27FC236}">
                <a16:creationId xmlns:a16="http://schemas.microsoft.com/office/drawing/2014/main" id="{AAF822C4-AAE9-4712-B7A4-B154F77AEE48}"/>
              </a:ext>
            </a:extLst>
          </p:cNvPr>
          <p:cNvSpPr>
            <a:spLocks xmlns:a="http://schemas.openxmlformats.org/drawingml/2006/main" noGrp="1"/>
          </p:cNvSpPr>
          <p:nvPr/>
        </p:nvSpPr>
        <p:spPr>
          <a:xfrm xmlns:a="http://schemas.openxmlformats.org/drawingml/2006/main">
            <a:off x="816292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处理陌生资料、综合迁移与反向核验</a:t>
            </a:r>
          </a:p>
        </p:txBody>
      </p:sp>
      <p:sp>
        <p:nvSpPr>
          <p:cNvPr id="16" name="">
            <a:extLst xmlns:a="http://schemas.openxmlformats.org/drawingml/2006/main">
              <a:ext uri="{FF2B5EF4-FFF2-40B4-BE49-F238E27FC236}">
                <a16:creationId xmlns:a16="http://schemas.microsoft.com/office/drawing/2014/main" id="{AC06A3AA-7AE9-44B0-A340-5448F5BAC1EF}"/>
              </a:ext>
            </a:extLst>
          </p:cNvPr>
          <p:cNvSpPr>
            <a:spLocks xmlns:a="http://schemas.openxmlformats.org/drawingml/2006/main" noGrp="1"/>
          </p:cNvSpPr>
          <p:nvPr/>
        </p:nvSpPr>
        <p:spPr>
          <a:xfrm xmlns:a="http://schemas.openxmlformats.org/drawingml/2006/main">
            <a:off x="816292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6451"/>
          </a:bodyPr>
          <a:lstStyle xmlns:a="http://schemas.openxmlformats.org/drawingml/2006/main"/>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DSE原创模考 AB-28 · ICT Paper 2A structured-task skill adapted to MCQ · 答案修订</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边界焦点：不可把有限证据扩大成绝对结论。</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【原创训练材料｜参数为训练所设】LOAN(StudentID…</a:t>
            </a:r>
          </a:p>
        </p:txBody>
      </p:sp>
      <p:sp>
        <p:nvSpPr>
          <p:cNvPr id="17" name="">
            <a:extLst xmlns:a="http://schemas.openxmlformats.org/drawingml/2006/main">
              <a:ext uri="{FF2B5EF4-FFF2-40B4-BE49-F238E27FC236}">
                <a16:creationId xmlns:a16="http://schemas.microsoft.com/office/drawing/2014/main" id="{59910F41-1E7A-4793-87EB-4E2CF37D3FF8}"/>
              </a:ext>
            </a:extLst>
          </p:cNvPr>
          <p:cNvSpPr>
            <a:spLocks xmlns:a="http://schemas.openxmlformats.org/drawingml/2006/main" noGrp="1"/>
          </p:cNvSpPr>
          <p:nvPr/>
        </p:nvSpPr>
        <p:spPr>
          <a:xfrm xmlns:a="http://schemas.openxmlformats.org/drawingml/2006/main">
            <a:off x="628650" y="5676900"/>
            <a:ext cx="10572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B0B0D"/>
                </a:solidFill>
                <a:latin typeface="Microsoft YaHei"/>
                <a:ea typeface="Microsoft YaHei"/>
                <a:cs typeface="Microsoft YaHei"/>
              </a:defRPr>
            </a:pPr>
            <a:r>
              <a:rPr sz="1125" b="1">
                <a:solidFill>
                  <a:srgbClr val="0B0B0D"/>
                </a:solidFill>
                <a:latin typeface="Microsoft YaHei"/>
                <a:ea typeface="Microsoft YaHei"/>
                <a:cs typeface="Microsoft YaHei"/>
              </a:rPr>
              <a:t>目标等级是训练档位，不等于公开考试等级预测；升级依据是证据链稳定性。</a:t>
            </a:r>
          </a:p>
        </p:txBody>
      </p:sp>
      <p:sp>
        <p:nvSpPr>
          <p:cNvPr id="18" name="">
            <a:extLst xmlns:a="http://schemas.openxmlformats.org/drawingml/2006/main">
              <a:ext uri="{FF2B5EF4-FFF2-40B4-BE49-F238E27FC236}">
                <a16:creationId xmlns:a16="http://schemas.microsoft.com/office/drawing/2014/main" id="{F959A9DE-09AD-4A12-B2DF-DD4F0AFCC817}"/>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22EE3CC2-3D5F-4637-AF27-D1BE202DC2EA}"/>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ICT · 数据库</a:t>
            </a:r>
          </a:p>
        </p:txBody>
      </p:sp>
      <p:sp>
        <p:nvSpPr>
          <p:cNvPr id="20" name="">
            <a:extLst xmlns:a="http://schemas.openxmlformats.org/drawingml/2006/main">
              <a:ext uri="{FF2B5EF4-FFF2-40B4-BE49-F238E27FC236}">
                <a16:creationId xmlns:a16="http://schemas.microsoft.com/office/drawing/2014/main" id="{26377B93-E355-4CC3-A8D8-E1084104A4E1}"/>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28 / 30</a:t>
            </a:r>
          </a:p>
        </p:txBody>
      </p:sp>
    </p:spTree>
    <p:extLst>
      <p:ext uri="{BB962C8B-B14F-4D97-AF65-F5344CB8AC3E}">
        <p14:creationId xmlns:p14="http://schemas.microsoft.com/office/powerpoint/2010/main" val="1161831084"/>
      </p:ext>
    </p:extLst>
  </p:cSld>
</p:sld>
</file>

<file path=ppt/slides/slide2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9CF55433-DBC4-47E8-80A9-72A2F3E09640}"/>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ERROR LAB</a:t>
            </a:r>
          </a:p>
        </p:txBody>
      </p:sp>
      <p:sp>
        <p:nvSpPr>
          <p:cNvPr id="2" name="">
            <a:extLst xmlns:a="http://schemas.openxmlformats.org/drawingml/2006/main">
              <a:ext uri="{FF2B5EF4-FFF2-40B4-BE49-F238E27FC236}">
                <a16:creationId xmlns:a16="http://schemas.microsoft.com/office/drawing/2014/main" id="{6EC09800-5D8E-471C-A562-723BCA225A1D}"/>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b9eb770e6a254d46"/>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6155EB89-C66C-4F97-A875-BF9886596BBD}"/>
              </a:ext>
            </a:extLst>
          </p:cNvPr>
          <p:cNvSpPr>
            <a:spLocks xmlns:a="http://schemas.openxmlformats.org/drawingml/2006/main" noGrp="1"/>
          </p:cNvSpPr>
          <p:nvPr/>
        </p:nvSpPr>
        <p:spPr>
          <a:xfrm xmlns:a="http://schemas.openxmlformats.org/drawingml/2006/main">
            <a:off x="628650" y="876300"/>
            <a:ext cx="10001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高分来自定位第一失分点，而不是只抄正确答案。</a:t>
            </a:r>
          </a:p>
        </p:txBody>
      </p:sp>
      <p:sp>
        <p:nvSpPr>
          <p:cNvPr id="5" name="">
            <a:extLst xmlns:a="http://schemas.openxmlformats.org/drawingml/2006/main">
              <a:ext uri="{FF2B5EF4-FFF2-40B4-BE49-F238E27FC236}">
                <a16:creationId xmlns:a16="http://schemas.microsoft.com/office/drawing/2014/main" id="{02BD8F6D-345F-467A-8E5C-D0F0A0E633B6}"/>
              </a:ext>
            </a:extLst>
          </p:cNvPr>
          <p:cNvSpPr>
            <a:spLocks xmlns:a="http://schemas.openxmlformats.org/drawingml/2006/main" noGrp="1"/>
          </p:cNvSpPr>
          <p:nvPr/>
        </p:nvSpPr>
        <p:spPr>
          <a:xfrm xmlns:a="http://schemas.openxmlformats.org/drawingml/2006/main">
            <a:off x="628650" y="1809750"/>
            <a:ext cx="5143500" cy="3333750"/>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D9F7706E-E7C8-4526-AF70-FB0D5D9A2412}"/>
              </a:ext>
            </a:extLst>
          </p:cNvPr>
          <p:cNvSpPr>
            <a:spLocks xmlns:a="http://schemas.openxmlformats.org/drawingml/2006/main" noGrp="1"/>
          </p:cNvSpPr>
          <p:nvPr/>
        </p:nvSpPr>
        <p:spPr>
          <a:xfrm xmlns:a="http://schemas.openxmlformats.org/drawingml/2006/main">
            <a:off x="914400" y="209550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Microsoft YaHei"/>
                <a:ea typeface="Microsoft YaHei"/>
                <a:cs typeface="Microsoft YaHei"/>
              </a:defRPr>
            </a:pPr>
            <a:r>
              <a:rPr sz="1050" b="1">
                <a:solidFill>
                  <a:srgbClr val="FF4B3E"/>
                </a:solidFill>
                <a:latin typeface="Microsoft YaHei"/>
                <a:ea typeface="Microsoft YaHei"/>
                <a:cs typeface="Microsoft YaHei"/>
              </a:rPr>
              <a:t>高频错误路径</a:t>
            </a:r>
          </a:p>
        </p:txBody>
      </p:sp>
      <p:sp>
        <p:nvSpPr>
          <p:cNvPr id="7" name="">
            <a:extLst xmlns:a="http://schemas.openxmlformats.org/drawingml/2006/main">
              <a:ext uri="{FF2B5EF4-FFF2-40B4-BE49-F238E27FC236}">
                <a16:creationId xmlns:a16="http://schemas.microsoft.com/office/drawing/2014/main" id="{11A628F7-90C9-48AF-A615-40AA357BE516}"/>
              </a:ext>
            </a:extLst>
          </p:cNvPr>
          <p:cNvSpPr>
            <a:spLocks xmlns:a="http://schemas.openxmlformats.org/drawingml/2006/main" noGrp="1"/>
          </p:cNvSpPr>
          <p:nvPr/>
        </p:nvSpPr>
        <p:spPr>
          <a:xfrm xmlns:a="http://schemas.openxmlformats.org/drawingml/2006/main">
            <a:off x="914400" y="2628900"/>
            <a:ext cx="419100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950" b="1">
                <a:solidFill>
                  <a:srgbClr val="0B0B0D"/>
                </a:solidFill>
                <a:latin typeface="Microsoft YaHei"/>
                <a:ea typeface="Microsoft YaHei"/>
                <a:cs typeface="Microsoft YaHei"/>
              </a:defRPr>
            </a:pPr>
            <a:r>
              <a:rPr sz="1950" b="1">
                <a:solidFill>
                  <a:srgbClr val="0B0B0D"/>
                </a:solidFill>
                <a:latin typeface="Microsoft YaHei"/>
                <a:ea typeface="Microsoft YaHei"/>
                <a:cs typeface="Microsoft YaHei"/>
              </a:rPr>
              <a:t>重复字段导致更新异常</a:t>
            </a:r>
          </a:p>
        </p:txBody>
      </p:sp>
      <p:sp>
        <p:nvSpPr>
          <p:cNvPr id="8" name="">
            <a:extLst xmlns:a="http://schemas.openxmlformats.org/drawingml/2006/main">
              <a:ext uri="{FF2B5EF4-FFF2-40B4-BE49-F238E27FC236}">
                <a16:creationId xmlns:a16="http://schemas.microsoft.com/office/drawing/2014/main" id="{46B32772-93FA-4AA5-B4E4-40E30132F667}"/>
              </a:ext>
            </a:extLst>
          </p:cNvPr>
          <p:cNvSpPr>
            <a:spLocks xmlns:a="http://schemas.openxmlformats.org/drawingml/2006/main" noGrp="1"/>
          </p:cNvSpPr>
          <p:nvPr/>
        </p:nvSpPr>
        <p:spPr>
          <a:xfrm xmlns:a="http://schemas.openxmlformats.org/drawingml/2006/main">
            <a:off x="914400" y="4000500"/>
            <a:ext cx="4238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4B4B4F"/>
                </a:solidFill>
                <a:latin typeface="Microsoft YaHei"/>
                <a:ea typeface="Microsoft YaHei"/>
                <a:cs typeface="Microsoft YaHei"/>
              </a:defRPr>
            </a:pPr>
            <a:r>
              <a:rPr sz="1275" b="1">
                <a:solidFill>
                  <a:srgbClr val="4B4B4F"/>
                </a:solidFill>
                <a:latin typeface="Microsoft YaHei"/>
                <a:ea typeface="Microsoft YaHei"/>
                <a:cs typeface="Microsoft YaHei"/>
              </a:rPr>
              <a:t>错误通常从：对象误认／条件漏读／表示错误／方法跳步／结论未核验 中的一处开始。</a:t>
            </a:r>
          </a:p>
        </p:txBody>
      </p:sp>
      <p:sp>
        <p:nvSpPr>
          <p:cNvPr id="9" name="">
            <a:extLst xmlns:a="http://schemas.openxmlformats.org/drawingml/2006/main">
              <a:ext uri="{FF2B5EF4-FFF2-40B4-BE49-F238E27FC236}">
                <a16:creationId xmlns:a16="http://schemas.microsoft.com/office/drawing/2014/main" id="{E7FB685B-F239-44ED-8AA1-4FF57B69E4E8}"/>
              </a:ext>
            </a:extLst>
          </p:cNvPr>
          <p:cNvSpPr>
            <a:spLocks xmlns:a="http://schemas.openxmlformats.org/drawingml/2006/main" noGrp="1"/>
          </p:cNvSpPr>
          <p:nvPr/>
        </p:nvSpPr>
        <p:spPr>
          <a:xfrm xmlns:a="http://schemas.openxmlformats.org/drawingml/2006/main">
            <a:off x="6038850" y="1809750"/>
            <a:ext cx="5524500" cy="33337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A37E44B8-CDE2-4918-9BD5-1523CAEC89F8}"/>
              </a:ext>
            </a:extLst>
          </p:cNvPr>
          <p:cNvSpPr>
            <a:spLocks xmlns:a="http://schemas.openxmlformats.org/drawingml/2006/main" noGrp="1"/>
          </p:cNvSpPr>
          <p:nvPr/>
        </p:nvSpPr>
        <p:spPr>
          <a:xfrm xmlns:a="http://schemas.openxmlformats.org/drawingml/2006/main">
            <a:off x="6343650" y="2095500"/>
            <a:ext cx="2857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标准答案如何排除干扰</a:t>
            </a:r>
          </a:p>
        </p:txBody>
      </p:sp>
      <p:sp>
        <p:nvSpPr>
          <p:cNvPr id="11" name="">
            <a:extLst xmlns:a="http://schemas.openxmlformats.org/drawingml/2006/main">
              <a:ext uri="{FF2B5EF4-FFF2-40B4-BE49-F238E27FC236}">
                <a16:creationId xmlns:a16="http://schemas.microsoft.com/office/drawing/2014/main" id="{7FB6A5D8-0C5F-4E00-B865-E949840C7F54}"/>
              </a:ext>
            </a:extLst>
          </p:cNvPr>
          <p:cNvSpPr>
            <a:spLocks xmlns:a="http://schemas.openxmlformats.org/drawingml/2006/main" noGrp="1"/>
          </p:cNvSpPr>
          <p:nvPr/>
        </p:nvSpPr>
        <p:spPr>
          <a:xfrm xmlns:a="http://schemas.openxmlformats.org/drawingml/2006/main">
            <a:off x="6343650" y="2619375"/>
            <a:ext cx="4667250" cy="1905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797"/>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正确结论：Repeat the evaluation after this step: Test the proposed composite key against …</a:t>
            </a:r>
          </a:p>
          <a:p xmlns:a="http://schemas.openxmlformats.org/drawingml/2006/main">
            <a:r>
              <a:t/>
            </a:r>
          </a:p>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解析链：A second check changes or verifies the relevant condition instead of merely rewording the first answer. 本题只使用题内材料；情境与数值均为原创训练参数，不代表官方数据。</a:t>
            </a:r>
          </a:p>
        </p:txBody>
      </p:sp>
      <p:sp>
        <p:nvSpPr>
          <p:cNvPr id="12" name="">
            <a:extLst xmlns:a="http://schemas.openxmlformats.org/drawingml/2006/main">
              <a:ext uri="{FF2B5EF4-FFF2-40B4-BE49-F238E27FC236}">
                <a16:creationId xmlns:a16="http://schemas.microsoft.com/office/drawing/2014/main" id="{43D97E98-10E3-43B7-AF65-75A3F9D821AD}"/>
              </a:ext>
            </a:extLst>
          </p:cNvPr>
          <p:cNvSpPr>
            <a:spLocks xmlns:a="http://schemas.openxmlformats.org/drawingml/2006/main" noGrp="1"/>
          </p:cNvSpPr>
          <p:nvPr/>
        </p:nvSpPr>
        <p:spPr>
          <a:xfrm xmlns:a="http://schemas.openxmlformats.org/drawingml/2006/main">
            <a:off x="628650" y="55626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复盘句式：我在＿＿步把＿＿误当成＿＿；下次看到＿＿就先检查＿＿。</a:t>
            </a:r>
          </a:p>
        </p:txBody>
      </p:sp>
      <p:sp>
        <p:nvSpPr>
          <p:cNvPr id="13" name="">
            <a:extLst xmlns:a="http://schemas.openxmlformats.org/drawingml/2006/main">
              <a:ext uri="{FF2B5EF4-FFF2-40B4-BE49-F238E27FC236}">
                <a16:creationId xmlns:a16="http://schemas.microsoft.com/office/drawing/2014/main" id="{A50BA9AC-B28D-4FD2-9DF8-FB7D970C10CD}"/>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DBDEC59D-9A71-4533-B243-3FE89E6A12F8}"/>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ICT · 数据库</a:t>
            </a:r>
          </a:p>
        </p:txBody>
      </p:sp>
      <p:sp>
        <p:nvSpPr>
          <p:cNvPr id="15" name="">
            <a:extLst xmlns:a="http://schemas.openxmlformats.org/drawingml/2006/main">
              <a:ext uri="{FF2B5EF4-FFF2-40B4-BE49-F238E27FC236}">
                <a16:creationId xmlns:a16="http://schemas.microsoft.com/office/drawing/2014/main" id="{62A0D5E3-F881-44D6-93D9-7068CE8A2923}"/>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29 / 30</a:t>
            </a:r>
          </a:p>
        </p:txBody>
      </p:sp>
    </p:spTree>
    <p:extLst>
      <p:ext uri="{BB962C8B-B14F-4D97-AF65-F5344CB8AC3E}">
        <p14:creationId xmlns:p14="http://schemas.microsoft.com/office/powerpoint/2010/main" val="243362439"/>
      </p:ext>
    </p:extLst>
  </p:cSld>
</p:sld>
</file>

<file path=ppt/slides/slide30.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59673212-CEAE-4C09-B911-15C44DC16F8A}"/>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EXIT EVIDENCE</a:t>
            </a:r>
          </a:p>
        </p:txBody>
      </p:sp>
      <p:sp>
        <p:nvSpPr>
          <p:cNvPr id="2" name="">
            <a:extLst xmlns:a="http://schemas.openxmlformats.org/drawingml/2006/main">
              <a:ext uri="{FF2B5EF4-FFF2-40B4-BE49-F238E27FC236}">
                <a16:creationId xmlns:a16="http://schemas.microsoft.com/office/drawing/2014/main" id="{70C13746-C1D6-4149-9AD8-2580A6479ACE}"/>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cb6b87a920f747f8"/>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5B8FD529-F0B5-412C-A174-1B1D3B13DEB4}"/>
              </a:ext>
            </a:extLst>
          </p:cNvPr>
          <p:cNvSpPr>
            <a:spLocks xmlns:a="http://schemas.openxmlformats.org/drawingml/2006/main" noGrp="1"/>
          </p:cNvSpPr>
          <p:nvPr/>
        </p:nvSpPr>
        <p:spPr>
          <a:xfrm xmlns:a="http://schemas.openxmlformats.org/drawingml/2006/main">
            <a:off x="628650" y="876300"/>
            <a:ext cx="8858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最后 3 分钟：独立输出本节达标证据。</a:t>
            </a:r>
          </a:p>
        </p:txBody>
      </p:sp>
      <p:sp>
        <p:nvSpPr>
          <p:cNvPr id="5" name="">
            <a:extLst xmlns:a="http://schemas.openxmlformats.org/drawingml/2006/main">
              <a:ext uri="{FF2B5EF4-FFF2-40B4-BE49-F238E27FC236}">
                <a16:creationId xmlns:a16="http://schemas.microsoft.com/office/drawing/2014/main" id="{836F4FC1-766D-4D85-AF73-E22D2C6D586F}"/>
              </a:ext>
            </a:extLst>
          </p:cNvPr>
          <p:cNvSpPr>
            <a:spLocks xmlns:a="http://schemas.openxmlformats.org/drawingml/2006/main" noGrp="1"/>
          </p:cNvSpPr>
          <p:nvPr/>
        </p:nvSpPr>
        <p:spPr>
          <a:xfrm xmlns:a="http://schemas.openxmlformats.org/drawingml/2006/main">
            <a:off x="628650" y="1762125"/>
            <a:ext cx="714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A9B27CEC-30EB-4518-AE6F-A69778C9778C}"/>
              </a:ext>
            </a:extLst>
          </p:cNvPr>
          <p:cNvSpPr>
            <a:spLocks xmlns:a="http://schemas.openxmlformats.org/drawingml/2006/main" noGrp="1"/>
          </p:cNvSpPr>
          <p:nvPr/>
        </p:nvSpPr>
        <p:spPr>
          <a:xfrm xmlns:a="http://schemas.openxmlformats.org/drawingml/2006/main">
            <a:off x="914400" y="205740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EXIT Q28 · DSE模考题</a:t>
            </a:r>
          </a:p>
        </p:txBody>
      </p:sp>
      <p:sp>
        <p:nvSpPr>
          <p:cNvPr id="7" name="">
            <a:extLst xmlns:a="http://schemas.openxmlformats.org/drawingml/2006/main">
              <a:ext uri="{FF2B5EF4-FFF2-40B4-BE49-F238E27FC236}">
                <a16:creationId xmlns:a16="http://schemas.microsoft.com/office/drawing/2014/main" id="{FADF6057-6029-4DB9-B3D6-32C1A25A666E}"/>
              </a:ext>
            </a:extLst>
          </p:cNvPr>
          <p:cNvSpPr>
            <a:spLocks xmlns:a="http://schemas.openxmlformats.org/drawingml/2006/main" noGrp="1"/>
          </p:cNvSpPr>
          <p:nvPr/>
        </p:nvSpPr>
        <p:spPr>
          <a:xfrm xmlns:a="http://schemas.openxmlformats.org/drawingml/2006/main">
            <a:off x="914400" y="2533650"/>
            <a:ext cx="6286500"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7569"/>
          </a:bodyPr>
          <a:lstStyle xmlns:a="http://schemas.openxmlformats.org/drawingml/2006/main"/>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DSE原创模考 AB-28 · ICT Paper 2A structured-task skill adapted to MCQ · 答案修订</a:t>
            </a:r>
          </a:p>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边界焦点：不可把有限证据扩大成绝对结论。</a:t>
            </a:r>
          </a:p>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【原创训练材料｜参数为训练所设】LOAN(StudentID, BookID, LoanDate, ReturnDate) allows the same student to borrow the same book again on a later date.</a:t>
            </a:r>
          </a:p>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Which next action foll…</a:t>
            </a:r>
          </a:p>
        </p:txBody>
      </p:sp>
      <p:sp>
        <p:nvSpPr>
          <p:cNvPr id="8" name="">
            <a:extLst xmlns:a="http://schemas.openxmlformats.org/drawingml/2006/main">
              <a:ext uri="{FF2B5EF4-FFF2-40B4-BE49-F238E27FC236}">
                <a16:creationId xmlns:a16="http://schemas.microsoft.com/office/drawing/2014/main" id="{0EF448C2-1868-408B-9518-B97BE2FC9CBB}"/>
              </a:ext>
            </a:extLst>
          </p:cNvPr>
          <p:cNvSpPr>
            <a:spLocks xmlns:a="http://schemas.openxmlformats.org/drawingml/2006/main" noGrp="1"/>
          </p:cNvSpPr>
          <p:nvPr/>
        </p:nvSpPr>
        <p:spPr>
          <a:xfrm xmlns:a="http://schemas.openxmlformats.org/drawingml/2006/main">
            <a:off x="914400" y="4724400"/>
            <a:ext cx="619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B0B0D"/>
                </a:solidFill>
                <a:latin typeface="Microsoft YaHei"/>
                <a:ea typeface="Microsoft YaHei"/>
                <a:cs typeface="Microsoft YaHei"/>
              </a:defRPr>
            </a:pPr>
            <a:r>
              <a:rPr sz="1125" b="1">
                <a:solidFill>
                  <a:srgbClr val="0B0B0D"/>
                </a:solidFill>
                <a:latin typeface="Microsoft YaHei"/>
                <a:ea typeface="Microsoft YaHei"/>
                <a:cs typeface="Microsoft YaHei"/>
              </a:rPr>
              <a:t>提交：结论 + 关键依据／步骤 + 一项核验</a:t>
            </a:r>
          </a:p>
        </p:txBody>
      </p:sp>
      <p:sp>
        <p:nvSpPr>
          <p:cNvPr id="9" name="">
            <a:extLst xmlns:a="http://schemas.openxmlformats.org/drawingml/2006/main">
              <a:ext uri="{FF2B5EF4-FFF2-40B4-BE49-F238E27FC236}">
                <a16:creationId xmlns:a16="http://schemas.microsoft.com/office/drawing/2014/main" id="{204C940F-9038-4021-BC29-2A9563166B0E}"/>
              </a:ext>
            </a:extLst>
          </p:cNvPr>
          <p:cNvSpPr>
            <a:spLocks xmlns:a="http://schemas.openxmlformats.org/drawingml/2006/main" noGrp="1"/>
          </p:cNvSpPr>
          <p:nvPr/>
        </p:nvSpPr>
        <p:spPr>
          <a:xfrm xmlns:a="http://schemas.openxmlformats.org/drawingml/2006/main">
            <a:off x="8077200" y="1762125"/>
            <a:ext cx="3486150" cy="35242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28C8661F-B040-4745-81DC-564123296025}"/>
              </a:ext>
            </a:extLst>
          </p:cNvPr>
          <p:cNvSpPr>
            <a:spLocks xmlns:a="http://schemas.openxmlformats.org/drawingml/2006/main" noGrp="1"/>
          </p:cNvSpPr>
          <p:nvPr/>
        </p:nvSpPr>
        <p:spPr>
          <a:xfrm xmlns:a="http://schemas.openxmlformats.org/drawingml/2006/main">
            <a:off x="8382000" y="2076450"/>
            <a:ext cx="1809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达标证据</a:t>
            </a:r>
          </a:p>
        </p:txBody>
      </p:sp>
      <p:sp>
        <p:nvSpPr>
          <p:cNvPr id="11" name="">
            <a:extLst xmlns:a="http://schemas.openxmlformats.org/drawingml/2006/main">
              <a:ext uri="{FF2B5EF4-FFF2-40B4-BE49-F238E27FC236}">
                <a16:creationId xmlns:a16="http://schemas.microsoft.com/office/drawing/2014/main" id="{22D3CED8-1A4D-4502-B58E-DE0AEC5E1D8F}"/>
              </a:ext>
            </a:extLst>
          </p:cNvPr>
          <p:cNvSpPr>
            <a:spLocks xmlns:a="http://schemas.openxmlformats.org/drawingml/2006/main" noGrp="1"/>
          </p:cNvSpPr>
          <p:nvPr/>
        </p:nvSpPr>
        <p:spPr>
          <a:xfrm xmlns:a="http://schemas.openxmlformats.org/drawingml/2006/main">
            <a:off x="8382000" y="2609850"/>
            <a:ext cx="262890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725" b="1">
                <a:solidFill>
                  <a:srgbClr val="FFFFFF"/>
                </a:solidFill>
                <a:latin typeface="Microsoft YaHei"/>
                <a:ea typeface="Microsoft YaHei"/>
                <a:cs typeface="Microsoft YaHei"/>
              </a:defRPr>
            </a:pPr>
            <a:r>
              <a:rPr sz="1725" b="1">
                <a:solidFill>
                  <a:srgbClr val="FFFFFF"/>
                </a:solidFill>
                <a:latin typeface="Microsoft YaHei"/>
                <a:ea typeface="Microsoft YaHei"/>
                <a:cs typeface="Microsoft YaHei"/>
              </a:rPr>
              <a:t>DSE 资料题证据链 + 陌生情境迁移</a:t>
            </a:r>
          </a:p>
        </p:txBody>
      </p:sp>
      <p:sp>
        <p:nvSpPr>
          <p:cNvPr id="12" name="">
            <a:extLst xmlns:a="http://schemas.openxmlformats.org/drawingml/2006/main">
              <a:ext uri="{FF2B5EF4-FFF2-40B4-BE49-F238E27FC236}">
                <a16:creationId xmlns:a16="http://schemas.microsoft.com/office/drawing/2014/main" id="{F84761AE-61F4-4D88-A0AC-91E0FE62285D}"/>
              </a:ext>
            </a:extLst>
          </p:cNvPr>
          <p:cNvSpPr>
            <a:spLocks xmlns:a="http://schemas.openxmlformats.org/drawingml/2006/main" noGrp="1"/>
          </p:cNvSpPr>
          <p:nvPr/>
        </p:nvSpPr>
        <p:spPr>
          <a:xfrm xmlns:a="http://schemas.openxmlformats.org/drawingml/2006/main">
            <a:off x="8382000" y="4000500"/>
            <a:ext cx="2667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独立完成</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依据可核验</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术语与单位正确</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能说明第一检查点</a:t>
            </a:r>
          </a:p>
        </p:txBody>
      </p:sp>
      <p:sp>
        <p:nvSpPr>
          <p:cNvPr id="13" name="">
            <a:extLst xmlns:a="http://schemas.openxmlformats.org/drawingml/2006/main">
              <a:ext uri="{FF2B5EF4-FFF2-40B4-BE49-F238E27FC236}">
                <a16:creationId xmlns:a16="http://schemas.microsoft.com/office/drawing/2014/main" id="{932A6582-771A-4BF4-AC92-0CC41AFC0E33}"/>
              </a:ext>
            </a:extLst>
          </p:cNvPr>
          <p:cNvSpPr>
            <a:spLocks xmlns:a="http://schemas.openxmlformats.org/drawingml/2006/main" noGrp="1"/>
          </p:cNvSpPr>
          <p:nvPr/>
        </p:nvSpPr>
        <p:spPr>
          <a:xfrm xmlns:a="http://schemas.openxmlformats.org/drawingml/2006/main">
            <a:off x="628650" y="5676900"/>
            <a:ext cx="10668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F4B3E"/>
                </a:solidFill>
                <a:latin typeface="Microsoft YaHei"/>
                <a:ea typeface="Microsoft YaHei"/>
                <a:cs typeface="Microsoft YaHei"/>
              </a:defRPr>
            </a:pPr>
            <a:r>
              <a:rPr sz="1125" b="1">
                <a:solidFill>
                  <a:srgbClr val="FF4B3E"/>
                </a:solidFill>
                <a:latin typeface="Microsoft YaHei"/>
                <a:ea typeface="Microsoft YaHei"/>
                <a:cs typeface="Microsoft YaHei"/>
              </a:rPr>
              <a:t>本节合计 30 分钟｜达到证据标准后再进入下一课，不以“看懂了”代替“做出来”。</a:t>
            </a:r>
          </a:p>
        </p:txBody>
      </p:sp>
      <p:sp>
        <p:nvSpPr>
          <p:cNvPr id="14" name="">
            <a:extLst xmlns:a="http://schemas.openxmlformats.org/drawingml/2006/main">
              <a:ext uri="{FF2B5EF4-FFF2-40B4-BE49-F238E27FC236}">
                <a16:creationId xmlns:a16="http://schemas.microsoft.com/office/drawing/2014/main" id="{46D478C3-B23A-4A56-9CFF-A57DA8D1EFCB}"/>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D77E2460-CEFF-490B-A6AA-27C4085C6EE7}"/>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ICT · 数据库</a:t>
            </a:r>
          </a:p>
        </p:txBody>
      </p:sp>
      <p:sp>
        <p:nvSpPr>
          <p:cNvPr id="16" name="">
            <a:extLst xmlns:a="http://schemas.openxmlformats.org/drawingml/2006/main">
              <a:ext uri="{FF2B5EF4-FFF2-40B4-BE49-F238E27FC236}">
                <a16:creationId xmlns:a16="http://schemas.microsoft.com/office/drawing/2014/main" id="{0C1BD497-0C39-4A57-8C09-51322E8DE541}"/>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30 / 30</a:t>
            </a:r>
          </a:p>
        </p:txBody>
      </p:sp>
    </p:spTree>
    <p:extLst>
      <p:ext uri="{BB962C8B-B14F-4D97-AF65-F5344CB8AC3E}">
        <p14:creationId xmlns:p14="http://schemas.microsoft.com/office/powerpoint/2010/main" val="815874038"/>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2026-08-19T09:05:52.7240000Z</dcterms:created>
  <dcterms:modified xsi:type="dcterms:W3CDTF">2026-08-19T09:05:52.7240000Z</dcterms:modified>
</coreProperties>
</file>