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b22726ab5894ca8" /><Relationship Type="http://schemas.openxmlformats.org/officeDocument/2006/relationships/extended-properties" Target="/docProps/app.xml" Id="R3347503f8ade4c53" /><Relationship Type="http://schemas.openxmlformats.org/officeDocument/2006/relationships/officeDocument" Target="/ppt/presentation.xml" Id="Rb102a2edfe8345ea" /></Relationships>
</file>

<file path=ppt/presentation.xml><?xml version="1.0" encoding="utf-8"?>
<p:presentation xmlns:p="http://schemas.openxmlformats.org/presentationml/2006/main">
  <p:sldMasterIdLst>
    <p:sldMasterId xmlns:r="http://schemas.openxmlformats.org/officeDocument/2006/relationships" id="2147483648" r:id="R1600b8861be647e3"/>
  </p:sldMasterIdLst>
  <p:notesMasterIdLst>
    <p:notesMasterId xmlns:r="http://schemas.openxmlformats.org/officeDocument/2006/relationships" r:id="Ree426c3dc73149ea"/>
  </p:notesMasterIdLst>
  <p:sldIdLst>
    <p:sldId xmlns:r="http://schemas.openxmlformats.org/officeDocument/2006/relationships" id="256" r:id="R1c1fc52a2706469c"/>
    <p:sldId xmlns:r="http://schemas.openxmlformats.org/officeDocument/2006/relationships" id="257" r:id="R7a769c4ccae34c26"/>
    <p:sldId xmlns:r="http://schemas.openxmlformats.org/officeDocument/2006/relationships" id="258" r:id="Rf4af40a0444046f1"/>
    <p:sldId xmlns:r="http://schemas.openxmlformats.org/officeDocument/2006/relationships" id="259" r:id="R78a81139b83945cf"/>
    <p:sldId xmlns:r="http://schemas.openxmlformats.org/officeDocument/2006/relationships" id="260" r:id="R91ea4f41e4fc47c4"/>
    <p:sldId xmlns:r="http://schemas.openxmlformats.org/officeDocument/2006/relationships" id="261" r:id="R0b0a548dd3c741a3"/>
    <p:sldId xmlns:r="http://schemas.openxmlformats.org/officeDocument/2006/relationships" id="262" r:id="R5e9a776c31804b54"/>
    <p:sldId xmlns:r="http://schemas.openxmlformats.org/officeDocument/2006/relationships" id="263" r:id="R958ed2f6b01f4746"/>
    <p:sldId xmlns:r="http://schemas.openxmlformats.org/officeDocument/2006/relationships" id="264" r:id="R3c272ec6739540c7"/>
    <p:sldId xmlns:r="http://schemas.openxmlformats.org/officeDocument/2006/relationships" id="265" r:id="Rd18f24ff123442be"/>
    <p:sldId xmlns:r="http://schemas.openxmlformats.org/officeDocument/2006/relationships" id="266" r:id="R452c12b3a6134af5"/>
    <p:sldId xmlns:r="http://schemas.openxmlformats.org/officeDocument/2006/relationships" id="267" r:id="R7cc07909a52f4bb5"/>
    <p:sldId xmlns:r="http://schemas.openxmlformats.org/officeDocument/2006/relationships" id="268" r:id="R23446d93e2a44f7d"/>
    <p:sldId xmlns:r="http://schemas.openxmlformats.org/officeDocument/2006/relationships" id="269" r:id="R9139cdc68b454747"/>
    <p:sldId xmlns:r="http://schemas.openxmlformats.org/officeDocument/2006/relationships" id="270" r:id="R642073e249e04be9"/>
    <p:sldId xmlns:r="http://schemas.openxmlformats.org/officeDocument/2006/relationships" id="271" r:id="Rcc31c3de5f624d54"/>
    <p:sldId xmlns:r="http://schemas.openxmlformats.org/officeDocument/2006/relationships" id="272" r:id="Rb788d3058e994303"/>
    <p:sldId xmlns:r="http://schemas.openxmlformats.org/officeDocument/2006/relationships" id="273" r:id="R946d85227d294a49"/>
    <p:sldId xmlns:r="http://schemas.openxmlformats.org/officeDocument/2006/relationships" id="274" r:id="R6a841fb5203147e5"/>
    <p:sldId xmlns:r="http://schemas.openxmlformats.org/officeDocument/2006/relationships" id="275" r:id="Re5957297bf6a489e"/>
    <p:sldId xmlns:r="http://schemas.openxmlformats.org/officeDocument/2006/relationships" id="276" r:id="R3ec971e9d5a64628"/>
    <p:sldId xmlns:r="http://schemas.openxmlformats.org/officeDocument/2006/relationships" id="277" r:id="R80fc1296fcbf451c"/>
    <p:sldId xmlns:r="http://schemas.openxmlformats.org/officeDocument/2006/relationships" id="278" r:id="R47bb085484a74f6e"/>
    <p:sldId xmlns:r="http://schemas.openxmlformats.org/officeDocument/2006/relationships" id="279" r:id="R060a1aa2c3bf4a81"/>
    <p:sldId xmlns:r="http://schemas.openxmlformats.org/officeDocument/2006/relationships" id="280" r:id="Re3297e3d7a164c92"/>
    <p:sldId xmlns:r="http://schemas.openxmlformats.org/officeDocument/2006/relationships" id="281" r:id="Rb196a138ea25420c"/>
    <p:sldId xmlns:r="http://schemas.openxmlformats.org/officeDocument/2006/relationships" id="282" r:id="Rbc91ffe3d3e04fad"/>
    <p:sldId xmlns:r="http://schemas.openxmlformats.org/officeDocument/2006/relationships" id="283" r:id="Rec3d37ad9ec847aa"/>
    <p:sldId xmlns:r="http://schemas.openxmlformats.org/officeDocument/2006/relationships" id="284" r:id="Rb881ddf8ffa049a9"/>
    <p:sldId xmlns:r="http://schemas.openxmlformats.org/officeDocument/2006/relationships" id="285" r:id="Rb345d30429b44c1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96ee905c71b40da" /><Relationship Type="http://schemas.openxmlformats.org/officeDocument/2006/relationships/slideMaster" Target="/ppt/slideMasters/slideMaster1.xml" Id="R1600b8861be647e3" /><Relationship Type="http://schemas.openxmlformats.org/officeDocument/2006/relationships/notesMaster" Target="/ppt/notesMasters/notesMaster1.xml" Id="Ree426c3dc73149ea" /><Relationship Type="http://schemas.openxmlformats.org/officeDocument/2006/relationships/presProps" Target="/ppt/presProps.xml" Id="R78cff477a6d94aca" /><Relationship Type="http://schemas.openxmlformats.org/officeDocument/2006/relationships/tableStyles" Target="/ppt/tableStyles.xml" Id="R327941c2d9b1485c" /><Relationship Type="http://schemas.openxmlformats.org/officeDocument/2006/relationships/slide" Target="/ppt/slides/slide1.xml" Id="R1c1fc52a2706469c" /><Relationship Type="http://schemas.openxmlformats.org/officeDocument/2006/relationships/slide" Target="/ppt/slides/slide2.xml" Id="R7a769c4ccae34c26" /><Relationship Type="http://schemas.openxmlformats.org/officeDocument/2006/relationships/slide" Target="/ppt/slides/slide3.xml" Id="Rf4af40a0444046f1" /><Relationship Type="http://schemas.openxmlformats.org/officeDocument/2006/relationships/slide" Target="/ppt/slides/slide4.xml" Id="R78a81139b83945cf" /><Relationship Type="http://schemas.openxmlformats.org/officeDocument/2006/relationships/slide" Target="/ppt/slides/slide5.xml" Id="R91ea4f41e4fc47c4" /><Relationship Type="http://schemas.openxmlformats.org/officeDocument/2006/relationships/slide" Target="/ppt/slides/slide6.xml" Id="R0b0a548dd3c741a3" /><Relationship Type="http://schemas.openxmlformats.org/officeDocument/2006/relationships/slide" Target="/ppt/slides/slide7.xml" Id="R5e9a776c31804b54" /><Relationship Type="http://schemas.openxmlformats.org/officeDocument/2006/relationships/slide" Target="/ppt/slides/slide8.xml" Id="R958ed2f6b01f4746" /><Relationship Type="http://schemas.openxmlformats.org/officeDocument/2006/relationships/slide" Target="/ppt/slides/slide9.xml" Id="R3c272ec6739540c7" /><Relationship Type="http://schemas.openxmlformats.org/officeDocument/2006/relationships/slide" Target="/ppt/slides/slide10.xml" Id="Rd18f24ff123442be" /><Relationship Type="http://schemas.openxmlformats.org/officeDocument/2006/relationships/slide" Target="/ppt/slides/slide11.xml" Id="R452c12b3a6134af5" /><Relationship Type="http://schemas.openxmlformats.org/officeDocument/2006/relationships/slide" Target="/ppt/slides/slide12.xml" Id="R7cc07909a52f4bb5" /><Relationship Type="http://schemas.openxmlformats.org/officeDocument/2006/relationships/slide" Target="/ppt/slides/slide13.xml" Id="R23446d93e2a44f7d" /><Relationship Type="http://schemas.openxmlformats.org/officeDocument/2006/relationships/slide" Target="/ppt/slides/slide14.xml" Id="R9139cdc68b454747" /><Relationship Type="http://schemas.openxmlformats.org/officeDocument/2006/relationships/slide" Target="/ppt/slides/slide15.xml" Id="R642073e249e04be9" /><Relationship Type="http://schemas.openxmlformats.org/officeDocument/2006/relationships/slide" Target="/ppt/slides/slide16.xml" Id="Rcc31c3de5f624d54" /><Relationship Type="http://schemas.openxmlformats.org/officeDocument/2006/relationships/slide" Target="/ppt/slides/slide17.xml" Id="Rb788d3058e994303" /><Relationship Type="http://schemas.openxmlformats.org/officeDocument/2006/relationships/slide" Target="/ppt/slides/slide18.xml" Id="R946d85227d294a49" /><Relationship Type="http://schemas.openxmlformats.org/officeDocument/2006/relationships/slide" Target="/ppt/slides/slide19.xml" Id="R6a841fb5203147e5" /><Relationship Type="http://schemas.openxmlformats.org/officeDocument/2006/relationships/slide" Target="/ppt/slides/slide20.xml" Id="Re5957297bf6a489e" /><Relationship Type="http://schemas.openxmlformats.org/officeDocument/2006/relationships/slide" Target="/ppt/slides/slide21.xml" Id="R3ec971e9d5a64628" /><Relationship Type="http://schemas.openxmlformats.org/officeDocument/2006/relationships/slide" Target="/ppt/slides/slide22.xml" Id="R80fc1296fcbf451c" /><Relationship Type="http://schemas.openxmlformats.org/officeDocument/2006/relationships/slide" Target="/ppt/slides/slide23.xml" Id="R47bb085484a74f6e" /><Relationship Type="http://schemas.openxmlformats.org/officeDocument/2006/relationships/slide" Target="/ppt/slides/slide24.xml" Id="R060a1aa2c3bf4a81" /><Relationship Type="http://schemas.openxmlformats.org/officeDocument/2006/relationships/slide" Target="/ppt/slides/slide25.xml" Id="Re3297e3d7a164c92" /><Relationship Type="http://schemas.openxmlformats.org/officeDocument/2006/relationships/slide" Target="/ppt/slides/slide26.xml" Id="Rb196a138ea25420c" /><Relationship Type="http://schemas.openxmlformats.org/officeDocument/2006/relationships/slide" Target="/ppt/slides/slide27.xml" Id="Rbc91ffe3d3e04fad" /><Relationship Type="http://schemas.openxmlformats.org/officeDocument/2006/relationships/slide" Target="/ppt/slides/slide28.xml" Id="Rec3d37ad9ec847aa" /><Relationship Type="http://schemas.openxmlformats.org/officeDocument/2006/relationships/slide" Target="/ppt/slides/slide29.xml" Id="Rb881ddf8ffa049a9" /><Relationship Type="http://schemas.openxmlformats.org/officeDocument/2006/relationships/slide" Target="/ppt/slides/slide30.xml" Id="Rb345d30429b44c1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46a3e799e26471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38417d8a81f4a74" /><Relationship Type="http://schemas.openxmlformats.org/officeDocument/2006/relationships/notesMaster" Target="/ppt/notesMasters/notesMaster1.xml" Id="R69172fa6ac6b449a" /></Relationships>
</file>

<file path=ppt/notesSlides/_rels/notesSlide2.xml.rels>&#65279;<?xml version="1.0" encoding="utf-8"?><Relationships xmlns="http://schemas.openxmlformats.org/package/2006/relationships"><Relationship Type="http://schemas.openxmlformats.org/officeDocument/2006/relationships/slide" Target="/ppt/slides/slide2.xml" Id="R5c8a982924aa480d" /><Relationship Type="http://schemas.openxmlformats.org/officeDocument/2006/relationships/notesMaster" Target="/ppt/notesMasters/notesMaster1.xml" Id="Rabdf0d8e138441ad" /></Relationships>
</file>

<file path=ppt/notesSlides/_rels/notesSlide3.xml.rels>&#65279;<?xml version="1.0" encoding="utf-8"?><Relationships xmlns="http://schemas.openxmlformats.org/package/2006/relationships"><Relationship Type="http://schemas.openxmlformats.org/officeDocument/2006/relationships/slide" Target="/ppt/slides/slide3.xml" Id="R4432a574270c45b4" /><Relationship Type="http://schemas.openxmlformats.org/officeDocument/2006/relationships/notesMaster" Target="/ppt/notesMasters/notesMaster1.xml" Id="R8b5f7a2b7cfb4c71" /></Relationships>
</file>

<file path=ppt/notesSlides/_rels/notesSlide4.xml.rels>&#65279;<?xml version="1.0" encoding="utf-8"?><Relationships xmlns="http://schemas.openxmlformats.org/package/2006/relationships"><Relationship Type="http://schemas.openxmlformats.org/officeDocument/2006/relationships/slide" Target="/ppt/slides/slide4.xml" Id="R12bb71d9d591477e" /><Relationship Type="http://schemas.openxmlformats.org/officeDocument/2006/relationships/notesMaster" Target="/ppt/notesMasters/notesMaster1.xml" Id="Rd59c70e84dd54fc5" /></Relationships>
</file>

<file path=ppt/notesSlides/_rels/notesSlide5.xml.rels>&#65279;<?xml version="1.0" encoding="utf-8"?><Relationships xmlns="http://schemas.openxmlformats.org/package/2006/relationships"><Relationship Type="http://schemas.openxmlformats.org/officeDocument/2006/relationships/slide" Target="/ppt/slides/slide5.xml" Id="Rd4a4efd3bd104134" /><Relationship Type="http://schemas.openxmlformats.org/officeDocument/2006/relationships/notesMaster" Target="/ppt/notesMasters/notesMaster1.xml" Id="R11b6918ab20243d2" /></Relationships>
</file>

<file path=ppt/notesSlides/_rels/notesSlide6.xml.rels>&#65279;<?xml version="1.0" encoding="utf-8"?><Relationships xmlns="http://schemas.openxmlformats.org/package/2006/relationships"><Relationship Type="http://schemas.openxmlformats.org/officeDocument/2006/relationships/slide" Target="/ppt/slides/slide6.xml" Id="R91d319162aca4bb5" /><Relationship Type="http://schemas.openxmlformats.org/officeDocument/2006/relationships/notesMaster" Target="/ppt/notesMasters/notesMaster1.xml" Id="Rc6f96c368f2241e6" /></Relationships>
</file>

<file path=ppt/notesSlides/_rels/notesSlide7.xml.rels>&#65279;<?xml version="1.0" encoding="utf-8"?><Relationships xmlns="http://schemas.openxmlformats.org/package/2006/relationships"><Relationship Type="http://schemas.openxmlformats.org/officeDocument/2006/relationships/slide" Target="/ppt/slides/slide7.xml" Id="R483be7fbf4504f60" /><Relationship Type="http://schemas.openxmlformats.org/officeDocument/2006/relationships/notesMaster" Target="/ppt/notesMasters/notesMaster1.xml" Id="Rf49c851f4a3a4589" /></Relationships>
</file>

<file path=ppt/notesSlides/_rels/notesSlide8.xml.rels>&#65279;<?xml version="1.0" encoding="utf-8"?><Relationships xmlns="http://schemas.openxmlformats.org/package/2006/relationships"><Relationship Type="http://schemas.openxmlformats.org/officeDocument/2006/relationships/slide" Target="/ppt/slides/slide8.xml" Id="R92a388c0fa5f49d2" /><Relationship Type="http://schemas.openxmlformats.org/officeDocument/2006/relationships/notesMaster" Target="/ppt/notesMasters/notesMaster1.xml" Id="R69e7f1d64e5d4d5c" /></Relationships>
</file>

<file path=ppt/notesSlides/_rels/notesSlide9.xml.rels>&#65279;<?xml version="1.0" encoding="utf-8"?><Relationships xmlns="http://schemas.openxmlformats.org/package/2006/relationships"><Relationship Type="http://schemas.openxmlformats.org/officeDocument/2006/relationships/slide" Target="/ppt/slides/slide9.xml" Id="R4944c99a6d8f40df" /><Relationship Type="http://schemas.openxmlformats.org/officeDocument/2006/relationships/notesMaster" Target="/ppt/notesMasters/notesMaster1.xml" Id="R080050f1ecfd447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bbfdfebfdf44932" /><Relationship Type="http://schemas.openxmlformats.org/officeDocument/2006/relationships/notesMaster" Target="/ppt/notesMasters/notesMaster1.xml" Id="R4b53018cc4c641c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702d8c7ec064f83" /><Relationship Type="http://schemas.openxmlformats.org/officeDocument/2006/relationships/notesMaster" Target="/ppt/notesMasters/notesMaster1.xml" Id="Rdece2f6825df4d9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131b6aa4c02456e" /><Relationship Type="http://schemas.openxmlformats.org/officeDocument/2006/relationships/notesMaster" Target="/ppt/notesMasters/notesMaster1.xml" Id="R8c668f8f9f5e46b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cba79e1354f47c9" /><Relationship Type="http://schemas.openxmlformats.org/officeDocument/2006/relationships/notesMaster" Target="/ppt/notesMasters/notesMaster1.xml" Id="Re6897abd911545f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9b52b84856b4e8a" /><Relationship Type="http://schemas.openxmlformats.org/officeDocument/2006/relationships/notesMaster" Target="/ppt/notesMasters/notesMaster1.xml" Id="Rb7f9afbd9959427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4da40b7ade04aca" /><Relationship Type="http://schemas.openxmlformats.org/officeDocument/2006/relationships/notesMaster" Target="/ppt/notesMasters/notesMaster1.xml" Id="R99a7cf704cae40a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42584ad5d4a43b2" /><Relationship Type="http://schemas.openxmlformats.org/officeDocument/2006/relationships/notesMaster" Target="/ppt/notesMasters/notesMaster1.xml" Id="R8a30b69a3c88497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a4d44c9a6084cbc" /><Relationship Type="http://schemas.openxmlformats.org/officeDocument/2006/relationships/notesMaster" Target="/ppt/notesMasters/notesMaster1.xml" Id="Rfa00434137ce4e9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d03aa990c3f4bc9" /><Relationship Type="http://schemas.openxmlformats.org/officeDocument/2006/relationships/notesMaster" Target="/ppt/notesMasters/notesMaster1.xml" Id="R48ffb2a3beae410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c03a6e089a54785" /><Relationship Type="http://schemas.openxmlformats.org/officeDocument/2006/relationships/notesMaster" Target="/ppt/notesMasters/notesMaster1.xml" Id="Rae26658b6ccd4e3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a74562854f44c72" /><Relationship Type="http://schemas.openxmlformats.org/officeDocument/2006/relationships/notesMaster" Target="/ppt/notesMasters/notesMaster1.xml" Id="Rfe8cefd6b6a9433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842ed28896440ff" /><Relationship Type="http://schemas.openxmlformats.org/officeDocument/2006/relationships/notesMaster" Target="/ppt/notesMasters/notesMaster1.xml" Id="R6ecf47eb5116499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ee3eb1cdd594d68" /><Relationship Type="http://schemas.openxmlformats.org/officeDocument/2006/relationships/notesMaster" Target="/ppt/notesMasters/notesMaster1.xml" Id="Rd0339f3e629a4af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500141ed474495b" /><Relationship Type="http://schemas.openxmlformats.org/officeDocument/2006/relationships/notesMaster" Target="/ppt/notesMasters/notesMaster1.xml" Id="Rb520d22fda134ef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d19b1e0dd2b49c7" /><Relationship Type="http://schemas.openxmlformats.org/officeDocument/2006/relationships/notesMaster" Target="/ppt/notesMasters/notesMaster1.xml" Id="Rb6c079e87c1249e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890c93b80434408" /><Relationship Type="http://schemas.openxmlformats.org/officeDocument/2006/relationships/notesMaster" Target="/ppt/notesMasters/notesMaster1.xml" Id="R8f569844723f4d0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06aef4c489845bc" /><Relationship Type="http://schemas.openxmlformats.org/officeDocument/2006/relationships/notesMaster" Target="/ppt/notesMasters/notesMaster1.xml" Id="R618cb1c07a44406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b3fe9e7abfc4680" /><Relationship Type="http://schemas.openxmlformats.org/officeDocument/2006/relationships/notesMaster" Target="/ppt/notesMasters/notesMaster1.xml" Id="Rf59f658a80324b8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e0258939ab8486a" /><Relationship Type="http://schemas.openxmlformats.org/officeDocument/2006/relationships/notesMaster" Target="/ppt/notesMasters/notesMaster1.xml" Id="R37d553cbf4e3403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1d99ec4131144c5" /><Relationship Type="http://schemas.openxmlformats.org/officeDocument/2006/relationships/notesMaster" Target="/ppt/notesMasters/notesMaster1.xml" Id="Ra2897ef7987c403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fffe51b40a1475f" /><Relationship Type="http://schemas.openxmlformats.org/officeDocument/2006/relationships/notesMaster" Target="/ppt/notesMasters/notesMaster1.xml" Id="R7cf508cd702a43a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资讯及通讯科技 的“信息处理与试算表”学习单元。本套课件共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讲稿】明确告诉学生：本单元只训练“信息处理与试算表”。先解释知识范围，再用一句话建立核心判断，最后示范标准方法。</a:t>
            </a:r>
          </a:p>
          <a:p xmlns:a="http://schemas.openxmlformats.org/drawingml/2006/main">
            <a:r>
              <a:t>【互动提问】请用自己的话复述“模型输入、处理、输出和假设必须可追踪”，并举一个会触发“相对/绝对引用错误”的错误例子。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ICT Paper 1 Section A original MCQ · 证据定位
指令焦点：先判断题目要求找、解、析、比、评中的哪一种动作。
【原创训练材料｜参数为训练所设】B2 stores a tax rate. Formula D7 uses the amount in C7 and is copied down to D30. The copied formulas must keep referring to B2.
Which conclusion is supported by all the stated evidence? 选项为 A.Evidence-led response: The amount reference should change by row while the tax-rate reference must remain absolute.；B.The amount reference should change by row while the tax-rate reference must remain absolute.；C.Revise the claim to: The amount reference should change by row while the tax-rate reference must remain absolute.；D.Use C7 with $B$2, copy down, and inspect at least one later row.。讲解时强调：模型输入、处理、输出和假设必须可追踪</a:t>
            </a:r>
          </a:p>
          <a:p xmlns:a="http://schemas.openxmlformats.org/drawingml/2006/main">
            <a:r>
              <a:t>【互动提问】你的第一步是什么？这个步骤依赖哪一个条件？</a:t>
            </a:r>
          </a:p>
          <a:p xmlns:a="http://schemas.openxmlformats.org/drawingml/2006/main">
            <a:r>
              <a:t>【预期回答】学生能说出“清洗—计算—验证—可视化”中的起始动作，并避开“相对/绝对引用错误”。</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分步讲评：先重述题目条件，再逐步示范“清洗—计算—验证—可视化”，最后给出正确结论“The amount reference should change by row while the tax-rate reference must remain absolute.”。完整解析：The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ICT 2012-2022、Sample Paper 与 Practice Paper｜ICT Paper 1 Section A original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【预期回答】学生能把失分归入“相对/绝对引用错误”或更精确的个人错因，并写出可执行检查动作。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讲稿】逐项解释“信息处理与试算表”中的专有名词、符号、对象和单位。特别强调：相对/绝对引用错误</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讲稿】用“条件—表示—方法—核验”重建本知识点。示范时逐步引用：清洗—计算—验证—可视化</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讲稿】带学生逐句读取任务，不先求答案。要求指出材料中的有效条件，再按“清洗—计算—验证—可视化”作答。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讲稿】先展示错误路径，再用解析链复原第一失分点。禁止只说“粗心”；必须落到“相对/绝对引用错误”或更精确的动作。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ICT Paper 1 Section A original MCQ · 证据定位
指令焦点：先判断题目要求找、解、析、比、评中的哪一种动作。
【原创训练材料｜参数为训练所设】B2 stores a tax rate. Formula D7 uses the amount in C7 and is copied down to D30. The copied formulas must keep referring to B2.
Which limitation must remain in the final evaluation? 选项为 A.Repeat the evaluation after this step: Use C7 with $B$2, copy down, and inspect at least one later row.；B.A relative B2 reference will silently shift and corrupt later results.；C.The amount reference should change by row while the tax-rate reference must remain absolute.；D.Evidence-led response: The amount reference should change by row while the tax-rate reference must remain absolute.。讲解时强调：模型输入、处理、输出和假设必须可追踪</a:t>
            </a:r>
          </a:p>
          <a:p xmlns:a="http://schemas.openxmlformats.org/drawingml/2006/main">
            <a:r>
              <a:t>【互动提问】你的第一步是什么？这个步骤依赖哪一个条件？</a:t>
            </a:r>
          </a:p>
          <a:p xmlns:a="http://schemas.openxmlformats.org/drawingml/2006/main">
            <a:r>
              <a:t>【预期回答】学生能说出“清洗—计算—验证—可视化”中的起始动作，并避开“相对/绝对引用错误”。</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分步讲评：先重述题目条件，再逐步示范“清洗—计算—验证—可视化”，最后给出正确结论“A relative B2 reference will silently shift and corrupt later results.”。完整解析：The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ICT 2012-2022、Sample Paper 与 Practice Paper｜ICT Paper 1 Section A original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【预期回答】学生能把失分归入“相对/绝对引用错误”或更精确的个人错因，并写出可执行检查动作。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讲稿】逐项解释“信息处理与试算表”中的专有名词、符号、对象和单位。特别强调：相对/绝对引用错误</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讲稿】用“条件—表示—方法—核验”重建本知识点。示范时逐步引用：清洗—计算—验证—可视化</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讲稿】带学生逐句读取任务，不先求答案。要求指出材料中的有效条件，再按“清洗—计算—验证—可视化”作答。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讲稿】先展示错误路径，再用解析链复原第一失分点。禁止只说“粗心”；必须落到“相对/绝对引用错误”或更精确的动作。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ICT Paper 1 Section A original MCQ · 证据定位
指令焦点：先判断题目要求找、解、析、比、评中的哪一种动作。
【原创训练材料｜参数为训练所设】B2 stores a tax rate. Formula D7 uses the amount in C7 and is copied down to D30. The copied formulas must keep referring to B2.
A draft makes an absolute claim. Which revision is defensible? 选项为 A.Use C7 with $B$2, copy down, and inspect at least one later row.；B.A relative B2 reference will silently shift and corrupt later results.；C.Revise the claim to: The amount reference should change by row while the tax-rate reference must remain absolute.；D.Repeat the evaluation after this step: Use C7 with $B$2, copy down, and inspect at least one later row.。讲解时强调：模型输入、处理、输出和假设必须可追踪</a:t>
            </a:r>
          </a:p>
          <a:p xmlns:a="http://schemas.openxmlformats.org/drawingml/2006/main">
            <a:r>
              <a:t>【互动提问】你的第一步是什么？这个步骤依赖哪一个条件？</a:t>
            </a:r>
          </a:p>
          <a:p xmlns:a="http://schemas.openxmlformats.org/drawingml/2006/main">
            <a:r>
              <a:t>【预期回答】学生能说出“清洗—计算—验证—可视化”中的起始动作，并避开“相对/绝对引用错误”。</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分步讲评：先重述题目条件，再逐步示范“清洗—计算—验证—可视化”，最后给出正确结论“Revise the claim to: The amount reference should change by row while the tax-rate reference must remain absolute.”。完整解析：The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ICT 2012-2022、Sample Paper 与 Practice Paper｜ICT Paper 1 Section A original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【预期回答】学生能把失分归入“相对/绝对引用错误”或更精确的个人错因，并写出可执行检查动作。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讲稿】逐项解释“信息处理与试算表”中的专有名词、符号、对象和单位。特别强调：相对/绝对引用错误</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讲稿】用“条件—表示—方法—核验”重建本知识点。示范时逐步引用：清洗—计算—验证—可视化</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讲稿】带学生逐句读取任务，不先求答案。要求指出材料中的有效条件，再按“清洗—计算—验证—可视化”作答。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讲稿】先展示错误路径，再用解析链复原第一失分点。禁止只说“粗心”；必须落到“相对/绝对引用错误”或更精确的动作。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bf0dc70996749a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3defd4d4f114791" /><Relationship Type="http://schemas.openxmlformats.org/officeDocument/2006/relationships/slideLayout" Target="/ppt/slideLayouts/slideLayout1.xml" Id="Rc8cf2bf7a27445d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8cf2bf7a27445d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0cfed7c2e0f491c" /><Relationship Type="http://schemas.openxmlformats.org/officeDocument/2006/relationships/image" Target="/ppt/media/image.png" Id="Rc24514716e744615" /><Relationship Type="http://schemas.openxmlformats.org/officeDocument/2006/relationships/notesSlide" Target="/ppt/notesSlides/notesSlide1.xml" Id="Rb5a5ac8ab51742e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2add70343d34975" /><Relationship Type="http://schemas.openxmlformats.org/officeDocument/2006/relationships/image" Target="/ppt/media/image2.png" Id="R8fd1b4f3be324e34" /><Relationship Type="http://schemas.openxmlformats.org/officeDocument/2006/relationships/notesSlide" Target="/ppt/notesSlides/notesSlide2.xml" Id="Rbf8a60a314b0497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861f4600fac420e" /><Relationship Type="http://schemas.openxmlformats.org/officeDocument/2006/relationships/image" Target="/ppt/media/image3.png" Id="R8419768bd08b48bc" /><Relationship Type="http://schemas.openxmlformats.org/officeDocument/2006/relationships/notesSlide" Target="/ppt/notesSlides/notesSlide3.xml" Id="Ra6a6f206f2cb475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c36518bec8c4d8e" /><Relationship Type="http://schemas.openxmlformats.org/officeDocument/2006/relationships/image" Target="/ppt/media/image4.png" Id="R6435ec8a25cf4885" /><Relationship Type="http://schemas.openxmlformats.org/officeDocument/2006/relationships/notesSlide" Target="/ppt/notesSlides/notesSlide4.xml" Id="R035ca305ece54b8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bc2549531bf4873" /><Relationship Type="http://schemas.openxmlformats.org/officeDocument/2006/relationships/image" Target="/ppt/media/image5.png" Id="R03c419913a574c23" /><Relationship Type="http://schemas.openxmlformats.org/officeDocument/2006/relationships/notesSlide" Target="/ppt/notesSlides/notesSlide5.xml" Id="R6c751c49f31f4c6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e14505e8f73459d" /><Relationship Type="http://schemas.openxmlformats.org/officeDocument/2006/relationships/image" Target="/ppt/media/image6.png" Id="Rb12e75d19093480c" /><Relationship Type="http://schemas.openxmlformats.org/officeDocument/2006/relationships/notesSlide" Target="/ppt/notesSlides/notesSlide6.xml" Id="Rdd35161dcaf741d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21e80209c9e4163" /><Relationship Type="http://schemas.openxmlformats.org/officeDocument/2006/relationships/image" Target="/ppt/media/image7.png" Id="Raa16feb4f1de4a7a" /><Relationship Type="http://schemas.openxmlformats.org/officeDocument/2006/relationships/notesSlide" Target="/ppt/notesSlides/notesSlide7.xml" Id="Red7c1ddc6bad45e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8206e094e8c45d9" /><Relationship Type="http://schemas.openxmlformats.org/officeDocument/2006/relationships/image" Target="/ppt/media/image8.png" Id="Rc409155943c04b9d" /><Relationship Type="http://schemas.openxmlformats.org/officeDocument/2006/relationships/notesSlide" Target="/ppt/notesSlides/notesSlide8.xml" Id="Rb5bc33f1aa3e4758"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2f4992c801d42c9" /><Relationship Type="http://schemas.openxmlformats.org/officeDocument/2006/relationships/image" Target="/ppt/media/image9.png" Id="R6fbf1fc66fb0435c" /><Relationship Type="http://schemas.openxmlformats.org/officeDocument/2006/relationships/notesSlide" Target="/ppt/notesSlides/notesSlide9.xml" Id="R3fb3ea2cf5cc4a8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01acc9665de54291" /><Relationship Type="http://schemas.openxmlformats.org/officeDocument/2006/relationships/image" Target="/ppt/media/image10.png" Id="R443088467f444ce2" /><Relationship Type="http://schemas.openxmlformats.org/officeDocument/2006/relationships/notesSlide" Target="/ppt/notesSlides/notesSlide10.xml" Id="R596c34f6b9f9405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39b55c601b9f4548" /><Relationship Type="http://schemas.openxmlformats.org/officeDocument/2006/relationships/image" Target="/ppt/media/image11.png" Id="R47fed899746140e4" /><Relationship Type="http://schemas.openxmlformats.org/officeDocument/2006/relationships/notesSlide" Target="/ppt/notesSlides/notesSlide11.xml" Id="R6f415d73463b4a1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6aa2507626d4876" /><Relationship Type="http://schemas.openxmlformats.org/officeDocument/2006/relationships/image" Target="/ppt/media/image12.png" Id="R235e4d3a33904996" /><Relationship Type="http://schemas.openxmlformats.org/officeDocument/2006/relationships/notesSlide" Target="/ppt/notesSlides/notesSlide12.xml" Id="R5a5f2a7afd474b5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4fd07e3ed5a485f" /><Relationship Type="http://schemas.openxmlformats.org/officeDocument/2006/relationships/image" Target="/ppt/media/image13.png" Id="R9fedac25409d4b79" /><Relationship Type="http://schemas.openxmlformats.org/officeDocument/2006/relationships/notesSlide" Target="/ppt/notesSlides/notesSlide13.xml" Id="Rea961ca84f1441d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34db315467754dc5" /><Relationship Type="http://schemas.openxmlformats.org/officeDocument/2006/relationships/image" Target="/ppt/media/image14.png" Id="Rdc8016a4f07b4c49" /><Relationship Type="http://schemas.openxmlformats.org/officeDocument/2006/relationships/notesSlide" Target="/ppt/notesSlides/notesSlide14.xml" Id="R8380721a19634ec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a1efa288f59e4799" /><Relationship Type="http://schemas.openxmlformats.org/officeDocument/2006/relationships/image" Target="/ppt/media/image15.png" Id="R313c7dfe891c4ef2" /><Relationship Type="http://schemas.openxmlformats.org/officeDocument/2006/relationships/notesSlide" Target="/ppt/notesSlides/notesSlide15.xml" Id="Rf8488f9b9046446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c685b38a0bb14cf3" /><Relationship Type="http://schemas.openxmlformats.org/officeDocument/2006/relationships/image" Target="/ppt/media/image16.png" Id="R8c4a9f1780314fe4" /><Relationship Type="http://schemas.openxmlformats.org/officeDocument/2006/relationships/notesSlide" Target="/ppt/notesSlides/notesSlide16.xml" Id="R4147aefa59fe4d8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9af92851b2ec4668" /><Relationship Type="http://schemas.openxmlformats.org/officeDocument/2006/relationships/image" Target="/ppt/media/image17.png" Id="Rc0da9e8485034a23" /><Relationship Type="http://schemas.openxmlformats.org/officeDocument/2006/relationships/notesSlide" Target="/ppt/notesSlides/notesSlide17.xml" Id="R91e9ba2203b0499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09fb1c61e8e44411" /><Relationship Type="http://schemas.openxmlformats.org/officeDocument/2006/relationships/image" Target="/ppt/media/image18.png" Id="Rc634b1de3a1c4440" /><Relationship Type="http://schemas.openxmlformats.org/officeDocument/2006/relationships/notesSlide" Target="/ppt/notesSlides/notesSlide18.xml" Id="R4dfccb0443d5492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07ee5ab4cb9a4ad4" /><Relationship Type="http://schemas.openxmlformats.org/officeDocument/2006/relationships/image" Target="/ppt/media/image19.png" Id="R6f033923fd0e4fe8" /><Relationship Type="http://schemas.openxmlformats.org/officeDocument/2006/relationships/notesSlide" Target="/ppt/notesSlides/notesSlide19.xml" Id="R10e74624f6e24f9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bca0c98f45494de4" /><Relationship Type="http://schemas.openxmlformats.org/officeDocument/2006/relationships/image" Target="/ppt/media/image20.png" Id="R7b517195444445c1" /><Relationship Type="http://schemas.openxmlformats.org/officeDocument/2006/relationships/notesSlide" Target="/ppt/notesSlides/notesSlide20.xml" Id="R39cf7105138b442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b21c1c78e89f4fc9" /><Relationship Type="http://schemas.openxmlformats.org/officeDocument/2006/relationships/image" Target="/ppt/media/image21.png" Id="R6fa7284583f245cf" /><Relationship Type="http://schemas.openxmlformats.org/officeDocument/2006/relationships/notesSlide" Target="/ppt/notesSlides/notesSlide21.xml" Id="Ra1602e81e11e49f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c67ad74f2c7e4a1d" /><Relationship Type="http://schemas.openxmlformats.org/officeDocument/2006/relationships/image" Target="/ppt/media/image22.png" Id="Rfefddda59342406c" /><Relationship Type="http://schemas.openxmlformats.org/officeDocument/2006/relationships/notesSlide" Target="/ppt/notesSlides/notesSlide22.xml" Id="R0986603268a94d2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3d4c891e5a044cde" /><Relationship Type="http://schemas.openxmlformats.org/officeDocument/2006/relationships/image" Target="/ppt/media/image23.png" Id="R2ad9b59552c040bb" /><Relationship Type="http://schemas.openxmlformats.org/officeDocument/2006/relationships/notesSlide" Target="/ppt/notesSlides/notesSlide23.xml" Id="R58ec2163803d458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2039b8c0cceb44b1" /><Relationship Type="http://schemas.openxmlformats.org/officeDocument/2006/relationships/image" Target="/ppt/media/image24.png" Id="Rf3f6b1489a884f0f" /><Relationship Type="http://schemas.openxmlformats.org/officeDocument/2006/relationships/notesSlide" Target="/ppt/notesSlides/notesSlide24.xml" Id="R6114897bcebb46a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fbf06aa0e7e54abd" /><Relationship Type="http://schemas.openxmlformats.org/officeDocument/2006/relationships/image" Target="/ppt/media/image25.png" Id="R85a47691519d4aab" /><Relationship Type="http://schemas.openxmlformats.org/officeDocument/2006/relationships/notesSlide" Target="/ppt/notesSlides/notesSlide25.xml" Id="R9ee16c3c9aed44e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b337613b74494b7f" /><Relationship Type="http://schemas.openxmlformats.org/officeDocument/2006/relationships/image" Target="/ppt/media/image26.png" Id="Re0170a58686c48c9" /><Relationship Type="http://schemas.openxmlformats.org/officeDocument/2006/relationships/notesSlide" Target="/ppt/notesSlides/notesSlide26.xml" Id="R432a692f75dd436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cbea23733c7a499b" /><Relationship Type="http://schemas.openxmlformats.org/officeDocument/2006/relationships/image" Target="/ppt/media/image27.png" Id="R1d87f380c79c49a1" /><Relationship Type="http://schemas.openxmlformats.org/officeDocument/2006/relationships/notesSlide" Target="/ppt/notesSlides/notesSlide27.xml" Id="R4a093b250b584f2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5fa2caf4c5a64050" /><Relationship Type="http://schemas.openxmlformats.org/officeDocument/2006/relationships/image" Target="/ppt/media/image28.png" Id="R433e17b1bb9d4344" /><Relationship Type="http://schemas.openxmlformats.org/officeDocument/2006/relationships/notesSlide" Target="/ppt/notesSlides/notesSlide28.xml" Id="R7805e1843c7b48b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aee111bb625e4654" /><Relationship Type="http://schemas.openxmlformats.org/officeDocument/2006/relationships/image" Target="/ppt/media/image29.png" Id="Rd56363fc572d48cb" /><Relationship Type="http://schemas.openxmlformats.org/officeDocument/2006/relationships/notesSlide" Target="/ppt/notesSlides/notesSlide29.xml" Id="R383e36f6c24d46e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64ca0ad059714a4f" /><Relationship Type="http://schemas.openxmlformats.org/officeDocument/2006/relationships/image" Target="/ppt/media/image30.png" Id="R5c5609e2014341ac" /><Relationship Type="http://schemas.openxmlformats.org/officeDocument/2006/relationships/notesSlide" Target="/ppt/notesSlides/notesSlide30.xml" Id="R36d399ad24934073"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E1BEBB7A-BD6A-4556-9B99-03D67406DBCD}"/>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E51BACE-66B3-46F7-84B2-2EEF5BB39B9A}"/>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1C48F833-1EAA-4F4E-87B3-3E26AD9C5F3D}"/>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ICT · KNOWLEDGE POINT</a:t>
            </a:r>
          </a:p>
        </p:txBody>
      </p:sp>
      <p:sp>
        <p:nvSpPr>
          <p:cNvPr id="4" name="">
            <a:extLst xmlns:a="http://schemas.openxmlformats.org/drawingml/2006/main">
              <a:ext uri="{FF2B5EF4-FFF2-40B4-BE49-F238E27FC236}">
                <a16:creationId xmlns:a16="http://schemas.microsoft.com/office/drawing/2014/main" id="{8C95AACF-2FDD-47F0-8E42-95708CE67990}"/>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信息处理与试算表</a:t>
            </a:r>
          </a:p>
        </p:txBody>
      </p:sp>
      <p:sp>
        <p:nvSpPr>
          <p:cNvPr id="5" name="">
            <a:extLst xmlns:a="http://schemas.openxmlformats.org/drawingml/2006/main">
              <a:ext uri="{FF2B5EF4-FFF2-40B4-BE49-F238E27FC236}">
                <a16:creationId xmlns:a16="http://schemas.microsoft.com/office/drawing/2014/main" id="{FBFBEF96-B2C8-4F75-95B1-58684AEB75B0}"/>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公式、函数、模型、图表和数据验证。</a:t>
            </a:r>
          </a:p>
        </p:txBody>
      </p:sp>
      <p:sp>
        <p:nvSpPr>
          <p:cNvPr id="6" name="">
            <a:extLst xmlns:a="http://schemas.openxmlformats.org/drawingml/2006/main">
              <a:ext uri="{FF2B5EF4-FFF2-40B4-BE49-F238E27FC236}">
                <a16:creationId xmlns:a16="http://schemas.microsoft.com/office/drawing/2014/main" id="{FD547948-7878-430A-A326-B77B4553FF8E}"/>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A088C321-66D4-4869-839B-46F12CCFD15A}"/>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40CAF9C6-B22E-4EF8-98E6-5A52BEBDE333}"/>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55F43C0C-E4DE-4ABC-865A-CA819C24C61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c24514716e74461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F90BF150-53BE-42DA-96B5-BEEB8436EB1A}"/>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4CEABA6F-C90F-4C01-A696-2105CE53DAF9}"/>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D5A1D131-C08E-47FB-BA0B-EBC4F14A08F8}"/>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E2B60138-42C9-497E-8204-FD2AF88C0E42}"/>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8E052603-EBA1-446A-B5B4-49E335A3CEE1}"/>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C5DA1C25-7941-40B3-B1BB-6F4842ECD4AE}"/>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87DB467B-BE15-4B41-9D89-6862997C1D7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A8C264C5-8822-4DE6-9960-133E2598B03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19" name="">
            <a:extLst xmlns:a="http://schemas.openxmlformats.org/drawingml/2006/main">
              <a:ext uri="{FF2B5EF4-FFF2-40B4-BE49-F238E27FC236}">
                <a16:creationId xmlns:a16="http://schemas.microsoft.com/office/drawing/2014/main" id="{9E177EBC-0311-400A-9AC9-A7C11965CDA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1598109505"/>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326F34EF-9B39-4A5C-9BA7-B9B954069E5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86670B31-16CB-4556-889E-2DAF0134331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8fd1b4f3be324e3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ED04F78-491B-4075-809A-FA33CC85D846}"/>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E4B03245-74D7-4DC9-B3B2-133A3A251864}"/>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F39AFDB-70CE-4382-8DA5-709DFBC8EF51}"/>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6C69B050-FDB3-49AC-81EE-876D5EAA876F}"/>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1BE31EA5-8D41-4A7D-9BB7-1F84BF71FD99}"/>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E554A909-F630-4FAC-8768-AE2459321A12}"/>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62D6B121-4E7F-4578-B40F-79ECB4985E79}"/>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38E36810-9D1F-47FC-A6FE-F183249E6C03}"/>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860E27CA-C894-4F7D-AA0A-5B76CA4BD32F}"/>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7F2C7F4B-2770-4D1A-84A2-37E5811D7456}"/>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3DE3CAD7-F249-408E-8232-C978E39D913E}"/>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E1D78F73-B9A8-4321-ACED-13A39F0133FB}"/>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6228F293-D512-44C2-9B26-8CFB92A9D00A}"/>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4381AEED-1898-41AF-B89B-719A07A09836}"/>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9DE39158-9DD2-43C6-B8E8-10D7BAAE22D0}"/>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C3353E19-CD95-44DD-A68A-45FF66DF7602}"/>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749C58AC-4BA0-4444-AD18-A3763B265F81}"/>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成功标准｜模型输入、处理、输出和假设必须可追踪</a:t>
            </a:r>
          </a:p>
        </p:txBody>
      </p:sp>
      <p:sp>
        <p:nvSpPr>
          <p:cNvPr id="21" name="">
            <a:extLst xmlns:a="http://schemas.openxmlformats.org/drawingml/2006/main">
              <a:ext uri="{FF2B5EF4-FFF2-40B4-BE49-F238E27FC236}">
                <a16:creationId xmlns:a16="http://schemas.microsoft.com/office/drawing/2014/main" id="{8D7C5F63-1A96-4688-AECA-5B1E45AAAD5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34577441-F95A-4771-BB76-9C4B75F49DB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3" name="">
            <a:extLst xmlns:a="http://schemas.openxmlformats.org/drawingml/2006/main">
              <a:ext uri="{FF2B5EF4-FFF2-40B4-BE49-F238E27FC236}">
                <a16:creationId xmlns:a16="http://schemas.microsoft.com/office/drawing/2014/main" id="{C7746ECE-B307-4FF6-8064-956A8AF6F92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785194004"/>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0A11820-AA4F-4332-94AB-02C61A8FD0D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4D328960-8854-4A09-9507-0A2D54F970B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419768bd08b48b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D701C35-3493-4139-A118-528869F87026}"/>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信息处理与试算表</a:t>
            </a:r>
          </a:p>
        </p:txBody>
      </p:sp>
      <p:sp>
        <p:nvSpPr>
          <p:cNvPr id="5" name="">
            <a:extLst xmlns:a="http://schemas.openxmlformats.org/drawingml/2006/main">
              <a:ext uri="{FF2B5EF4-FFF2-40B4-BE49-F238E27FC236}">
                <a16:creationId xmlns:a16="http://schemas.microsoft.com/office/drawing/2014/main" id="{3B6EFBF9-038C-4510-8A68-15D6CCE2A6C9}"/>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70240E24-2D78-41D5-8BA6-C772A33183D5}"/>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3D1D752-88DD-4645-B292-F4393AEE60A5}"/>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4854A250-48D5-4C89-BC92-8A641435AF9B}"/>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模型输入、处理、输出和假设必须可追踪</a:t>
            </a:r>
          </a:p>
        </p:txBody>
      </p:sp>
      <p:sp>
        <p:nvSpPr>
          <p:cNvPr id="9" name="">
            <a:extLst xmlns:a="http://schemas.openxmlformats.org/drawingml/2006/main">
              <a:ext uri="{FF2B5EF4-FFF2-40B4-BE49-F238E27FC236}">
                <a16:creationId xmlns:a16="http://schemas.microsoft.com/office/drawing/2014/main" id="{E1C1BF07-380F-4D3A-9959-6BC268FA8411}"/>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边界提醒｜相对/绝对引用错误</a:t>
            </a:r>
          </a:p>
        </p:txBody>
      </p:sp>
      <p:sp>
        <p:nvSpPr>
          <p:cNvPr id="10" name="">
            <a:extLst xmlns:a="http://schemas.openxmlformats.org/drawingml/2006/main">
              <a:ext uri="{FF2B5EF4-FFF2-40B4-BE49-F238E27FC236}">
                <a16:creationId xmlns:a16="http://schemas.microsoft.com/office/drawing/2014/main" id="{0D8E84BA-7566-4F68-8A37-255BCC0159E3}"/>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16BF2BE8-78FC-4D24-A616-424941A5FBB2}"/>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64ED9661-59A5-4F81-997D-B265C8E43623}"/>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公式、函数、模型、图表和数据验证。</a:t>
            </a:r>
          </a:p>
        </p:txBody>
      </p:sp>
      <p:sp>
        <p:nvSpPr>
          <p:cNvPr id="13" name="">
            <a:extLst xmlns:a="http://schemas.openxmlformats.org/drawingml/2006/main">
              <a:ext uri="{FF2B5EF4-FFF2-40B4-BE49-F238E27FC236}">
                <a16:creationId xmlns:a16="http://schemas.microsoft.com/office/drawing/2014/main" id="{2C84ABE7-D4CD-4704-B392-A6022526E415}"/>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804344C9-DBCB-4203-ABB5-C9D7BAD210A7}"/>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81791B57-A3E6-48C3-B152-38E33567782F}"/>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清洗—计算—验证—可视化</a:t>
            </a:r>
          </a:p>
        </p:txBody>
      </p:sp>
      <p:sp>
        <p:nvSpPr>
          <p:cNvPr id="16" name="">
            <a:extLst xmlns:a="http://schemas.openxmlformats.org/drawingml/2006/main">
              <a:ext uri="{FF2B5EF4-FFF2-40B4-BE49-F238E27FC236}">
                <a16:creationId xmlns:a16="http://schemas.microsoft.com/office/drawing/2014/main" id="{3F6C879A-37C6-4696-A5C1-CFA6989CF9D4}"/>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ICT 2012-2022、Sample Paper 与 Practice Paper｜ICT Paper 1 Section A original MCQ·证据定位·原创模考任务 1</a:t>
            </a:r>
          </a:p>
        </p:txBody>
      </p:sp>
      <p:sp>
        <p:nvSpPr>
          <p:cNvPr id="17" name="">
            <a:extLst xmlns:a="http://schemas.openxmlformats.org/drawingml/2006/main">
              <a:ext uri="{FF2B5EF4-FFF2-40B4-BE49-F238E27FC236}">
                <a16:creationId xmlns:a16="http://schemas.microsoft.com/office/drawing/2014/main" id="{39A1EBBD-27DA-4E95-945E-5FFBAABC2967}"/>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07FB6D24-B41D-4F22-85CC-CDDB8DE7A33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AC646B5-6006-4461-B1C8-9B0F123FA18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0" name="">
            <a:extLst xmlns:a="http://schemas.openxmlformats.org/drawingml/2006/main">
              <a:ext uri="{FF2B5EF4-FFF2-40B4-BE49-F238E27FC236}">
                <a16:creationId xmlns:a16="http://schemas.microsoft.com/office/drawing/2014/main" id="{EB87D220-7246-4E86-B6E4-1FF2C865C9A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778867135"/>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396CFDE-A12C-4C8C-B1C7-0874D4A6F3F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1815C5C2-1AB1-44F6-8D91-F0442C677B2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6435ec8a25cf488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DF6F181-C052-42A7-91B5-9CAE3E17C878}"/>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C93B5C34-17F4-4B5F-99FA-DE6FC5CD52D7}"/>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A198D0E2-2A11-4DE1-9FD5-DFF1A6AD1001}"/>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能解释“模型输入、处理、输出和假设必须可追踪”，并识别一个反例或边界。</a:t>
            </a:r>
          </a:p>
        </p:txBody>
      </p:sp>
      <p:sp>
        <p:nvSpPr>
          <p:cNvPr id="7" name="">
            <a:extLst xmlns:a="http://schemas.openxmlformats.org/drawingml/2006/main">
              <a:ext uri="{FF2B5EF4-FFF2-40B4-BE49-F238E27FC236}">
                <a16:creationId xmlns:a16="http://schemas.microsoft.com/office/drawing/2014/main" id="{8B102F44-E31B-4B8A-B5FB-E35768946364}"/>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74B09382-4647-42B4-B84E-A4A0DAD57903}"/>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D7E072E8-6092-49A4-B447-DCE9E0EFCD24}"/>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【原创训练材料｜参数为训练所设】B2 stores a tax rate. Formula D7 uses the…</a:t>
            </a:r>
          </a:p>
        </p:txBody>
      </p:sp>
      <p:sp>
        <p:nvSpPr>
          <p:cNvPr id="10" name="">
            <a:extLst xmlns:a="http://schemas.openxmlformats.org/drawingml/2006/main">
              <a:ext uri="{FF2B5EF4-FFF2-40B4-BE49-F238E27FC236}">
                <a16:creationId xmlns:a16="http://schemas.microsoft.com/office/drawing/2014/main" id="{1DF7F93F-55E1-4D57-9529-0694C339C944}"/>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高频错因：相对/绝对引用错误</a:t>
            </a:r>
          </a:p>
        </p:txBody>
      </p:sp>
      <p:sp>
        <p:nvSpPr>
          <p:cNvPr id="11" name="">
            <a:extLst xmlns:a="http://schemas.openxmlformats.org/drawingml/2006/main">
              <a:ext uri="{FF2B5EF4-FFF2-40B4-BE49-F238E27FC236}">
                <a16:creationId xmlns:a16="http://schemas.microsoft.com/office/drawing/2014/main" id="{2505B0ED-38DF-4EE2-BB34-9177A161D516}"/>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40B168F-A925-414F-9A3F-250E897CEE70}"/>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4226C561-7EBC-42FE-A32C-1F70F23EA900}"/>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模型输入、处理、输出和假设必须可追踪</a:t>
            </a:r>
          </a:p>
        </p:txBody>
      </p:sp>
      <p:sp>
        <p:nvSpPr>
          <p:cNvPr id="14" name="">
            <a:extLst xmlns:a="http://schemas.openxmlformats.org/drawingml/2006/main">
              <a:ext uri="{FF2B5EF4-FFF2-40B4-BE49-F238E27FC236}">
                <a16:creationId xmlns:a16="http://schemas.microsoft.com/office/drawing/2014/main" id="{4A988FDF-E61B-4A39-88D8-89183830099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7A8A9592-73D1-4711-B70B-445FB272E0E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CA827FF-5AE0-4D5B-ACF1-D6D113BC320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17" name="">
            <a:extLst xmlns:a="http://schemas.openxmlformats.org/drawingml/2006/main">
              <a:ext uri="{FF2B5EF4-FFF2-40B4-BE49-F238E27FC236}">
                <a16:creationId xmlns:a16="http://schemas.microsoft.com/office/drawing/2014/main" id="{4C57452D-2F92-496C-B4DA-751C7189D6D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179864853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0F7B6A2B-FFD0-4A1D-87B4-788B265F061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1605991D-52A5-43D9-A90B-D8F6A111238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03c419913a574c2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7CC4B3D-FB7B-497D-A86C-7A340ABDCCAF}"/>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BE4742CB-C2BB-4D1A-87A7-2BBB1F66774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C4CD64F-3042-482E-980B-0456D1AF2816}"/>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E199FC32-4DD3-426B-A20E-895CFF56943C}"/>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01107825-E9A8-4848-96F8-525E323075BD}"/>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清洗</a:t>
            </a:r>
          </a:p>
        </p:txBody>
      </p:sp>
      <p:sp>
        <p:nvSpPr>
          <p:cNvPr id="9" name="">
            <a:extLst xmlns:a="http://schemas.openxmlformats.org/drawingml/2006/main">
              <a:ext uri="{FF2B5EF4-FFF2-40B4-BE49-F238E27FC236}">
                <a16:creationId xmlns:a16="http://schemas.microsoft.com/office/drawing/2014/main" id="{95681732-2B55-4C79-ACB5-B7C70224485D}"/>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F875FF2B-F594-4F48-8269-AEB5EA83A370}"/>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计算</a:t>
            </a:r>
          </a:p>
        </p:txBody>
      </p:sp>
      <p:sp>
        <p:nvSpPr>
          <p:cNvPr id="11" name="">
            <a:extLst xmlns:a="http://schemas.openxmlformats.org/drawingml/2006/main">
              <a:ext uri="{FF2B5EF4-FFF2-40B4-BE49-F238E27FC236}">
                <a16:creationId xmlns:a16="http://schemas.microsoft.com/office/drawing/2014/main" id="{D12D846B-6972-470F-AFC1-65F6B10E9C8C}"/>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68BDB21E-323A-4ECF-91BB-3F178CC374D3}"/>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验证</a:t>
            </a:r>
          </a:p>
        </p:txBody>
      </p:sp>
      <p:sp>
        <p:nvSpPr>
          <p:cNvPr id="13" name="">
            <a:extLst xmlns:a="http://schemas.openxmlformats.org/drawingml/2006/main">
              <a:ext uri="{FF2B5EF4-FFF2-40B4-BE49-F238E27FC236}">
                <a16:creationId xmlns:a16="http://schemas.microsoft.com/office/drawing/2014/main" id="{0A5983FB-AC57-445D-B983-A9F428B5C738}"/>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8BFD4D66-0643-4444-A7AB-27CFD7BB89A6}"/>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可视化</a:t>
            </a:r>
          </a:p>
        </p:txBody>
      </p:sp>
      <p:sp>
        <p:nvSpPr>
          <p:cNvPr id="15" name="">
            <a:extLst xmlns:a="http://schemas.openxmlformats.org/drawingml/2006/main">
              <a:ext uri="{FF2B5EF4-FFF2-40B4-BE49-F238E27FC236}">
                <a16:creationId xmlns:a16="http://schemas.microsoft.com/office/drawing/2014/main" id="{AB05EE42-2FBC-40E9-8F9C-F5670F7375D4}"/>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49860030-94CA-4344-A012-87DCB073EE73}"/>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AC06F433-B95C-401E-9A9A-8F7996FCEFFC}"/>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647"/>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【原创训练材料｜参数为训练所设】B2 stores a tax rate. Formula D7 uses the amount in…</a:t>
            </a:r>
          </a:p>
        </p:txBody>
      </p:sp>
      <p:sp>
        <p:nvSpPr>
          <p:cNvPr id="18" name="">
            <a:extLst xmlns:a="http://schemas.openxmlformats.org/drawingml/2006/main">
              <a:ext uri="{FF2B5EF4-FFF2-40B4-BE49-F238E27FC236}">
                <a16:creationId xmlns:a16="http://schemas.microsoft.com/office/drawing/2014/main" id="{9E667E4D-A55B-43A8-8343-AC25760F9A8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A8CACDB-8D06-4578-AB15-39CF6920BA2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2DD6137C-3728-44EE-9A32-DFDE7F793606}"/>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amount reference should change by row while the tax-rate referenc…</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5C56260B-0BA5-4357-AC19-9F2ADE62AAFF}"/>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A69635D5-E3F4-4CE2-99A9-701E41569FA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58C58A9F-7DFB-432E-8F60-C720A13FA09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4" name="">
            <a:extLst xmlns:a="http://schemas.openxmlformats.org/drawingml/2006/main">
              <a:ext uri="{FF2B5EF4-FFF2-40B4-BE49-F238E27FC236}">
                <a16:creationId xmlns:a16="http://schemas.microsoft.com/office/drawing/2014/main" id="{635D11B5-1E29-49B4-B25A-AEAA7953912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1542475068"/>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9795423-CE75-45F1-97C2-B4B573905D9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FC79090E-6086-424E-9480-3EC66F28B3C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12e75d19093480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840BC16-8ED3-47B0-9C6C-824494C561E1}"/>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E64BC15E-47C3-42B1-8047-8C8845546864}"/>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C01EE78-FC0D-4FF7-8D60-0AE5FDC75B99}"/>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5FF0E3A-7CCE-42E8-8DA3-082239AF2D10}"/>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FD529501-AC25-4A73-95B7-6EFD2086AE06}"/>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2F3E8E7C-0C0B-4393-94CD-F9712B3FDA17}"/>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AFC45540-3C81-42C7-8E04-2DE49736D542}"/>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2B7B044A-B0A2-43CB-857C-4D864B0768F7}"/>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031CE1BD-AEBC-470C-A943-17A9721DD8EF}"/>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B849E31D-C582-4A59-B74F-A776D2F5319E}"/>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A7F9770-2275-4BC8-9F2D-295FD2D5F886}"/>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80A49F0-CFE0-4750-8E0C-FB4CF1331FBF}"/>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9B8E9629-176D-4C9C-A819-E4A91DDF45BA}"/>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相对/绝对引用错误</a:t>
            </a:r>
          </a:p>
        </p:txBody>
      </p:sp>
      <p:sp>
        <p:nvSpPr>
          <p:cNvPr id="17" name="">
            <a:extLst xmlns:a="http://schemas.openxmlformats.org/drawingml/2006/main">
              <a:ext uri="{FF2B5EF4-FFF2-40B4-BE49-F238E27FC236}">
                <a16:creationId xmlns:a16="http://schemas.microsoft.com/office/drawing/2014/main" id="{3562754D-19FF-4984-8EDD-9E688F74EE60}"/>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2449E29F-0E6D-4412-8652-B70441B86AB8}"/>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F97D42DA-F2BB-4A67-AFFD-F60607BD3860}"/>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03B62109-F21F-4261-A725-1856A548DE4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8B9495B-2BD2-4093-BEDB-B66890F49A0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2" name="">
            <a:extLst xmlns:a="http://schemas.openxmlformats.org/drawingml/2006/main">
              <a:ext uri="{FF2B5EF4-FFF2-40B4-BE49-F238E27FC236}">
                <a16:creationId xmlns:a16="http://schemas.microsoft.com/office/drawing/2014/main" id="{DE55C17B-2DB2-49BE-8F33-64FFA08A923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15087883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1FE6431-E1E6-4C89-A9C1-D0D03A62C3F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29325F59-B83C-4990-9DBE-C16DE56E12A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a16feb4f1de4a7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DA27644-D4BD-44D7-A4D6-A24693B3DA9B}"/>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B6958EAD-4A1B-40A5-9555-4BF357459F4C}"/>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526285B-7B3E-43C0-9419-3E377B982E62}"/>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9116166F-7957-4C19-BE30-C5DFC37F4AF1}"/>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信息处理与试算表</a:t>
            </a:r>
          </a:p>
        </p:txBody>
      </p:sp>
      <p:sp>
        <p:nvSpPr>
          <p:cNvPr id="8" name="">
            <a:extLst xmlns:a="http://schemas.openxmlformats.org/drawingml/2006/main">
              <a:ext uri="{FF2B5EF4-FFF2-40B4-BE49-F238E27FC236}">
                <a16:creationId xmlns:a16="http://schemas.microsoft.com/office/drawing/2014/main" id="{F841BE47-95F7-47D6-80A3-B0135918EC4F}"/>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68558822-46A0-4C3E-90C0-16EA0D91B90B}"/>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B9C69339-7E8D-4DE5-8AF6-FA5B98375BB6}"/>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模型输入、处理、输出和假设必须可追踪</a:t>
            </a:r>
          </a:p>
        </p:txBody>
      </p:sp>
      <p:sp>
        <p:nvSpPr>
          <p:cNvPr id="11" name="">
            <a:extLst xmlns:a="http://schemas.openxmlformats.org/drawingml/2006/main">
              <a:ext uri="{FF2B5EF4-FFF2-40B4-BE49-F238E27FC236}">
                <a16:creationId xmlns:a16="http://schemas.microsoft.com/office/drawing/2014/main" id="{477B9DE6-97F6-4C34-944B-CE7ADE353DEB}"/>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599491BA-1B2B-4B69-A2C0-6C867510903B}"/>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39707BC6-EC0E-4C32-A683-1ED02F4E8379}"/>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清洗—计算—验证—可视化</a:t>
            </a:r>
          </a:p>
        </p:txBody>
      </p:sp>
      <p:sp>
        <p:nvSpPr>
          <p:cNvPr id="14" name="">
            <a:extLst xmlns:a="http://schemas.openxmlformats.org/drawingml/2006/main">
              <a:ext uri="{FF2B5EF4-FFF2-40B4-BE49-F238E27FC236}">
                <a16:creationId xmlns:a16="http://schemas.microsoft.com/office/drawing/2014/main" id="{0B8095F9-BFE8-4689-BB9D-26445EB79CC9}"/>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C6635D9B-9892-4F11-913B-F5D3A232D236}"/>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8F596709-524B-47C6-A4F5-88D1FA278E97}"/>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相对/绝对引用错误</a:t>
            </a:r>
          </a:p>
        </p:txBody>
      </p:sp>
      <p:sp>
        <p:nvSpPr>
          <p:cNvPr id="17" name="">
            <a:extLst xmlns:a="http://schemas.openxmlformats.org/drawingml/2006/main">
              <a:ext uri="{FF2B5EF4-FFF2-40B4-BE49-F238E27FC236}">
                <a16:creationId xmlns:a16="http://schemas.microsoft.com/office/drawing/2014/main" id="{52A06051-C0B3-4BC0-B776-BAF69AA2DF31}"/>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822711CB-6ECE-44E2-85EC-DD07D86AF8C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84C4C72-3199-4D3B-B3D9-86A1C30BE94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0" name="">
            <a:extLst xmlns:a="http://schemas.openxmlformats.org/drawingml/2006/main">
              <a:ext uri="{FF2B5EF4-FFF2-40B4-BE49-F238E27FC236}">
                <a16:creationId xmlns:a16="http://schemas.microsoft.com/office/drawing/2014/main" id="{A96E0FF1-C869-4822-9DCF-9BFF6C15E83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273693318"/>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3E0D31A-BDA9-413F-8646-417E7959AE7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04F22BD4-A218-4B61-8CBA-00E007E2AD4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409155943c04b9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EE8673D-7FCE-41AE-BABB-98AEDC706E77}"/>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D580305A-0AA6-45E1-ADBA-70BE3507DF03}"/>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A7113BA-4397-4DC9-BE8A-4FD45B25FAD3}"/>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53E07967-7EF0-44E9-93AB-92C0FCD3C93D}"/>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ICT Paper 1 Section A original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a:t>
            </a:r>
          </a:p>
        </p:txBody>
      </p:sp>
      <p:sp>
        <p:nvSpPr>
          <p:cNvPr id="8" name="">
            <a:extLst xmlns:a="http://schemas.openxmlformats.org/drawingml/2006/main">
              <a:ext uri="{FF2B5EF4-FFF2-40B4-BE49-F238E27FC236}">
                <a16:creationId xmlns:a16="http://schemas.microsoft.com/office/drawing/2014/main" id="{DE051EDE-1E93-4373-8B9E-C1BE4B06F1B7}"/>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48932361-385D-4B1D-B1C5-1D55463A5394}"/>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C1F430B0-D815-431C-9EBE-D799F88FB138}"/>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模型输入、处理、输出和假设必须可追踪</a:t>
            </a:r>
          </a:p>
        </p:txBody>
      </p:sp>
      <p:sp>
        <p:nvSpPr>
          <p:cNvPr id="11" name="">
            <a:extLst xmlns:a="http://schemas.openxmlformats.org/drawingml/2006/main">
              <a:ext uri="{FF2B5EF4-FFF2-40B4-BE49-F238E27FC236}">
                <a16:creationId xmlns:a16="http://schemas.microsoft.com/office/drawing/2014/main" id="{89D9B617-4E31-4B73-9213-AB0FBA83EB32}"/>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D5261635-B630-4ADE-9CF1-D36AA95C15BC}"/>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2EDD5556-502C-442E-8416-602E366CA9A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清洗—计算—验证—可视化</a:t>
            </a:r>
          </a:p>
        </p:txBody>
      </p:sp>
      <p:sp>
        <p:nvSpPr>
          <p:cNvPr id="14" name="">
            <a:extLst xmlns:a="http://schemas.openxmlformats.org/drawingml/2006/main">
              <a:ext uri="{FF2B5EF4-FFF2-40B4-BE49-F238E27FC236}">
                <a16:creationId xmlns:a16="http://schemas.microsoft.com/office/drawing/2014/main" id="{5858E42F-28B5-4614-B51D-63098EF81297}"/>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D12E7436-4DBC-4325-9787-367D13E35B25}"/>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981185E0-A7C2-47A4-845A-095D0979EFD4}"/>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检查：相对/绝对引用错误</a:t>
            </a:r>
          </a:p>
        </p:txBody>
      </p:sp>
      <p:sp>
        <p:nvSpPr>
          <p:cNvPr id="17" name="">
            <a:extLst xmlns:a="http://schemas.openxmlformats.org/drawingml/2006/main">
              <a:ext uri="{FF2B5EF4-FFF2-40B4-BE49-F238E27FC236}">
                <a16:creationId xmlns:a16="http://schemas.microsoft.com/office/drawing/2014/main" id="{A05F05E4-4A50-4C8B-B20A-73D9FCFA13B3}"/>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EC3313E8-A24C-4D1D-AF46-EB17F96E27B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E182388-3DAA-4156-881F-5A637E5E70B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0" name="">
            <a:extLst xmlns:a="http://schemas.openxmlformats.org/drawingml/2006/main">
              <a:ext uri="{FF2B5EF4-FFF2-40B4-BE49-F238E27FC236}">
                <a16:creationId xmlns:a16="http://schemas.microsoft.com/office/drawing/2014/main" id="{E35E28AE-A3B3-4794-AA21-37518052D19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155810595"/>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C044F26-0F7B-4E43-9E1B-14222C47FB2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23258B86-C0C6-4D68-95FE-98B403C50BB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fbf1fc66fb0435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C857F8B-D938-4E04-87E7-88BF1169E18D}"/>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34C75CA6-C97B-4A9B-A579-730DB8C06D54}"/>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54C46AF-0573-44C3-BA0A-4DB253A55CDB}"/>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5507BBE7-86E2-4657-8308-02E0FD06AD37}"/>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47"/>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ICT Paper 1 Section A original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【原创训练材料｜参数为训练所设】B2 stores a tax rate. Formula D7 uses the amount in C7 and is copied down to D30. The copied formulas must keep referring to B2.</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 …</a:t>
            </a:r>
          </a:p>
        </p:txBody>
      </p:sp>
      <p:sp>
        <p:nvSpPr>
          <p:cNvPr id="8" name="">
            <a:extLst xmlns:a="http://schemas.openxmlformats.org/drawingml/2006/main">
              <a:ext uri="{FF2B5EF4-FFF2-40B4-BE49-F238E27FC236}">
                <a16:creationId xmlns:a16="http://schemas.microsoft.com/office/drawing/2014/main" id="{879B337E-2BA8-471D-9642-19CB6CD642E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1 Section A original MCQ·错项排除·原创模考任务 4</a:t>
            </a:r>
          </a:p>
        </p:txBody>
      </p:sp>
      <p:sp>
        <p:nvSpPr>
          <p:cNvPr id="9" name="">
            <a:extLst xmlns:a="http://schemas.openxmlformats.org/drawingml/2006/main">
              <a:ext uri="{FF2B5EF4-FFF2-40B4-BE49-F238E27FC236}">
                <a16:creationId xmlns:a16="http://schemas.microsoft.com/office/drawing/2014/main" id="{21249FB3-8CD4-456F-9B3A-74B1E981E4EB}"/>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749EEE4-B174-409A-97AB-0A3C4DCDBDF6}"/>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91AB77FF-D8C1-4461-87F5-B54CE1868CD5}"/>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9FE6A28D-A003-4E6D-9049-888CD4AC8973}"/>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B31EA4B1-078E-4036-8F24-B7833FCB2A45}"/>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CE125283-5305-4945-AAE5-DB9A4617B762}"/>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862A5C82-24C6-490A-B4B5-5A0D76A62B70}"/>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86455A2F-83EA-4D55-94B9-F876728A8ADF}"/>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9298D3DF-0661-4B89-B615-FCFB06731125}"/>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30DD36C2-BE88-449B-97B6-6705D8AF88AA}"/>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79B4112C-70BD-43E1-BA16-1EDB27AF69AE}"/>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4CFDA947-FABC-4ACA-A74E-46D93A766F2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E474CFB-A1EC-4401-80CF-C932AC8435C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2" name="">
            <a:extLst xmlns:a="http://schemas.openxmlformats.org/drawingml/2006/main">
              <a:ext uri="{FF2B5EF4-FFF2-40B4-BE49-F238E27FC236}">
                <a16:creationId xmlns:a16="http://schemas.microsoft.com/office/drawing/2014/main" id="{7686E4E9-77F6-4672-8A32-20CE4F957CC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712293222"/>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6188D9F-3056-4586-885B-3B33DFF6A91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6CFEE795-EE52-4C7E-97DC-68557F0F739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43088467f444ce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FF8E06A-A01E-4B28-9E96-DFDD4AB6751A}"/>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AC98ECEA-108D-4547-B3EF-F6B9B25E048D}"/>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CFA61EB-A5C0-45B4-8AF1-0BE9BD340C6B}"/>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3C925E2-42AC-4E8D-AF12-81C062B58157}"/>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45E8FAC6-BB21-46CD-867D-17FE155F6069}"/>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ICT Paper 1 Section A original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【原创训练材料｜参数为训练所设】B2 stores a tax rate.…</a:t>
            </a:r>
          </a:p>
        </p:txBody>
      </p:sp>
      <p:sp>
        <p:nvSpPr>
          <p:cNvPr id="9" name="">
            <a:extLst xmlns:a="http://schemas.openxmlformats.org/drawingml/2006/main">
              <a:ext uri="{FF2B5EF4-FFF2-40B4-BE49-F238E27FC236}">
                <a16:creationId xmlns:a16="http://schemas.microsoft.com/office/drawing/2014/main" id="{A63D1F2F-82D7-46D8-B933-43818B2904AC}"/>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FE966B9B-56AB-4C32-ABA4-76A318E7F11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E44A44BE-0E72-43D0-8CD9-2F0B8D169D61}"/>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3033D1CF-671A-4469-B22F-CA6FE5E53DC4}"/>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ICT Paper 1 Section A original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【原创训练材料｜参数为训练所设】B2 stores a tax rate. Formula …</a:t>
            </a:r>
          </a:p>
        </p:txBody>
      </p:sp>
      <p:sp>
        <p:nvSpPr>
          <p:cNvPr id="13" name="">
            <a:extLst xmlns:a="http://schemas.openxmlformats.org/drawingml/2006/main">
              <a:ext uri="{FF2B5EF4-FFF2-40B4-BE49-F238E27FC236}">
                <a16:creationId xmlns:a16="http://schemas.microsoft.com/office/drawing/2014/main" id="{F3B4CBA2-70E7-47A4-8C4C-DC8D383F0851}"/>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B0B08705-5BDF-44A9-9AAF-2173256FA3CC}"/>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3A4CA63A-CE8F-4228-9F7C-8E52BC11204A}"/>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D03A9F8F-C88A-423E-96F9-42693AB9C2E2}"/>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【原创训练材料｜参数为训练所设】B2 stores a tax rate. Formula …</a:t>
            </a:r>
          </a:p>
        </p:txBody>
      </p:sp>
      <p:sp>
        <p:nvSpPr>
          <p:cNvPr id="17" name="">
            <a:extLst xmlns:a="http://schemas.openxmlformats.org/drawingml/2006/main">
              <a:ext uri="{FF2B5EF4-FFF2-40B4-BE49-F238E27FC236}">
                <a16:creationId xmlns:a16="http://schemas.microsoft.com/office/drawing/2014/main" id="{454E93FA-ADEE-4306-B3F7-52441CA4B16B}"/>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94FE9D3A-5638-4E1C-AD46-77F9821C24B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C7FC8FB-6776-4C5F-A44D-C2F92D4E8E1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0" name="">
            <a:extLst xmlns:a="http://schemas.openxmlformats.org/drawingml/2006/main">
              <a:ext uri="{FF2B5EF4-FFF2-40B4-BE49-F238E27FC236}">
                <a16:creationId xmlns:a16="http://schemas.microsoft.com/office/drawing/2014/main" id="{3B8B5908-BD99-47E4-9623-9E855F551CE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878531374"/>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3BE31AB-E193-4835-AD76-3A2A2E8FB23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88D2121D-D5D2-4CBA-871E-133C6735958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7fed899746140e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DA1A651-C9FC-4991-9D92-268B7F99AFD3}"/>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DA464B69-47EF-4B6E-A559-8843046D3012}"/>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0F72049-257F-4326-8E2E-DBFE4B198C2C}"/>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134FBC73-91F2-4268-835F-501BE9CC3231}"/>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相对/绝对引用错误</a:t>
            </a:r>
          </a:p>
        </p:txBody>
      </p:sp>
      <p:sp>
        <p:nvSpPr>
          <p:cNvPr id="8" name="">
            <a:extLst xmlns:a="http://schemas.openxmlformats.org/drawingml/2006/main">
              <a:ext uri="{FF2B5EF4-FFF2-40B4-BE49-F238E27FC236}">
                <a16:creationId xmlns:a16="http://schemas.microsoft.com/office/drawing/2014/main" id="{E90A1C58-D74A-46D1-BF3C-48675C15BC19}"/>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96710133-858B-4785-B660-AC7CF3A16FB1}"/>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BF5D950-08A0-4FEB-AB71-9783389C0483}"/>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20491D6B-C606-4AB6-9D7F-D81FC039E809}"/>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正确结论：Use C7 with $B$2, copy down, and inspect at least one later row.</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B79FF2D5-BD07-4C33-B0C0-1B0376922AC9}"/>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0D4A4D85-AC78-4A9A-8E74-7C5663CA11D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407FCF2-174D-47EF-AF16-AD04CA18892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15" name="">
            <a:extLst xmlns:a="http://schemas.openxmlformats.org/drawingml/2006/main">
              <a:ext uri="{FF2B5EF4-FFF2-40B4-BE49-F238E27FC236}">
                <a16:creationId xmlns:a16="http://schemas.microsoft.com/office/drawing/2014/main" id="{BDB5C09F-6889-46F3-A3BE-F115A75BB07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1652960760"/>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C285E9A-91E5-40CA-A3EE-489836F40AE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67E5C19D-E507-4507-804B-26DF315AE7E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35e4d3a3390499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26F2873-09A5-49E2-96FC-B6FBAB0C8A0C}"/>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7DBF3BB6-3250-4E31-B802-2DBC54059F77}"/>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10B32AC-CB1C-4B22-BFEB-52713DB35ED3}"/>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A5864CC6-AA22-4753-95DC-015948751FE1}"/>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074"/>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ICT Paper 1 Section A original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【原创训练材料｜参数为训练所设】B2 stores a tax rate. Formula D7 uses the amount in C7 and is copied down to D30. The copied formulas must keep referring to B2.</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answer turns the mat…</a:t>
            </a:r>
          </a:p>
        </p:txBody>
      </p:sp>
      <p:sp>
        <p:nvSpPr>
          <p:cNvPr id="8" name="">
            <a:extLst xmlns:a="http://schemas.openxmlformats.org/drawingml/2006/main">
              <a:ext uri="{FF2B5EF4-FFF2-40B4-BE49-F238E27FC236}">
                <a16:creationId xmlns:a16="http://schemas.microsoft.com/office/drawing/2014/main" id="{24EE2F62-28ED-4072-AA8A-388E2ECE295D}"/>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9347DCF7-7605-470D-B32F-014B61CE619F}"/>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E33AFDA-1510-4352-9B3F-F39114BCC59F}"/>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D7AAA2CA-3202-4CEC-9350-2D9AA5B68590}"/>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1D28531B-52AA-4565-B05C-D5583723BFBF}"/>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6E583C9E-0856-41F3-AC23-39B8AE48642B}"/>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A3EDBB8A-8839-4428-81EF-CE1AF20829D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977298F-EDA2-4338-80D8-60DFAF6E8F5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16" name="">
            <a:extLst xmlns:a="http://schemas.openxmlformats.org/drawingml/2006/main">
              <a:ext uri="{FF2B5EF4-FFF2-40B4-BE49-F238E27FC236}">
                <a16:creationId xmlns:a16="http://schemas.microsoft.com/office/drawing/2014/main" id="{31D431AF-501F-4D37-909D-6EB8E3F73A2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557658351"/>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4CF1349-0EAB-4FE9-A92B-652005391AA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27F01547-E5A7-4CDC-BFEE-5B5377C7D27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9fedac25409d4b7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15D7AF7-6575-46C5-8BA8-D8E83457B274}"/>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C34FD106-8B05-46A1-9C95-604FC7C3969C}"/>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F736CD2-91CB-4917-A3D4-AD147BEE297E}"/>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能独立执行“清洗—计算—验证—可视化”，并说明每一步理由。</a:t>
            </a:r>
          </a:p>
        </p:txBody>
      </p:sp>
      <p:sp>
        <p:nvSpPr>
          <p:cNvPr id="7" name="">
            <a:extLst xmlns:a="http://schemas.openxmlformats.org/drawingml/2006/main">
              <a:ext uri="{FF2B5EF4-FFF2-40B4-BE49-F238E27FC236}">
                <a16:creationId xmlns:a16="http://schemas.microsoft.com/office/drawing/2014/main" id="{54EB2B65-08EA-4FD1-8775-4E7CC31FE310}"/>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751EB37E-12D8-491B-93C5-5B71500DB496}"/>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5C1E3D3C-8A0A-4276-BE9B-85D4FAE84B71}"/>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【原创训练材料｜参数为训练所设】B2 stores a tax rate. Formula D7 uses th…</a:t>
            </a:r>
          </a:p>
        </p:txBody>
      </p:sp>
      <p:sp>
        <p:nvSpPr>
          <p:cNvPr id="10" name="">
            <a:extLst xmlns:a="http://schemas.openxmlformats.org/drawingml/2006/main">
              <a:ext uri="{FF2B5EF4-FFF2-40B4-BE49-F238E27FC236}">
                <a16:creationId xmlns:a16="http://schemas.microsoft.com/office/drawing/2014/main" id="{40F226A0-88C6-40C4-AAF5-C6D08B067EC0}"/>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高频错因：相对/绝对引用错误</a:t>
            </a:r>
          </a:p>
        </p:txBody>
      </p:sp>
      <p:sp>
        <p:nvSpPr>
          <p:cNvPr id="11" name="">
            <a:extLst xmlns:a="http://schemas.openxmlformats.org/drawingml/2006/main">
              <a:ext uri="{FF2B5EF4-FFF2-40B4-BE49-F238E27FC236}">
                <a16:creationId xmlns:a16="http://schemas.microsoft.com/office/drawing/2014/main" id="{F6D7CFB5-D7DE-47DE-BD6B-8F206ACF9CEF}"/>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E7787E1-4C82-47D1-9F59-F3938D19FDC2}"/>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C4A10CC-8E4C-4C5A-9023-A8963AC1C24E}"/>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模型输入、处理、输出和假设必须可追踪</a:t>
            </a:r>
          </a:p>
        </p:txBody>
      </p:sp>
      <p:sp>
        <p:nvSpPr>
          <p:cNvPr id="14" name="">
            <a:extLst xmlns:a="http://schemas.openxmlformats.org/drawingml/2006/main">
              <a:ext uri="{FF2B5EF4-FFF2-40B4-BE49-F238E27FC236}">
                <a16:creationId xmlns:a16="http://schemas.microsoft.com/office/drawing/2014/main" id="{C6873624-0691-4F05-B7C5-ACFB655820AA}"/>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381C57F4-BC14-4EEF-8827-6031CF6B78E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E0B54FFB-1B54-46CA-880B-C74EE4872F8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17" name="">
            <a:extLst xmlns:a="http://schemas.openxmlformats.org/drawingml/2006/main">
              <a:ext uri="{FF2B5EF4-FFF2-40B4-BE49-F238E27FC236}">
                <a16:creationId xmlns:a16="http://schemas.microsoft.com/office/drawing/2014/main" id="{18BAC88C-7461-4ABD-A8E6-0FCC72F1EB6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91152535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ECC79232-D7FA-465F-8E1F-993AB8EEE9B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2365FFBE-6E02-4392-A546-48EB921F8CC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dc8016a4f07b4c4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C8B5815-995C-473D-B33E-FA3995FAE98E}"/>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D8D16A1B-E16F-408E-A082-8E60EAE166CB}"/>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0DF2894-DE72-43AF-ACCE-E89207B2179C}"/>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8C37D14C-6351-47F0-87A3-B3168F1A492B}"/>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9A60B50A-8012-4734-A392-C084D117D9AC}"/>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清洗</a:t>
            </a:r>
          </a:p>
        </p:txBody>
      </p:sp>
      <p:sp>
        <p:nvSpPr>
          <p:cNvPr id="9" name="">
            <a:extLst xmlns:a="http://schemas.openxmlformats.org/drawingml/2006/main">
              <a:ext uri="{FF2B5EF4-FFF2-40B4-BE49-F238E27FC236}">
                <a16:creationId xmlns:a16="http://schemas.microsoft.com/office/drawing/2014/main" id="{3F326FEC-42FA-4477-B403-8DB2E1A3369E}"/>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79D0DB3C-4932-4BCB-98E7-A8F73DF30408}"/>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计算</a:t>
            </a:r>
          </a:p>
        </p:txBody>
      </p:sp>
      <p:sp>
        <p:nvSpPr>
          <p:cNvPr id="11" name="">
            <a:extLst xmlns:a="http://schemas.openxmlformats.org/drawingml/2006/main">
              <a:ext uri="{FF2B5EF4-FFF2-40B4-BE49-F238E27FC236}">
                <a16:creationId xmlns:a16="http://schemas.microsoft.com/office/drawing/2014/main" id="{1286E44C-AEA4-4D10-B48D-78E04295DD98}"/>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B2B50775-F9C7-45C3-90D9-EC99B5A29CC0}"/>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验证</a:t>
            </a:r>
          </a:p>
        </p:txBody>
      </p:sp>
      <p:sp>
        <p:nvSpPr>
          <p:cNvPr id="13" name="">
            <a:extLst xmlns:a="http://schemas.openxmlformats.org/drawingml/2006/main">
              <a:ext uri="{FF2B5EF4-FFF2-40B4-BE49-F238E27FC236}">
                <a16:creationId xmlns:a16="http://schemas.microsoft.com/office/drawing/2014/main" id="{0A7555DB-75F4-4383-A1F7-9874CFD0550C}"/>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EC469005-BDA6-4497-9E36-45969BD825C1}"/>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可视化</a:t>
            </a:r>
          </a:p>
        </p:txBody>
      </p:sp>
      <p:sp>
        <p:nvSpPr>
          <p:cNvPr id="15" name="">
            <a:extLst xmlns:a="http://schemas.openxmlformats.org/drawingml/2006/main">
              <a:ext uri="{FF2B5EF4-FFF2-40B4-BE49-F238E27FC236}">
                <a16:creationId xmlns:a16="http://schemas.microsoft.com/office/drawing/2014/main" id="{4ED2B4C4-7D98-4C84-8939-82681A3F6AEF}"/>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15390A56-39ED-4614-8EF3-F22FE27B8C16}"/>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28BC9C27-2D18-40AC-A572-D13FD3B17433}"/>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519"/>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【原创训练材料｜参数为训练所设】B2 stores a tax rate. Formula D7 uses the amount i…</a:t>
            </a:r>
          </a:p>
        </p:txBody>
      </p:sp>
      <p:sp>
        <p:nvSpPr>
          <p:cNvPr id="18" name="">
            <a:extLst xmlns:a="http://schemas.openxmlformats.org/drawingml/2006/main">
              <a:ext uri="{FF2B5EF4-FFF2-40B4-BE49-F238E27FC236}">
                <a16:creationId xmlns:a16="http://schemas.microsoft.com/office/drawing/2014/main" id="{C8A39CF3-912F-4F9B-980C-6A949254587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5ED1032-279E-459A-9933-7489E179576B}"/>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ADC30FCA-F4CD-4DF6-9B28-542ACEAC7CE5}"/>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正确结论：A relative B2 reference will silently shift and corrupt later results.</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DFF8C996-7FB6-4AFD-B2D6-4A52E7FE49B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600F5304-8EC8-4CFB-860A-5BE5C6919D2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7D4F2B70-4CD6-41D6-BD54-B9AE4D0B210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4" name="">
            <a:extLst xmlns:a="http://schemas.openxmlformats.org/drawingml/2006/main">
              <a:ext uri="{FF2B5EF4-FFF2-40B4-BE49-F238E27FC236}">
                <a16:creationId xmlns:a16="http://schemas.microsoft.com/office/drawing/2014/main" id="{270E4C03-6174-4B8D-9D12-A91E53A3FC4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178263355"/>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73B2A5A-1022-4AA5-8B52-F6830787478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275BFCF5-4D9E-4B18-BCCA-86D42FC59BE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13c7dfe891c4ef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43417B7-37E1-41D4-BD84-659DD11D0CEE}"/>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C7B0B338-006F-4C4C-92FD-8962DD107D40}"/>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0DE8EC2-1A41-4478-B794-08D730F70A9D}"/>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B81D3B4-F41C-4BD4-BF63-4C426E0C771E}"/>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175BD6D0-EA33-488C-9C2F-4029CBAA34D5}"/>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1E178BA6-EE83-499F-A72A-B9BAF15E9055}"/>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A69FD425-79B5-4F19-9F35-7473B9DBE505}"/>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01B38047-4B5C-45AB-A4C1-330F3F64B5FD}"/>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71C8C032-6D73-4E0C-88E1-62EB9B8DCB63}"/>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189A0EC3-224D-4ED4-9BFA-1418C6929DA3}"/>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11EDA99-FF60-498A-8DC4-B97C8480091B}"/>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1F55E8A-E88C-4500-BF66-4D65AC065FCB}"/>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02346658-5566-4A7F-B90C-DCB7BEF35A01}"/>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相对/绝对引用错误</a:t>
            </a:r>
          </a:p>
        </p:txBody>
      </p:sp>
      <p:sp>
        <p:nvSpPr>
          <p:cNvPr id="17" name="">
            <a:extLst xmlns:a="http://schemas.openxmlformats.org/drawingml/2006/main">
              <a:ext uri="{FF2B5EF4-FFF2-40B4-BE49-F238E27FC236}">
                <a16:creationId xmlns:a16="http://schemas.microsoft.com/office/drawing/2014/main" id="{27B016E4-C16B-4AEA-823A-A253C5C01B4B}"/>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1CD00742-A854-4C09-997E-F1C0F98BAB2B}"/>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62CE6613-128D-4EA1-999D-EE4FAE9EDE1A}"/>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B689FAD5-9051-4C27-A159-84EF2EA9A24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9255600-99A4-428F-AD7A-EC2A38B2561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2" name="">
            <a:extLst xmlns:a="http://schemas.openxmlformats.org/drawingml/2006/main">
              <a:ext uri="{FF2B5EF4-FFF2-40B4-BE49-F238E27FC236}">
                <a16:creationId xmlns:a16="http://schemas.microsoft.com/office/drawing/2014/main" id="{81052A16-6DCA-4E20-B9CD-183D4253EA4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2086229120"/>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2AA79BD-7D6F-4FA3-A882-9054A8B1F79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63E45322-1203-493A-A075-2E42E5B190D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c4a9f1780314fe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5D98B27-2AF6-498A-B88C-1A62FA58B4B6}"/>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3D9A84C6-A548-478C-8A45-AA80DB3F7D2A}"/>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AF5F8F5-E50D-489E-B197-F93560BE6E3E}"/>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FBFE6E4F-9B58-4924-8096-D66D23769C18}"/>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信息处理与试算表</a:t>
            </a:r>
          </a:p>
        </p:txBody>
      </p:sp>
      <p:sp>
        <p:nvSpPr>
          <p:cNvPr id="8" name="">
            <a:extLst xmlns:a="http://schemas.openxmlformats.org/drawingml/2006/main">
              <a:ext uri="{FF2B5EF4-FFF2-40B4-BE49-F238E27FC236}">
                <a16:creationId xmlns:a16="http://schemas.microsoft.com/office/drawing/2014/main" id="{3A5156F7-C729-4D76-A4F3-9E44A7D3605E}"/>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225F3BE1-A839-4B3A-9DB3-C13257D20C0F}"/>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713A9147-E6DF-4383-A2A8-F2535E4E4D03}"/>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模型输入、处理、输出和假设必须可追踪</a:t>
            </a:r>
          </a:p>
        </p:txBody>
      </p:sp>
      <p:sp>
        <p:nvSpPr>
          <p:cNvPr id="11" name="">
            <a:extLst xmlns:a="http://schemas.openxmlformats.org/drawingml/2006/main">
              <a:ext uri="{FF2B5EF4-FFF2-40B4-BE49-F238E27FC236}">
                <a16:creationId xmlns:a16="http://schemas.microsoft.com/office/drawing/2014/main" id="{D683B261-F48B-4EDC-ACFA-27CB833DAF15}"/>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C3CD080D-5DE4-49E8-8B33-8A284F27BF0E}"/>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D7DF9A3C-992C-444B-86A2-56B0D2C096F2}"/>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清洗—计算—验证—可视化</a:t>
            </a:r>
          </a:p>
        </p:txBody>
      </p:sp>
      <p:sp>
        <p:nvSpPr>
          <p:cNvPr id="14" name="">
            <a:extLst xmlns:a="http://schemas.openxmlformats.org/drawingml/2006/main">
              <a:ext uri="{FF2B5EF4-FFF2-40B4-BE49-F238E27FC236}">
                <a16:creationId xmlns:a16="http://schemas.microsoft.com/office/drawing/2014/main" id="{C7592C16-8147-473D-8D7E-3E28FA3000E3}"/>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DD8D1289-7DA1-41E4-B502-F5750959BAE8}"/>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97043D71-57E4-4A8B-91D3-DA16690AFC9F}"/>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相对/绝对引用错误</a:t>
            </a:r>
          </a:p>
        </p:txBody>
      </p:sp>
      <p:sp>
        <p:nvSpPr>
          <p:cNvPr id="17" name="">
            <a:extLst xmlns:a="http://schemas.openxmlformats.org/drawingml/2006/main">
              <a:ext uri="{FF2B5EF4-FFF2-40B4-BE49-F238E27FC236}">
                <a16:creationId xmlns:a16="http://schemas.microsoft.com/office/drawing/2014/main" id="{C3C71178-3B45-436F-AA3C-D6F60BB1D137}"/>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ADF0E8BD-D7C4-46C2-9082-48535C05A33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E11122A-A26A-457E-AF18-A814D77BED7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0" name="">
            <a:extLst xmlns:a="http://schemas.openxmlformats.org/drawingml/2006/main">
              <a:ext uri="{FF2B5EF4-FFF2-40B4-BE49-F238E27FC236}">
                <a16:creationId xmlns:a16="http://schemas.microsoft.com/office/drawing/2014/main" id="{2E0BE27A-FC27-4BF6-9313-6F50DE6B375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700389310"/>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B96016E-A542-44EB-AB35-4559220EE05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08FFD692-C135-40EE-8516-9419AC279FD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0da9e8485034a2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30D9327-B7C8-489E-871E-172EA0A2C438}"/>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C9CA4BBE-46E3-473B-85A5-F9218DD179C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0EA7660-BE1E-4D7B-95EE-CB6C98E1E2D9}"/>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2299CD37-2F6F-4CBB-BF20-03DB2E7F44E1}"/>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ICT Paper 1 Section A original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9AB61C38-0588-4C8E-AE13-DC143AB9F91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2D4E9326-D409-47A1-8C6E-7E7FD6E78912}"/>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29E8E0A9-5487-48EE-ABFA-CCD94E62D875}"/>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模型输入、处理、输出和假设必须可追踪</a:t>
            </a:r>
          </a:p>
        </p:txBody>
      </p:sp>
      <p:sp>
        <p:nvSpPr>
          <p:cNvPr id="11" name="">
            <a:extLst xmlns:a="http://schemas.openxmlformats.org/drawingml/2006/main">
              <a:ext uri="{FF2B5EF4-FFF2-40B4-BE49-F238E27FC236}">
                <a16:creationId xmlns:a16="http://schemas.microsoft.com/office/drawing/2014/main" id="{CE081792-B8F4-43BE-8ED1-6DFBC8C5752D}"/>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5B9DF5A0-3B2D-406A-B63B-3817DAF782EB}"/>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0EA1190B-2974-4CBB-B491-37411B5CD7F8}"/>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清洗—计算—验证—可视化</a:t>
            </a:r>
          </a:p>
        </p:txBody>
      </p:sp>
      <p:sp>
        <p:nvSpPr>
          <p:cNvPr id="14" name="">
            <a:extLst xmlns:a="http://schemas.openxmlformats.org/drawingml/2006/main">
              <a:ext uri="{FF2B5EF4-FFF2-40B4-BE49-F238E27FC236}">
                <a16:creationId xmlns:a16="http://schemas.microsoft.com/office/drawing/2014/main" id="{9078F710-20D6-4D0E-AF6A-F577A67C635C}"/>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AF119D90-4488-4908-A312-E1BFE19103EE}"/>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1C32748-C5E9-4B64-8910-B19987E5B767}"/>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检查：相对/绝对引用错误</a:t>
            </a:r>
          </a:p>
        </p:txBody>
      </p:sp>
      <p:sp>
        <p:nvSpPr>
          <p:cNvPr id="17" name="">
            <a:extLst xmlns:a="http://schemas.openxmlformats.org/drawingml/2006/main">
              <a:ext uri="{FF2B5EF4-FFF2-40B4-BE49-F238E27FC236}">
                <a16:creationId xmlns:a16="http://schemas.microsoft.com/office/drawing/2014/main" id="{E7089BB8-7E3A-4660-BE92-B32B3846278F}"/>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AA8CED09-3F4C-44E4-B99E-2F4CE758BD5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B3FD271-8537-4DE9-A14B-83B0B3BB364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0" name="">
            <a:extLst xmlns:a="http://schemas.openxmlformats.org/drawingml/2006/main">
              <a:ext uri="{FF2B5EF4-FFF2-40B4-BE49-F238E27FC236}">
                <a16:creationId xmlns:a16="http://schemas.microsoft.com/office/drawing/2014/main" id="{1CDCF27C-3E4D-42A7-A2E0-0F657F08DBF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100312213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675DCAA-3C56-4F6C-9C9B-EB676655445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FBE40723-00B3-4B04-8955-EC6D710FD58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634b1de3a1c444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97F7F87-C15A-4B29-8364-0773EBF92135}"/>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8569EDA3-5918-4B59-9DE0-F2FE509FC923}"/>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7B25543-BCEE-419C-9BB3-4E13A38CE6DA}"/>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6D89E700-6C4E-4A2D-A6A7-CC4E30372A54}"/>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757"/>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ICT Paper 1 Section A original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【原创训练材料｜参数为训练所设】B2 stores a tax rate. Formula D7 uses the amount in C7 and is copied down to D30. The copied formulas must keep referring to B2.</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a:t>
            </a:r>
          </a:p>
        </p:txBody>
      </p:sp>
      <p:sp>
        <p:nvSpPr>
          <p:cNvPr id="8" name="">
            <a:extLst xmlns:a="http://schemas.openxmlformats.org/drawingml/2006/main">
              <a:ext uri="{FF2B5EF4-FFF2-40B4-BE49-F238E27FC236}">
                <a16:creationId xmlns:a16="http://schemas.microsoft.com/office/drawing/2014/main" id="{4670B5AF-03DD-4C12-AE0E-41E2422F95C2}"/>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1 Section A original MCQ·错项排除·原创模考任务 2</a:t>
            </a:r>
          </a:p>
        </p:txBody>
      </p:sp>
      <p:sp>
        <p:nvSpPr>
          <p:cNvPr id="9" name="">
            <a:extLst xmlns:a="http://schemas.openxmlformats.org/drawingml/2006/main">
              <a:ext uri="{FF2B5EF4-FFF2-40B4-BE49-F238E27FC236}">
                <a16:creationId xmlns:a16="http://schemas.microsoft.com/office/drawing/2014/main" id="{62A4B087-DB1E-4474-93F2-761FF93F332A}"/>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F8B0CCA-28A8-44EF-BF66-D1F1B3296C59}"/>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35F95D62-9F87-4F88-BCC7-C3B91EBBD2F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502BAA27-A177-459F-9C33-DC9F4D62C2A4}"/>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D0188506-C709-40E4-AAC5-DFCD20C5B119}"/>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3BD8C8D9-85DF-41C4-9D78-1D0E9678F839}"/>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6EB30969-58A1-43B6-9D67-7C392C74AF2D}"/>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6D6FE144-3926-4731-91A5-94BF75852ACC}"/>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81A70E66-5CD4-4C7C-8611-684CCC2CFFDC}"/>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5ED98653-7076-418E-992F-552EA3B512C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AB2C331A-3F54-4043-8BE8-E6890D99201E}"/>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2E230303-2722-4A5D-9C41-A86559A1018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7987DAA-0313-4A82-9A69-D9642AD590F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2" name="">
            <a:extLst xmlns:a="http://schemas.openxmlformats.org/drawingml/2006/main">
              <a:ext uri="{FF2B5EF4-FFF2-40B4-BE49-F238E27FC236}">
                <a16:creationId xmlns:a16="http://schemas.microsoft.com/office/drawing/2014/main" id="{72017DE7-1C55-447E-9BDA-C5517AA1951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161391159"/>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3CBB805-D00C-4F07-879A-6055C6610CC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7F4B9A57-60A9-45AE-B6C5-79581B7E081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f033923fd0e4fe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15AA1E9-658F-4792-855C-33563ECB979C}"/>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2B1F57E8-E25C-44C9-B44C-597C8653B3EF}"/>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CF242F2-D251-4EB0-9F98-4020591634EE}"/>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DBCA2959-370C-474E-A0ED-A78359A946D5}"/>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D18E4C5-22A7-47C9-949B-CDE40E6063AA}"/>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ICT Paper 1 Section A original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【原创训练材料｜参数为训练所设】B2 stores a tax rate…</a:t>
            </a:r>
          </a:p>
        </p:txBody>
      </p:sp>
      <p:sp>
        <p:nvSpPr>
          <p:cNvPr id="9" name="">
            <a:extLst xmlns:a="http://schemas.openxmlformats.org/drawingml/2006/main">
              <a:ext uri="{FF2B5EF4-FFF2-40B4-BE49-F238E27FC236}">
                <a16:creationId xmlns:a16="http://schemas.microsoft.com/office/drawing/2014/main" id="{1E819691-4C8A-4F05-B73C-B47D612ED04D}"/>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1ABEFCD7-BFB7-4F99-8AE2-0FD20BD9D9FA}"/>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85797FB4-5C80-455A-A510-34FB2FC03679}"/>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E35A7F08-25BE-4899-98AC-26113D097011}"/>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ICT Paper 1 Section A original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【原创训练材料｜参数为训练所设】B2 stores a tax rate. Formula…</a:t>
            </a:r>
          </a:p>
        </p:txBody>
      </p:sp>
      <p:sp>
        <p:nvSpPr>
          <p:cNvPr id="13" name="">
            <a:extLst xmlns:a="http://schemas.openxmlformats.org/drawingml/2006/main">
              <a:ext uri="{FF2B5EF4-FFF2-40B4-BE49-F238E27FC236}">
                <a16:creationId xmlns:a16="http://schemas.microsoft.com/office/drawing/2014/main" id="{A1B81266-8197-446E-A26A-44BDDCE926AB}"/>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FA426527-4EDE-4326-A42B-20349629EA93}"/>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C3D3FCFE-B218-458F-B734-C8000BFDFA44}"/>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2865B39D-A27A-427A-9DDB-308A10E0DF97}"/>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【原创训练材料｜参数为训练所设】B2 stores a tax rate. Formula…</a:t>
            </a:r>
          </a:p>
        </p:txBody>
      </p:sp>
      <p:sp>
        <p:nvSpPr>
          <p:cNvPr id="17" name="">
            <a:extLst xmlns:a="http://schemas.openxmlformats.org/drawingml/2006/main">
              <a:ext uri="{FF2B5EF4-FFF2-40B4-BE49-F238E27FC236}">
                <a16:creationId xmlns:a16="http://schemas.microsoft.com/office/drawing/2014/main" id="{A54CFAA3-AB2A-414D-9676-C2BBE68C3A31}"/>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9B41E587-763D-464C-98CF-9061575C803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ECCB310-488F-45B7-8B45-E29ADA4E183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0" name="">
            <a:extLst xmlns:a="http://schemas.openxmlformats.org/drawingml/2006/main">
              <a:ext uri="{FF2B5EF4-FFF2-40B4-BE49-F238E27FC236}">
                <a16:creationId xmlns:a16="http://schemas.microsoft.com/office/drawing/2014/main" id="{79D32A57-2625-4758-AEBA-F450961A46E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1028269853"/>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DB9DAE6-3F41-4BB8-AC9A-69D604EF195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967AD4C8-B566-4EE0-9F5C-AA674ED9A13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b517195444445c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47AE4A9-45F9-4B36-8BD6-742DF553270E}"/>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5EAE8348-696D-4768-BA32-E21245F31FBF}"/>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FF5906E-7712-4AB4-B5A2-908169D25CF5}"/>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6EF94762-8A78-4A06-865B-8F2471719560}"/>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相对/绝对引用错误</a:t>
            </a:r>
          </a:p>
        </p:txBody>
      </p:sp>
      <p:sp>
        <p:nvSpPr>
          <p:cNvPr id="8" name="">
            <a:extLst xmlns:a="http://schemas.openxmlformats.org/drawingml/2006/main">
              <a:ext uri="{FF2B5EF4-FFF2-40B4-BE49-F238E27FC236}">
                <a16:creationId xmlns:a16="http://schemas.microsoft.com/office/drawing/2014/main" id="{FB0A8F96-4819-4DAA-A247-893713DBEE63}"/>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2E899BBD-7FCD-4EC7-9A20-2B1D5D2AC250}"/>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F089C41-C517-4FB4-9077-3A8C62BF317E}"/>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BB3F300D-1C9F-4B70-B9F0-360D402A2047}"/>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amount reference should change by row while the tax-…</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7B3E4641-8724-4283-8E90-1E50EA0D27ED}"/>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35D4204E-56CE-49DA-BCEE-1168A22056E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8222A9D7-858E-4368-8064-B957FC284AD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15" name="">
            <a:extLst xmlns:a="http://schemas.openxmlformats.org/drawingml/2006/main">
              <a:ext uri="{FF2B5EF4-FFF2-40B4-BE49-F238E27FC236}">
                <a16:creationId xmlns:a16="http://schemas.microsoft.com/office/drawing/2014/main" id="{DE8BF31D-8534-422B-8FC6-5A49E4E152D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601507885"/>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D854F94-F57F-450C-8950-B8B683F1D4A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A579E682-074F-4FFC-89B2-A55AB3E0C60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fa7284583f245c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239AFD8-E1EB-4C21-9A71-51EAF9E6E5ED}"/>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C9B1E978-2DD5-4398-B9F5-8FD180D2932E}"/>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0B194B2-B41F-4056-838B-EBE3D759CAC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4D47A03E-BD0C-4CD5-AC43-AEF9AA8E01D3}"/>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ICT Paper 1 Section A original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【原创训练材料｜参数为训练所设】B2 stores a tax rate. Formula D7 uses the amount in C7 and is copied down to D30. The copied formulas must keep referring to B2.</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independent check w…</a:t>
            </a:r>
          </a:p>
        </p:txBody>
      </p:sp>
      <p:sp>
        <p:nvSpPr>
          <p:cNvPr id="8" name="">
            <a:extLst xmlns:a="http://schemas.openxmlformats.org/drawingml/2006/main">
              <a:ext uri="{FF2B5EF4-FFF2-40B4-BE49-F238E27FC236}">
                <a16:creationId xmlns:a16="http://schemas.microsoft.com/office/drawing/2014/main" id="{D663AD85-7D02-4662-88BB-1E9E8857981D}"/>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A2A69F70-65C3-42F1-8BE1-9D76F97EDD33}"/>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98FF5ED-CDA7-407F-800E-610139E22701}"/>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9AD4634F-4326-4BBC-80E9-D6982B96A79C}"/>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5305ECBA-970A-4B9A-8657-12AE826B4CEF}"/>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17C25395-8987-4197-995C-D69B30AFBD3A}"/>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FD7743AE-16EE-4030-9030-16CC465E1DF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D855C4A-A46A-4624-84CF-0F5F162CE06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16" name="">
            <a:extLst xmlns:a="http://schemas.openxmlformats.org/drawingml/2006/main">
              <a:ext uri="{FF2B5EF4-FFF2-40B4-BE49-F238E27FC236}">
                <a16:creationId xmlns:a16="http://schemas.microsoft.com/office/drawing/2014/main" id="{4BAD4DE4-FD6A-40AB-B6A7-6E9F1BF4C32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1735660530"/>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B837925-369D-41DA-BF3B-A1248663F3F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6023B867-248F-4742-836B-C4025B426EC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efddda59342406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01D539E-4244-4722-BB60-693F5E4C9AE5}"/>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648FC97F-EFCA-4473-80F4-0A27C38E54FE}"/>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58AD2F23-551C-42C3-A09B-F97F549CF44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28B82A26-1B0A-483E-AAAE-1CDDF9CD84AD}"/>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559D1269-E9E7-4537-8AD0-E572A2A7C047}"/>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6443767F-F892-4585-8BED-3F48348C5A23}"/>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【原创训练材料｜参数为训练所设】B2 stores a tax rate. Formula D7 uses th…</a:t>
            </a:r>
          </a:p>
        </p:txBody>
      </p:sp>
      <p:sp>
        <p:nvSpPr>
          <p:cNvPr id="10" name="">
            <a:extLst xmlns:a="http://schemas.openxmlformats.org/drawingml/2006/main">
              <a:ext uri="{FF2B5EF4-FFF2-40B4-BE49-F238E27FC236}">
                <a16:creationId xmlns:a16="http://schemas.microsoft.com/office/drawing/2014/main" id="{8360B9A6-3005-479D-84D4-2269113D642A}"/>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高频错因：相对/绝对引用错误</a:t>
            </a:r>
          </a:p>
        </p:txBody>
      </p:sp>
      <p:sp>
        <p:nvSpPr>
          <p:cNvPr id="11" name="">
            <a:extLst xmlns:a="http://schemas.openxmlformats.org/drawingml/2006/main">
              <a:ext uri="{FF2B5EF4-FFF2-40B4-BE49-F238E27FC236}">
                <a16:creationId xmlns:a16="http://schemas.microsoft.com/office/drawing/2014/main" id="{E9FCF65A-1BA6-4E7C-A690-7E35590917F0}"/>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20A59381-F1F5-48E2-ADE1-B3712DD6BDAD}"/>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96998E40-C9FE-438B-B9D2-66D16802CEB6}"/>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模型输入、处理、输出和假设必须可追踪</a:t>
            </a:r>
          </a:p>
        </p:txBody>
      </p:sp>
      <p:sp>
        <p:nvSpPr>
          <p:cNvPr id="14" name="">
            <a:extLst xmlns:a="http://schemas.openxmlformats.org/drawingml/2006/main">
              <a:ext uri="{FF2B5EF4-FFF2-40B4-BE49-F238E27FC236}">
                <a16:creationId xmlns:a16="http://schemas.microsoft.com/office/drawing/2014/main" id="{9CCA6D43-5AB5-4E44-8711-DD320DBAFD0F}"/>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84DAEB82-D9CB-45FC-99E6-9E0527BAD85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B574D68-8F2E-4098-91DA-CC17FCC8D7B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17" name="">
            <a:extLst xmlns:a="http://schemas.openxmlformats.org/drawingml/2006/main">
              <a:ext uri="{FF2B5EF4-FFF2-40B4-BE49-F238E27FC236}">
                <a16:creationId xmlns:a16="http://schemas.microsoft.com/office/drawing/2014/main" id="{13C5592A-0E5A-4237-B8DE-172CCA61663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611998657"/>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EB39E9C6-A3FA-4FA5-A7CD-2171098F914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3FC56CD3-D06F-4F8E-9C45-F2F4467A413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2ad9b59552c040b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E2F9CEE-AB1A-471C-A993-C258CEF93B4E}"/>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2C0A35C3-DF8B-4DB1-8285-8DA4BBADB89B}"/>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7DE1F7C-6447-437A-A083-33440BD929ED}"/>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58AF0738-75BE-492E-B04B-A9CBEC37C9CC}"/>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837E98FE-6310-4C26-8077-833ED4AAC0A0}"/>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清洗</a:t>
            </a:r>
          </a:p>
        </p:txBody>
      </p:sp>
      <p:sp>
        <p:nvSpPr>
          <p:cNvPr id="9" name="">
            <a:extLst xmlns:a="http://schemas.openxmlformats.org/drawingml/2006/main">
              <a:ext uri="{FF2B5EF4-FFF2-40B4-BE49-F238E27FC236}">
                <a16:creationId xmlns:a16="http://schemas.microsoft.com/office/drawing/2014/main" id="{41AA48C6-3402-4337-B2C0-950431B3EFFE}"/>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4DFFC516-FE33-42D9-8072-8C2B196A8C2E}"/>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计算</a:t>
            </a:r>
          </a:p>
        </p:txBody>
      </p:sp>
      <p:sp>
        <p:nvSpPr>
          <p:cNvPr id="11" name="">
            <a:extLst xmlns:a="http://schemas.openxmlformats.org/drawingml/2006/main">
              <a:ext uri="{FF2B5EF4-FFF2-40B4-BE49-F238E27FC236}">
                <a16:creationId xmlns:a16="http://schemas.microsoft.com/office/drawing/2014/main" id="{7570DE44-04E6-49BD-A7A1-4880AF090F2F}"/>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F23C10B1-0DEA-4A37-9847-11B6FE412FC3}"/>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验证</a:t>
            </a:r>
          </a:p>
        </p:txBody>
      </p:sp>
      <p:sp>
        <p:nvSpPr>
          <p:cNvPr id="13" name="">
            <a:extLst xmlns:a="http://schemas.openxmlformats.org/drawingml/2006/main">
              <a:ext uri="{FF2B5EF4-FFF2-40B4-BE49-F238E27FC236}">
                <a16:creationId xmlns:a16="http://schemas.microsoft.com/office/drawing/2014/main" id="{CA6C51F6-ABA9-4849-B955-538D277178FB}"/>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44AD8A9C-86AA-4155-BEDD-5AEBD37E4B89}"/>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可视化</a:t>
            </a:r>
          </a:p>
        </p:txBody>
      </p:sp>
      <p:sp>
        <p:nvSpPr>
          <p:cNvPr id="15" name="">
            <a:extLst xmlns:a="http://schemas.openxmlformats.org/drawingml/2006/main">
              <a:ext uri="{FF2B5EF4-FFF2-40B4-BE49-F238E27FC236}">
                <a16:creationId xmlns:a16="http://schemas.microsoft.com/office/drawing/2014/main" id="{3CB9B4FB-AB3D-440F-9518-2C9EDCC5E431}"/>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CDD212AD-12E9-4475-8B76-FD0E28CA70E1}"/>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FACA6921-8D86-406A-9B40-6373517DA73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281"/>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【原创训练材料｜参数为训练所设】B2 stores a tax rate. Formula D7 uses the amount i…</a:t>
            </a:r>
          </a:p>
        </p:txBody>
      </p:sp>
      <p:sp>
        <p:nvSpPr>
          <p:cNvPr id="18" name="">
            <a:extLst xmlns:a="http://schemas.openxmlformats.org/drawingml/2006/main">
              <a:ext uri="{FF2B5EF4-FFF2-40B4-BE49-F238E27FC236}">
                <a16:creationId xmlns:a16="http://schemas.microsoft.com/office/drawing/2014/main" id="{E67F08E9-D04F-49F1-8525-8662D14C2245}"/>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ADDF24C-3255-4C21-9230-C9DE9AEB637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F95585E7-14A3-47D9-BD78-4A6C204AE06A}"/>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The amount reference should change by row while …</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5F4DEE12-0E06-4EE4-A7B0-7589E6C9288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685F7A76-8F62-4B54-9E60-3C974353898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FCD286DB-2C67-457E-8A57-98C3AD80371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4" name="">
            <a:extLst xmlns:a="http://schemas.openxmlformats.org/drawingml/2006/main">
              <a:ext uri="{FF2B5EF4-FFF2-40B4-BE49-F238E27FC236}">
                <a16:creationId xmlns:a16="http://schemas.microsoft.com/office/drawing/2014/main" id="{E05EE3B1-5F8E-4716-94E8-D033909F9C6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1085643782"/>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70EB903-13EB-4035-BFBE-51B164BFC70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908254FA-02B5-4A6C-BF19-62693DD7B34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3f6b1489a884f0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896CA89-AEDA-4F0B-BC03-495EAD3DD809}"/>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2A60B486-1530-4E4F-8BC4-E72F4BFFB165}"/>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29A7E53-0B9A-428D-B4EE-6F433A1B2B87}"/>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309756A6-7E4A-4F82-84EB-866BAFF433A4}"/>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92EC1EAB-1A6D-47CB-AA41-5C7FDB7F71B6}"/>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185E4146-9546-4C0C-8055-8339B009BABD}"/>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CA5CA982-2181-46EA-936E-E4FE8B6DF736}"/>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998B583-1003-4AB2-9A48-8BF974BF55CC}"/>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2A1B640C-BA0E-4A2A-A690-3E95DBCD72AC}"/>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DED9708D-D9AE-4B91-B8DD-BB889C9CA45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FA794C8F-1E22-42D6-BAF6-9724852D8CBB}"/>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19593B7-E916-4B3B-8D62-DB4B874A33FC}"/>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037271CD-7AB6-4D76-B706-D6083580D9FC}"/>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相对/绝对引用错误</a:t>
            </a:r>
          </a:p>
        </p:txBody>
      </p:sp>
      <p:sp>
        <p:nvSpPr>
          <p:cNvPr id="17" name="">
            <a:extLst xmlns:a="http://schemas.openxmlformats.org/drawingml/2006/main">
              <a:ext uri="{FF2B5EF4-FFF2-40B4-BE49-F238E27FC236}">
                <a16:creationId xmlns:a16="http://schemas.microsoft.com/office/drawing/2014/main" id="{87517D31-86F4-4E7A-A582-F906985FB394}"/>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7D2E0AE5-1D87-41BF-88A4-EF50060D4F55}"/>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0D636728-1D61-4CFD-B298-9B03A5B7F590}"/>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85A9C7E2-4803-45A1-A3DF-8C0F08F0D85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F0477B8-DA69-4B1A-A8DC-6A11B32622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2" name="">
            <a:extLst xmlns:a="http://schemas.openxmlformats.org/drawingml/2006/main">
              <a:ext uri="{FF2B5EF4-FFF2-40B4-BE49-F238E27FC236}">
                <a16:creationId xmlns:a16="http://schemas.microsoft.com/office/drawing/2014/main" id="{45E79D5F-639E-445F-A4DA-45469D47526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703495577"/>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9D00B32-6332-455E-A97B-CDEA2D2117E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1B226BD8-9162-4360-93FC-E76B523E79C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5a47691519d4aa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A300289-5A13-47D4-94D3-B7BD4D1DD165}"/>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D13DF411-136D-437D-8B19-58681EACC99C}"/>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D22DFB9-8B0A-4CB2-B52A-164BD8CDF152}"/>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F0A90BE2-EFF9-4AD6-AD9E-43C14C12D68C}"/>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信息处理与试算表</a:t>
            </a:r>
          </a:p>
        </p:txBody>
      </p:sp>
      <p:sp>
        <p:nvSpPr>
          <p:cNvPr id="8" name="">
            <a:extLst xmlns:a="http://schemas.openxmlformats.org/drawingml/2006/main">
              <a:ext uri="{FF2B5EF4-FFF2-40B4-BE49-F238E27FC236}">
                <a16:creationId xmlns:a16="http://schemas.microsoft.com/office/drawing/2014/main" id="{33E813B3-FB76-49DD-854F-345B7BAAE8DA}"/>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9F969193-8A37-4BBA-914B-97CF6EFE6445}"/>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E7ABB1D6-0D2F-427A-977D-288D6DADAD0C}"/>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模型输入、处理、输出和假设必须可追踪</a:t>
            </a:r>
          </a:p>
        </p:txBody>
      </p:sp>
      <p:sp>
        <p:nvSpPr>
          <p:cNvPr id="11" name="">
            <a:extLst xmlns:a="http://schemas.openxmlformats.org/drawingml/2006/main">
              <a:ext uri="{FF2B5EF4-FFF2-40B4-BE49-F238E27FC236}">
                <a16:creationId xmlns:a16="http://schemas.microsoft.com/office/drawing/2014/main" id="{C36007F0-2F36-4D6A-BA6D-DE6BCB796F42}"/>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86E91F80-81A9-4A8F-81A0-2C5B6260D9D7}"/>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A4084FAB-BF61-44DE-AE76-47CDDC610937}"/>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清洗—计算—验证—可视化</a:t>
            </a:r>
          </a:p>
        </p:txBody>
      </p:sp>
      <p:sp>
        <p:nvSpPr>
          <p:cNvPr id="14" name="">
            <a:extLst xmlns:a="http://schemas.openxmlformats.org/drawingml/2006/main">
              <a:ext uri="{FF2B5EF4-FFF2-40B4-BE49-F238E27FC236}">
                <a16:creationId xmlns:a16="http://schemas.microsoft.com/office/drawing/2014/main" id="{9416D73A-7B08-4F72-A994-3E25FC4C6DB2}"/>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7D18EFC5-F62F-41B2-BBCA-2DC89BA355FC}"/>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6F7AA85B-E149-497D-92F3-567AA38CF99D}"/>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相对/绝对引用错误</a:t>
            </a:r>
          </a:p>
        </p:txBody>
      </p:sp>
      <p:sp>
        <p:nvSpPr>
          <p:cNvPr id="17" name="">
            <a:extLst xmlns:a="http://schemas.openxmlformats.org/drawingml/2006/main">
              <a:ext uri="{FF2B5EF4-FFF2-40B4-BE49-F238E27FC236}">
                <a16:creationId xmlns:a16="http://schemas.microsoft.com/office/drawing/2014/main" id="{762C483F-A545-4A12-8620-40295267256E}"/>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24465867-EDF6-4858-A10A-4C820B11CD7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9EEAC84-50C5-4495-B51F-961241D6D3D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0" name="">
            <a:extLst xmlns:a="http://schemas.openxmlformats.org/drawingml/2006/main">
              <a:ext uri="{FF2B5EF4-FFF2-40B4-BE49-F238E27FC236}">
                <a16:creationId xmlns:a16="http://schemas.microsoft.com/office/drawing/2014/main" id="{444411E5-1DCE-4A43-BF46-C1BB684DD46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824781232"/>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73036BA-2B0F-4A1F-84AA-6B6C853EC7A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8395D7CB-254B-4F82-B1B7-146C5DE953F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0170a58686c48c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1F1883F-6587-49A0-9A81-FB0EC71960F4}"/>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162AAFA4-D77A-42E1-96B5-F70DB6CFF961}"/>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8312F34-2E84-4EB9-94A6-16DD60CD588C}"/>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58D6F020-50AA-4B91-A887-76A21B6AB530}"/>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ICT Paper 1 Section A original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2C1667AA-7992-42F2-ADD8-6C90501731F1}"/>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F2186D21-D4D7-455A-8DE1-86D7215C305A}"/>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C75ACFAD-FDF0-4A54-B042-6A42E0E53637}"/>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模型输入、处理、输出和假设必须可追踪</a:t>
            </a:r>
          </a:p>
        </p:txBody>
      </p:sp>
      <p:sp>
        <p:nvSpPr>
          <p:cNvPr id="11" name="">
            <a:extLst xmlns:a="http://schemas.openxmlformats.org/drawingml/2006/main">
              <a:ext uri="{FF2B5EF4-FFF2-40B4-BE49-F238E27FC236}">
                <a16:creationId xmlns:a16="http://schemas.microsoft.com/office/drawing/2014/main" id="{40331B6A-5C8B-43AD-927F-BDAC878C0E82}"/>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6FCF832B-A3ED-429A-91D2-BB094B8AA0F0}"/>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8123A690-8C54-499F-A548-84066AE2B8B6}"/>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清洗—计算—验证—可视化</a:t>
            </a:r>
          </a:p>
        </p:txBody>
      </p:sp>
      <p:sp>
        <p:nvSpPr>
          <p:cNvPr id="14" name="">
            <a:extLst xmlns:a="http://schemas.openxmlformats.org/drawingml/2006/main">
              <a:ext uri="{FF2B5EF4-FFF2-40B4-BE49-F238E27FC236}">
                <a16:creationId xmlns:a16="http://schemas.microsoft.com/office/drawing/2014/main" id="{A1CB98F9-2300-4807-A596-C6DECB7FD542}"/>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D1A95D3B-3F5F-4A5F-9514-127E36303F64}"/>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A518D2A1-7235-49CD-ACE4-7E89F9F2CE8B}"/>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检查：相对/绝对引用错误</a:t>
            </a:r>
          </a:p>
        </p:txBody>
      </p:sp>
      <p:sp>
        <p:nvSpPr>
          <p:cNvPr id="17" name="">
            <a:extLst xmlns:a="http://schemas.openxmlformats.org/drawingml/2006/main">
              <a:ext uri="{FF2B5EF4-FFF2-40B4-BE49-F238E27FC236}">
                <a16:creationId xmlns:a16="http://schemas.microsoft.com/office/drawing/2014/main" id="{D7FEAC60-2C81-40E5-91F2-DB5FE779906A}"/>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E2DA015B-2A30-4722-922C-658E532A0A9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EEEE1E4-7462-49C3-B0D4-D5168BAF68B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0" name="">
            <a:extLst xmlns:a="http://schemas.openxmlformats.org/drawingml/2006/main">
              <a:ext uri="{FF2B5EF4-FFF2-40B4-BE49-F238E27FC236}">
                <a16:creationId xmlns:a16="http://schemas.microsoft.com/office/drawing/2014/main" id="{52CD93F7-828C-4D17-9735-984C1DA8F83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1509750913"/>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47282B8-4E76-430A-B27A-73C70AA3C5F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2D98EEDD-F19E-4624-9917-FEA3213B201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d87f380c79c49a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D9C07B1-6BD5-4626-8D4F-32AD92DEB607}"/>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20587352-B482-4C3E-8973-F40FE4E96CF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057EA80-1F0A-4CFF-8741-D20F75F20B20}"/>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359CC633-42A2-415B-917D-5E636F67CF20}"/>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922"/>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ICT Paper 1 Section A original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【原创训练材料｜参数为训练所设】B2 stores a tax rate. Formula D7 uses the amount in C7 and is copied down to D30. The copied formulas must keep referring to B2.</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a:t>
            </a:r>
          </a:p>
        </p:txBody>
      </p:sp>
      <p:sp>
        <p:nvSpPr>
          <p:cNvPr id="8" name="">
            <a:extLst xmlns:a="http://schemas.openxmlformats.org/drawingml/2006/main">
              <a:ext uri="{FF2B5EF4-FFF2-40B4-BE49-F238E27FC236}">
                <a16:creationId xmlns:a16="http://schemas.microsoft.com/office/drawing/2014/main" id="{543F60DE-0EF4-4E81-89B1-AF5F4F52AF09}"/>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1 Section A original MCQ·错项排除·原创模考任务 6</a:t>
            </a:r>
          </a:p>
        </p:txBody>
      </p:sp>
      <p:sp>
        <p:nvSpPr>
          <p:cNvPr id="9" name="">
            <a:extLst xmlns:a="http://schemas.openxmlformats.org/drawingml/2006/main">
              <a:ext uri="{FF2B5EF4-FFF2-40B4-BE49-F238E27FC236}">
                <a16:creationId xmlns:a16="http://schemas.microsoft.com/office/drawing/2014/main" id="{72ED988B-AEF4-4D3B-A4D1-BC2E56A8C0A2}"/>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36705B4-EBB4-4B05-BF91-F2BE9891BB95}"/>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1BA39A11-E69A-4BDA-8923-121502518D9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80051044-4981-494D-8E1C-AF874F13512C}"/>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BC01B29A-CE03-4629-B80D-CAE026351A37}"/>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AE3CED8-A635-4B09-9281-CD7E0FF079E6}"/>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87808340-E02C-4BC1-9099-7542BE9067D7}"/>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9DBF83CA-1A15-4FE0-B52F-A53AE7490337}"/>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7830ADAE-60F4-4B07-A81D-48721E5F0D94}"/>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1D08BF10-7938-4BAA-B8F9-C36CADDA6B98}"/>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A30688CC-9DFE-4FD1-AACC-8220FAFBB334}"/>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9AA411B6-5F61-4B01-9297-6F0FD830E57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2CA5BC0-C319-4B76-84E4-65550925B17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2" name="">
            <a:extLst xmlns:a="http://schemas.openxmlformats.org/drawingml/2006/main">
              <a:ext uri="{FF2B5EF4-FFF2-40B4-BE49-F238E27FC236}">
                <a16:creationId xmlns:a16="http://schemas.microsoft.com/office/drawing/2014/main" id="{3BC54D55-6A00-482E-B186-9D2017E537E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581096852"/>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D6FB0E5-A502-4762-8054-86655C085D4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98694DB0-E1A7-457B-A1C1-A18A4A638B2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33e17b1bb9d434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E808BCE-8D78-4915-998F-B6A0ADBB3FCA}"/>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54E3CF9D-0A07-41F6-9822-592FA35590AD}"/>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A44FF1D-8662-42DD-A30B-EAFFC1BB6B04}"/>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B492425F-6BB3-4D67-95D1-565EE6277AC9}"/>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05195377-2AE9-4048-9560-86B4A38D202D}"/>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ICT Paper 1 Section A original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【原创训练材料｜参数为训练所设】B2 stores a tax rate…</a:t>
            </a:r>
          </a:p>
        </p:txBody>
      </p:sp>
      <p:sp>
        <p:nvSpPr>
          <p:cNvPr id="9" name="">
            <a:extLst xmlns:a="http://schemas.openxmlformats.org/drawingml/2006/main">
              <a:ext uri="{FF2B5EF4-FFF2-40B4-BE49-F238E27FC236}">
                <a16:creationId xmlns:a16="http://schemas.microsoft.com/office/drawing/2014/main" id="{D7C633F3-D5AB-491B-89B2-D460349FE19F}"/>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77032BDA-2BA5-4E0D-87C0-A66D41B36A0B}"/>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F7F368D3-EAF1-4EC2-9EE0-FCDBF59C5752}"/>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A34CC715-2439-43D8-B5FA-ADC2AE92C567}"/>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ICT Paper 1 Section A original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【原创训练材料｜参数为训练所设】B2 stores a tax rate. Formula…</a:t>
            </a:r>
          </a:p>
        </p:txBody>
      </p:sp>
      <p:sp>
        <p:nvSpPr>
          <p:cNvPr id="13" name="">
            <a:extLst xmlns:a="http://schemas.openxmlformats.org/drawingml/2006/main">
              <a:ext uri="{FF2B5EF4-FFF2-40B4-BE49-F238E27FC236}">
                <a16:creationId xmlns:a16="http://schemas.microsoft.com/office/drawing/2014/main" id="{6B2539FD-E796-4F9B-B408-EAC8C6FBFAEB}"/>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6A55CEF1-8556-4893-8767-41BA55CEDF97}"/>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7B007499-A84E-436F-A4FF-AAC93297909C}"/>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AB35DAEF-5767-445A-AB69-750C61F9F7D0}"/>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【原创训练材料｜参数为训练所设】B2 stores a tax rate. Formula…</a:t>
            </a:r>
          </a:p>
        </p:txBody>
      </p:sp>
      <p:sp>
        <p:nvSpPr>
          <p:cNvPr id="17" name="">
            <a:extLst xmlns:a="http://schemas.openxmlformats.org/drawingml/2006/main">
              <a:ext uri="{FF2B5EF4-FFF2-40B4-BE49-F238E27FC236}">
                <a16:creationId xmlns:a16="http://schemas.microsoft.com/office/drawing/2014/main" id="{59FAB79C-6569-40C9-89DC-68B98D1DAEC8}"/>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E3664522-AE66-4F9F-877B-92E7F383CCB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CEEF7B1-A841-4538-B4DC-637DEE8BA71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20" name="">
            <a:extLst xmlns:a="http://schemas.openxmlformats.org/drawingml/2006/main">
              <a:ext uri="{FF2B5EF4-FFF2-40B4-BE49-F238E27FC236}">
                <a16:creationId xmlns:a16="http://schemas.microsoft.com/office/drawing/2014/main" id="{8A7EC647-BE07-4292-88E1-CA1EBE380F9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1398208079"/>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ED6AD56-FCD1-458D-940F-385641516EE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68D0036C-1D94-423D-ABC6-485FE9FE8F9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56363fc572d48c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DEAD8E3-3AB6-4BC0-9223-CD7824BA1353}"/>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616E229B-3F69-49F6-8340-331F5074C3F2}"/>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49DBBC4-C46C-45D9-A801-03CC99C9DA87}"/>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317FB048-A18A-4AA7-8F89-EC988345EC3A}"/>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相对/绝对引用错误</a:t>
            </a:r>
          </a:p>
        </p:txBody>
      </p:sp>
      <p:sp>
        <p:nvSpPr>
          <p:cNvPr id="8" name="">
            <a:extLst xmlns:a="http://schemas.openxmlformats.org/drawingml/2006/main">
              <a:ext uri="{FF2B5EF4-FFF2-40B4-BE49-F238E27FC236}">
                <a16:creationId xmlns:a16="http://schemas.microsoft.com/office/drawing/2014/main" id="{2AC5FA73-354A-4E17-A9AF-E7855F39A0F1}"/>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5D4A188A-C99F-4E49-9D31-722EE3F9A393}"/>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F6F4E57-F2C3-4F11-A28E-EEB84BFC49FB}"/>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0443D917-68D0-4BC8-93E3-FF101F8A936E}"/>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Use C7 with $B$2, copy down, and inspect…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0930420B-B4C3-4525-B262-C097E321759C}"/>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2742E76E-D307-4072-A514-40BABFFC8FE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9C1110E-E507-40F8-9537-544632CD633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15" name="">
            <a:extLst xmlns:a="http://schemas.openxmlformats.org/drawingml/2006/main">
              <a:ext uri="{FF2B5EF4-FFF2-40B4-BE49-F238E27FC236}">
                <a16:creationId xmlns:a16="http://schemas.microsoft.com/office/drawing/2014/main" id="{C12DA911-0FED-43EA-85D2-C2A9224083D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1492842833"/>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F9C778A-BB45-4EA5-85A0-6222A7AF309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0098EACA-D9D0-4808-8B71-41EA4F82962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5c5609e2014341a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F7576D9-7796-46E2-A74A-2C3F0237EAC0}"/>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F202EF5F-B499-4089-BF86-7E1D128004FE}"/>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AC01060-822C-4732-ABFF-ACE77CC489E5}"/>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4CA5040B-2BC4-4047-B215-146D1C5F4C58}"/>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678"/>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ICT Paper 1 Section A original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【原创训练材料｜参数为训练所设】B2 stores a tax rate. Formula D7 uses the amount in C7 and is copied down to D30. The copied formulas must keep referring to B2.</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next action follows…</a:t>
            </a:r>
          </a:p>
        </p:txBody>
      </p:sp>
      <p:sp>
        <p:nvSpPr>
          <p:cNvPr id="8" name="">
            <a:extLst xmlns:a="http://schemas.openxmlformats.org/drawingml/2006/main">
              <a:ext uri="{FF2B5EF4-FFF2-40B4-BE49-F238E27FC236}">
                <a16:creationId xmlns:a16="http://schemas.microsoft.com/office/drawing/2014/main" id="{0C4A5530-EEBD-4FBC-9366-E84740852558}"/>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487AE1A2-3109-48F7-AC17-D3FCB114A3A7}"/>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EF7AC74-CD92-4CA3-8E24-2FDEE62EB3A8}"/>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1AC7F8F5-A1CD-4A33-8CC4-2144F1F35D5F}"/>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26618634-2DAE-4806-AFDF-E22D688BB49E}"/>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65D36F86-B354-4A27-B2DB-7C2E89ED6BE5}"/>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9BCC498A-BA09-4C57-9B25-A3C9C5DED70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02985E7-E2BD-442C-830E-CD5A4C00CD4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信息处理与试算表</a:t>
            </a:r>
          </a:p>
        </p:txBody>
      </p:sp>
      <p:sp>
        <p:nvSpPr>
          <p:cNvPr id="16" name="">
            <a:extLst xmlns:a="http://schemas.openxmlformats.org/drawingml/2006/main">
              <a:ext uri="{FF2B5EF4-FFF2-40B4-BE49-F238E27FC236}">
                <a16:creationId xmlns:a16="http://schemas.microsoft.com/office/drawing/2014/main" id="{DFFF7C78-04CB-4064-A226-3054EFE506C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197799167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2026-08-19T09:06:21.5390000Z</dcterms:created>
  <dcterms:modified xsi:type="dcterms:W3CDTF">2026-08-19T09:06:21.5390000Z</dcterms:modified>
</coreProperties>
</file>