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c0a87b738f24e23" /><Relationship Type="http://schemas.openxmlformats.org/officeDocument/2006/relationships/extended-properties" Target="/docProps/app.xml" Id="Ref5b09ae7921443f" /><Relationship Type="http://schemas.openxmlformats.org/officeDocument/2006/relationships/officeDocument" Target="/ppt/presentation.xml" Id="R59ae0ba45ec54535" /></Relationships>
</file>

<file path=ppt/presentation.xml><?xml version="1.0" encoding="utf-8"?>
<p:presentation xmlns:p="http://schemas.openxmlformats.org/presentationml/2006/main">
  <p:sldMasterIdLst>
    <p:sldMasterId xmlns:r="http://schemas.openxmlformats.org/officeDocument/2006/relationships" id="2147483648" r:id="Rb2211177537c477b"/>
  </p:sldMasterIdLst>
  <p:notesMasterIdLst>
    <p:notesMasterId xmlns:r="http://schemas.openxmlformats.org/officeDocument/2006/relationships" r:id="R62134bd563254717"/>
  </p:notesMasterIdLst>
  <p:sldIdLst>
    <p:sldId xmlns:r="http://schemas.openxmlformats.org/officeDocument/2006/relationships" id="256" r:id="Rcc46f2e86cb64256"/>
    <p:sldId xmlns:r="http://schemas.openxmlformats.org/officeDocument/2006/relationships" id="257" r:id="Re23bf156107b4a99"/>
    <p:sldId xmlns:r="http://schemas.openxmlformats.org/officeDocument/2006/relationships" id="258" r:id="R46bdcf2543774c67"/>
    <p:sldId xmlns:r="http://schemas.openxmlformats.org/officeDocument/2006/relationships" id="259" r:id="Rb29fec07a768424f"/>
    <p:sldId xmlns:r="http://schemas.openxmlformats.org/officeDocument/2006/relationships" id="260" r:id="R77e5254d207c4d96"/>
    <p:sldId xmlns:r="http://schemas.openxmlformats.org/officeDocument/2006/relationships" id="261" r:id="Ra2c9fe8c37824dba"/>
    <p:sldId xmlns:r="http://schemas.openxmlformats.org/officeDocument/2006/relationships" id="262" r:id="R63fdd93f41d4446d"/>
    <p:sldId xmlns:r="http://schemas.openxmlformats.org/officeDocument/2006/relationships" id="263" r:id="R8af2f1a9b58b4321"/>
    <p:sldId xmlns:r="http://schemas.openxmlformats.org/officeDocument/2006/relationships" id="264" r:id="Rc326c1ad7b6d415e"/>
    <p:sldId xmlns:r="http://schemas.openxmlformats.org/officeDocument/2006/relationships" id="265" r:id="R8adad8248bb0425b"/>
    <p:sldId xmlns:r="http://schemas.openxmlformats.org/officeDocument/2006/relationships" id="266" r:id="R1500d79371404ace"/>
    <p:sldId xmlns:r="http://schemas.openxmlformats.org/officeDocument/2006/relationships" id="267" r:id="R9e5d2d6e20f74b8f"/>
    <p:sldId xmlns:r="http://schemas.openxmlformats.org/officeDocument/2006/relationships" id="268" r:id="R0f012bcad5184e7e"/>
    <p:sldId xmlns:r="http://schemas.openxmlformats.org/officeDocument/2006/relationships" id="269" r:id="R59adaa42795b4202"/>
    <p:sldId xmlns:r="http://schemas.openxmlformats.org/officeDocument/2006/relationships" id="270" r:id="Reb4673045e0a4bdd"/>
    <p:sldId xmlns:r="http://schemas.openxmlformats.org/officeDocument/2006/relationships" id="271" r:id="R13c6bbf26a784192"/>
    <p:sldId xmlns:r="http://schemas.openxmlformats.org/officeDocument/2006/relationships" id="272" r:id="R9240084cc62948e6"/>
    <p:sldId xmlns:r="http://schemas.openxmlformats.org/officeDocument/2006/relationships" id="273" r:id="Rd518e84a65554cf1"/>
    <p:sldId xmlns:r="http://schemas.openxmlformats.org/officeDocument/2006/relationships" id="274" r:id="R6365593e00e0496d"/>
    <p:sldId xmlns:r="http://schemas.openxmlformats.org/officeDocument/2006/relationships" id="275" r:id="R2058a5985911432e"/>
    <p:sldId xmlns:r="http://schemas.openxmlformats.org/officeDocument/2006/relationships" id="276" r:id="R3d40c2b6f27e4ba9"/>
    <p:sldId xmlns:r="http://schemas.openxmlformats.org/officeDocument/2006/relationships" id="277" r:id="R700c867dfbd340c5"/>
    <p:sldId xmlns:r="http://schemas.openxmlformats.org/officeDocument/2006/relationships" id="278" r:id="Rb86f254555904283"/>
    <p:sldId xmlns:r="http://schemas.openxmlformats.org/officeDocument/2006/relationships" id="279" r:id="R68a3a5ad2c3f491f"/>
    <p:sldId xmlns:r="http://schemas.openxmlformats.org/officeDocument/2006/relationships" id="280" r:id="Re0a4536b4f7f4f79"/>
    <p:sldId xmlns:r="http://schemas.openxmlformats.org/officeDocument/2006/relationships" id="281" r:id="Rb853cdb52eeb4ccb"/>
    <p:sldId xmlns:r="http://schemas.openxmlformats.org/officeDocument/2006/relationships" id="282" r:id="Rd0308d82b6b64153"/>
    <p:sldId xmlns:r="http://schemas.openxmlformats.org/officeDocument/2006/relationships" id="283" r:id="R5a5063d99deb47fb"/>
    <p:sldId xmlns:r="http://schemas.openxmlformats.org/officeDocument/2006/relationships" id="284" r:id="R81a853c461eb4765"/>
    <p:sldId xmlns:r="http://schemas.openxmlformats.org/officeDocument/2006/relationships" id="285" r:id="R486e17783ad6434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4a4b407612e48f0" /><Relationship Type="http://schemas.openxmlformats.org/officeDocument/2006/relationships/slideMaster" Target="/ppt/slideMasters/slideMaster1.xml" Id="Rb2211177537c477b" /><Relationship Type="http://schemas.openxmlformats.org/officeDocument/2006/relationships/notesMaster" Target="/ppt/notesMasters/notesMaster1.xml" Id="R62134bd563254717" /><Relationship Type="http://schemas.openxmlformats.org/officeDocument/2006/relationships/presProps" Target="/ppt/presProps.xml" Id="R14b5b2963933442f" /><Relationship Type="http://schemas.openxmlformats.org/officeDocument/2006/relationships/tableStyles" Target="/ppt/tableStyles.xml" Id="Ra397c5548c124706" /><Relationship Type="http://schemas.openxmlformats.org/officeDocument/2006/relationships/slide" Target="/ppt/slides/slide1.xml" Id="Rcc46f2e86cb64256" /><Relationship Type="http://schemas.openxmlformats.org/officeDocument/2006/relationships/slide" Target="/ppt/slides/slide2.xml" Id="Re23bf156107b4a99" /><Relationship Type="http://schemas.openxmlformats.org/officeDocument/2006/relationships/slide" Target="/ppt/slides/slide3.xml" Id="R46bdcf2543774c67" /><Relationship Type="http://schemas.openxmlformats.org/officeDocument/2006/relationships/slide" Target="/ppt/slides/slide4.xml" Id="Rb29fec07a768424f" /><Relationship Type="http://schemas.openxmlformats.org/officeDocument/2006/relationships/slide" Target="/ppt/slides/slide5.xml" Id="R77e5254d207c4d96" /><Relationship Type="http://schemas.openxmlformats.org/officeDocument/2006/relationships/slide" Target="/ppt/slides/slide6.xml" Id="Ra2c9fe8c37824dba" /><Relationship Type="http://schemas.openxmlformats.org/officeDocument/2006/relationships/slide" Target="/ppt/slides/slide7.xml" Id="R63fdd93f41d4446d" /><Relationship Type="http://schemas.openxmlformats.org/officeDocument/2006/relationships/slide" Target="/ppt/slides/slide8.xml" Id="R8af2f1a9b58b4321" /><Relationship Type="http://schemas.openxmlformats.org/officeDocument/2006/relationships/slide" Target="/ppt/slides/slide9.xml" Id="Rc326c1ad7b6d415e" /><Relationship Type="http://schemas.openxmlformats.org/officeDocument/2006/relationships/slide" Target="/ppt/slides/slide10.xml" Id="R8adad8248bb0425b" /><Relationship Type="http://schemas.openxmlformats.org/officeDocument/2006/relationships/slide" Target="/ppt/slides/slide11.xml" Id="R1500d79371404ace" /><Relationship Type="http://schemas.openxmlformats.org/officeDocument/2006/relationships/slide" Target="/ppt/slides/slide12.xml" Id="R9e5d2d6e20f74b8f" /><Relationship Type="http://schemas.openxmlformats.org/officeDocument/2006/relationships/slide" Target="/ppt/slides/slide13.xml" Id="R0f012bcad5184e7e" /><Relationship Type="http://schemas.openxmlformats.org/officeDocument/2006/relationships/slide" Target="/ppt/slides/slide14.xml" Id="R59adaa42795b4202" /><Relationship Type="http://schemas.openxmlformats.org/officeDocument/2006/relationships/slide" Target="/ppt/slides/slide15.xml" Id="Reb4673045e0a4bdd" /><Relationship Type="http://schemas.openxmlformats.org/officeDocument/2006/relationships/slide" Target="/ppt/slides/slide16.xml" Id="R13c6bbf26a784192" /><Relationship Type="http://schemas.openxmlformats.org/officeDocument/2006/relationships/slide" Target="/ppt/slides/slide17.xml" Id="R9240084cc62948e6" /><Relationship Type="http://schemas.openxmlformats.org/officeDocument/2006/relationships/slide" Target="/ppt/slides/slide18.xml" Id="Rd518e84a65554cf1" /><Relationship Type="http://schemas.openxmlformats.org/officeDocument/2006/relationships/slide" Target="/ppt/slides/slide19.xml" Id="R6365593e00e0496d" /><Relationship Type="http://schemas.openxmlformats.org/officeDocument/2006/relationships/slide" Target="/ppt/slides/slide20.xml" Id="R2058a5985911432e" /><Relationship Type="http://schemas.openxmlformats.org/officeDocument/2006/relationships/slide" Target="/ppt/slides/slide21.xml" Id="R3d40c2b6f27e4ba9" /><Relationship Type="http://schemas.openxmlformats.org/officeDocument/2006/relationships/slide" Target="/ppt/slides/slide22.xml" Id="R700c867dfbd340c5" /><Relationship Type="http://schemas.openxmlformats.org/officeDocument/2006/relationships/slide" Target="/ppt/slides/slide23.xml" Id="Rb86f254555904283" /><Relationship Type="http://schemas.openxmlformats.org/officeDocument/2006/relationships/slide" Target="/ppt/slides/slide24.xml" Id="R68a3a5ad2c3f491f" /><Relationship Type="http://schemas.openxmlformats.org/officeDocument/2006/relationships/slide" Target="/ppt/slides/slide25.xml" Id="Re0a4536b4f7f4f79" /><Relationship Type="http://schemas.openxmlformats.org/officeDocument/2006/relationships/slide" Target="/ppt/slides/slide26.xml" Id="Rb853cdb52eeb4ccb" /><Relationship Type="http://schemas.openxmlformats.org/officeDocument/2006/relationships/slide" Target="/ppt/slides/slide27.xml" Id="Rd0308d82b6b64153" /><Relationship Type="http://schemas.openxmlformats.org/officeDocument/2006/relationships/slide" Target="/ppt/slides/slide28.xml" Id="R5a5063d99deb47fb" /><Relationship Type="http://schemas.openxmlformats.org/officeDocument/2006/relationships/slide" Target="/ppt/slides/slide29.xml" Id="R81a853c461eb4765" /><Relationship Type="http://schemas.openxmlformats.org/officeDocument/2006/relationships/slide" Target="/ppt/slides/slide30.xml" Id="R486e17783ad6434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719acb90a70444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f0ef9d5b7ff45f7" /><Relationship Type="http://schemas.openxmlformats.org/officeDocument/2006/relationships/notesMaster" Target="/ppt/notesMasters/notesMaster1.xml" Id="Rd141f1314bd24016" /></Relationships>
</file>

<file path=ppt/notesSlides/_rels/notesSlide2.xml.rels>&#65279;<?xml version="1.0" encoding="utf-8"?><Relationships xmlns="http://schemas.openxmlformats.org/package/2006/relationships"><Relationship Type="http://schemas.openxmlformats.org/officeDocument/2006/relationships/slide" Target="/ppt/slides/slide2.xml" Id="Rb3a9827d46714b0b" /><Relationship Type="http://schemas.openxmlformats.org/officeDocument/2006/relationships/notesMaster" Target="/ppt/notesMasters/notesMaster1.xml" Id="R929c12d3d24b4b31" /></Relationships>
</file>

<file path=ppt/notesSlides/_rels/notesSlide3.xml.rels>&#65279;<?xml version="1.0" encoding="utf-8"?><Relationships xmlns="http://schemas.openxmlformats.org/package/2006/relationships"><Relationship Type="http://schemas.openxmlformats.org/officeDocument/2006/relationships/slide" Target="/ppt/slides/slide3.xml" Id="R1942181e4ed84dd0" /><Relationship Type="http://schemas.openxmlformats.org/officeDocument/2006/relationships/notesMaster" Target="/ppt/notesMasters/notesMaster1.xml" Id="Rfaa991d7ef1a48cc" /></Relationships>
</file>

<file path=ppt/notesSlides/_rels/notesSlide4.xml.rels>&#65279;<?xml version="1.0" encoding="utf-8"?><Relationships xmlns="http://schemas.openxmlformats.org/package/2006/relationships"><Relationship Type="http://schemas.openxmlformats.org/officeDocument/2006/relationships/slide" Target="/ppt/slides/slide4.xml" Id="Ra739c0f358004adc" /><Relationship Type="http://schemas.openxmlformats.org/officeDocument/2006/relationships/notesMaster" Target="/ppt/notesMasters/notesMaster1.xml" Id="R0318c058f95e4bc3" /></Relationships>
</file>

<file path=ppt/notesSlides/_rels/notesSlide5.xml.rels>&#65279;<?xml version="1.0" encoding="utf-8"?><Relationships xmlns="http://schemas.openxmlformats.org/package/2006/relationships"><Relationship Type="http://schemas.openxmlformats.org/officeDocument/2006/relationships/slide" Target="/ppt/slides/slide5.xml" Id="R1b268fd9c1fa4e33" /><Relationship Type="http://schemas.openxmlformats.org/officeDocument/2006/relationships/notesMaster" Target="/ppt/notesMasters/notesMaster1.xml" Id="R382af9d9248b4499" /></Relationships>
</file>

<file path=ppt/notesSlides/_rels/notesSlide6.xml.rels>&#65279;<?xml version="1.0" encoding="utf-8"?><Relationships xmlns="http://schemas.openxmlformats.org/package/2006/relationships"><Relationship Type="http://schemas.openxmlformats.org/officeDocument/2006/relationships/slide" Target="/ppt/slides/slide6.xml" Id="R6d95455af1824acf" /><Relationship Type="http://schemas.openxmlformats.org/officeDocument/2006/relationships/notesMaster" Target="/ppt/notesMasters/notesMaster1.xml" Id="Rf8449a0ab30241f0" /></Relationships>
</file>

<file path=ppt/notesSlides/_rels/notesSlide7.xml.rels>&#65279;<?xml version="1.0" encoding="utf-8"?><Relationships xmlns="http://schemas.openxmlformats.org/package/2006/relationships"><Relationship Type="http://schemas.openxmlformats.org/officeDocument/2006/relationships/slide" Target="/ppt/slides/slide7.xml" Id="Rf3b884de11bc4889" /><Relationship Type="http://schemas.openxmlformats.org/officeDocument/2006/relationships/notesMaster" Target="/ppt/notesMasters/notesMaster1.xml" Id="R4df2b90389244cc5" /></Relationships>
</file>

<file path=ppt/notesSlides/_rels/notesSlide8.xml.rels>&#65279;<?xml version="1.0" encoding="utf-8"?><Relationships xmlns="http://schemas.openxmlformats.org/package/2006/relationships"><Relationship Type="http://schemas.openxmlformats.org/officeDocument/2006/relationships/slide" Target="/ppt/slides/slide8.xml" Id="R2f3df7d5c2a04ce2" /><Relationship Type="http://schemas.openxmlformats.org/officeDocument/2006/relationships/notesMaster" Target="/ppt/notesMasters/notesMaster1.xml" Id="R6cc5952cd80a440d" /></Relationships>
</file>

<file path=ppt/notesSlides/_rels/notesSlide9.xml.rels>&#65279;<?xml version="1.0" encoding="utf-8"?><Relationships xmlns="http://schemas.openxmlformats.org/package/2006/relationships"><Relationship Type="http://schemas.openxmlformats.org/officeDocument/2006/relationships/slide" Target="/ppt/slides/slide9.xml" Id="Re4d450af1162478c" /><Relationship Type="http://schemas.openxmlformats.org/officeDocument/2006/relationships/notesMaster" Target="/ppt/notesMasters/notesMaster1.xml" Id="R85f5774eb3be456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00e232d7b31439a" /><Relationship Type="http://schemas.openxmlformats.org/officeDocument/2006/relationships/notesMaster" Target="/ppt/notesMasters/notesMaster1.xml" Id="Ra24562079c404ef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8758491cc784e1a" /><Relationship Type="http://schemas.openxmlformats.org/officeDocument/2006/relationships/notesMaster" Target="/ppt/notesMasters/notesMaster1.xml" Id="R7fb900ff944941d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30e74bc32a24328" /><Relationship Type="http://schemas.openxmlformats.org/officeDocument/2006/relationships/notesMaster" Target="/ppt/notesMasters/notesMaster1.xml" Id="Reefcaaa6f3ad4e0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992c1fe4073458e" /><Relationship Type="http://schemas.openxmlformats.org/officeDocument/2006/relationships/notesMaster" Target="/ppt/notesMasters/notesMaster1.xml" Id="R016b1ee72ac4439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a436ad3e205446a" /><Relationship Type="http://schemas.openxmlformats.org/officeDocument/2006/relationships/notesMaster" Target="/ppt/notesMasters/notesMaster1.xml" Id="R67cdd408228e420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6266167b9ba4401" /><Relationship Type="http://schemas.openxmlformats.org/officeDocument/2006/relationships/notesMaster" Target="/ppt/notesMasters/notesMaster1.xml" Id="R597715b38d94446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0170fe2276447e4" /><Relationship Type="http://schemas.openxmlformats.org/officeDocument/2006/relationships/notesMaster" Target="/ppt/notesMasters/notesMaster1.xml" Id="Rcd94bf47a0f0487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23fbe0a7e2d42cf" /><Relationship Type="http://schemas.openxmlformats.org/officeDocument/2006/relationships/notesMaster" Target="/ppt/notesMasters/notesMaster1.xml" Id="R2874d98e4f92428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1c6e66d18bd47c4" /><Relationship Type="http://schemas.openxmlformats.org/officeDocument/2006/relationships/notesMaster" Target="/ppt/notesMasters/notesMaster1.xml" Id="Rf866ee3d41804cf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d245589b22843de" /><Relationship Type="http://schemas.openxmlformats.org/officeDocument/2006/relationships/notesMaster" Target="/ppt/notesMasters/notesMaster1.xml" Id="Rbeb5aa09045947b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21045343acf4fce" /><Relationship Type="http://schemas.openxmlformats.org/officeDocument/2006/relationships/notesMaster" Target="/ppt/notesMasters/notesMaster1.xml" Id="R95799d19e25c4a2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11ada8d5b1044aa" /><Relationship Type="http://schemas.openxmlformats.org/officeDocument/2006/relationships/notesMaster" Target="/ppt/notesMasters/notesMaster1.xml" Id="Rbd96ed0f9e7d4af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7d3877d98094dba" /><Relationship Type="http://schemas.openxmlformats.org/officeDocument/2006/relationships/notesMaster" Target="/ppt/notesMasters/notesMaster1.xml" Id="R5a38cec54852495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9eea86f7a6c4b81" /><Relationship Type="http://schemas.openxmlformats.org/officeDocument/2006/relationships/notesMaster" Target="/ppt/notesMasters/notesMaster1.xml" Id="R6b32c437da564af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3a93248652c4c2a" /><Relationship Type="http://schemas.openxmlformats.org/officeDocument/2006/relationships/notesMaster" Target="/ppt/notesMasters/notesMaster1.xml" Id="R3637346fbb13453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182c060bb2e41b2" /><Relationship Type="http://schemas.openxmlformats.org/officeDocument/2006/relationships/notesMaster" Target="/ppt/notesMasters/notesMaster1.xml" Id="Re6847f0278c1493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0a894feb2844fa8" /><Relationship Type="http://schemas.openxmlformats.org/officeDocument/2006/relationships/notesMaster" Target="/ppt/notesMasters/notesMaster1.xml" Id="R83082e640ad3417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51646b64e61449c" /><Relationship Type="http://schemas.openxmlformats.org/officeDocument/2006/relationships/notesMaster" Target="/ppt/notesMasters/notesMaster1.xml" Id="R01ea6a87aaac47f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6a08c46bf5f4435" /><Relationship Type="http://schemas.openxmlformats.org/officeDocument/2006/relationships/notesMaster" Target="/ppt/notesMasters/notesMaster1.xml" Id="R75bf960b5978473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e1640e1d8f94e97" /><Relationship Type="http://schemas.openxmlformats.org/officeDocument/2006/relationships/notesMaster" Target="/ppt/notesMasters/notesMaster1.xml" Id="Ra13d0eb474854e8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42a2f9bcedc416e" /><Relationship Type="http://schemas.openxmlformats.org/officeDocument/2006/relationships/notesMaster" Target="/ppt/notesMasters/notesMaster1.xml" Id="R04eb3a0a85934e7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资讯及通讯科技 的“科技、伦理与社会”学习单元。本套课件共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讲稿】明确告诉学生：本单元只训练“科技、伦理与社会”。先解释知识范围，再用一句话建立核心判断，最后示范标准方法。</a:t>
            </a:r>
          </a:p>
          <a:p xmlns:a="http://schemas.openxmlformats.org/drawingml/2006/main">
            <a:r>
              <a:t>【互动提问】请用自己的话复述“技术决策要同时评价利益相关者和长期风险”，并举一个会触发“把合法等同合乎伦理”的错误例子。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ICT Paper 1 Section A original MCQ · 证据定位
指令焦点：先判断题目要求找、解、析、比、评中的哪一种动作。
【原创训练材料｜参数为训练所设】An AI shortlisting system is faster, but an audit finds lower selection rates for one group because historic decisions were used as training data.
Which conclusion is supported by all the stated evidence? 选项为 A.Evidence-led response: Efficiency does not establish fairness; the outcome difference and training process require governance.；B.Efficiency does not establish fairness; the outcome difference and training process require governance.；C.Revise the claim to: Efficiency does not establish fairness; the outcome difference and training process require governance.；D.Keep human review, test outcomes by group, document criteria and retrain or adjust when bias is found.。讲解时强调：技术决策要同时评价利益相关者和长期风险</a:t>
            </a:r>
          </a:p>
          <a:p xmlns:a="http://schemas.openxmlformats.org/drawingml/2006/main">
            <a:r>
              <a:t>【互动提问】你的第一步是什么？这个步骤依赖哪一个条件？</a:t>
            </a:r>
          </a:p>
          <a:p xmlns:a="http://schemas.openxmlformats.org/drawingml/2006/main">
            <a:r>
              <a:t>【预期回答】学生能说出“列影响者—比较权益—提出管控”中的起始动作，并避开“把合法等同合乎伦理”。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分步讲评：先重述题目条件，再逐步示范“列影响者—比较权益—提出管控”，最后给出正确结论“Efficiency does not establish fairness; the outcome difference and training process require governance.”。完整解析：The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ICT 2012-2022、Sample Paper 与 Practice Paper｜ICT Paper 1 Section A original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【预期回答】学生能把失分归入“把合法等同合乎伦理”或更精确的个人错因，并写出可执行检查动作。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讲稿】逐项解释“科技、伦理与社会”中的专有名词、符号、对象和单位。特别强调：把合法等同合乎伦理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讲稿】用“条件—表示—方法—核验”重建本知识点。示范时逐步引用：列影响者—比较权益—提出管控</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讲稿】带学生逐句读取任务，不先求答案。要求指出材料中的有效条件，再按“列影响者—比较权益—提出管控”作答。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讲稿】先展示错误路径，再用解析链复原第一失分点。禁止只说“粗心”；必须落到“把合法等同合乎伦理”或更精确的动作。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ICT Paper 1 Section A original MCQ · 证据定位
指令焦点：先判断题目要求找、解、析、比、评中的哪一种动作。
【原创训练材料｜参数为训练所设】An AI shortlisting system is faster, but an audit finds lower selection rates for one group because historic decisions were used as training data.
Which limitation must remain in the final evaluation? 选项为 A.Repeat the evaluation after this step: Keep human review, test outcomes by group, document criteria and retrain or adjust when bias is found.；B.The audit shows an association requiring investigation, not proof that every decision was discriminatory.；C.Efficiency does not establish fairness; the outcome difference and training process require governance.；D.Evidence-led response: Efficiency does not establish fairness; the outcome difference and training process require governance.。讲解时强调：技术决策要同时评价利益相关者和长期风险</a:t>
            </a:r>
          </a:p>
          <a:p xmlns:a="http://schemas.openxmlformats.org/drawingml/2006/main">
            <a:r>
              <a:t>【互动提问】你的第一步是什么？这个步骤依赖哪一个条件？</a:t>
            </a:r>
          </a:p>
          <a:p xmlns:a="http://schemas.openxmlformats.org/drawingml/2006/main">
            <a:r>
              <a:t>【预期回答】学生能说出“列影响者—比较权益—提出管控”中的起始动作，并避开“把合法等同合乎伦理”。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分步讲评：先重述题目条件，再逐步示范“列影响者—比较权益—提出管控”，最后给出正确结论“The audit shows an association requiring investigation, not proof that every decision was discriminatory.”。完整解析：The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ICT 2012-2022、Sample Paper 与 Practice Paper｜ICT Paper 1 Section A original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【预期回答】学生能把失分归入“把合法等同合乎伦理”或更精确的个人错因，并写出可执行检查动作。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讲稿】逐项解释“科技、伦理与社会”中的专有名词、符号、对象和单位。特别强调：把合法等同合乎伦理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讲稿】用“条件—表示—方法—核验”重建本知识点。示范时逐步引用：列影响者—比较权益—提出管控</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讲稿】带学生逐句读取任务，不先求答案。要求指出材料中的有效条件，再按“列影响者—比较权益—提出管控”作答。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讲稿】先展示错误路径，再用解析链复原第一失分点。禁止只说“粗心”；必须落到“把合法等同合乎伦理”或更精确的动作。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ICT Paper 1 Section A original MCQ · 证据定位
指令焦点：先判断题目要求找、解、析、比、评中的哪一种动作。
【原创训练材料｜参数为训练所设】An AI shortlisting system is faster, but an audit finds lower selection rates for one group because historic decisions were used as training data.
A draft makes an absolute claim. Which revision is defensible? 选项为 A.Keep human review, test outcomes by group, document criteria and retrain or adjust when bias is found.；B.The audit shows an association requiring investigation, not proof that every decision was discriminatory.；C.Revise the claim to: Efficiency does not establish fairness; the outcome difference and training process require governance.；D.Repeat the evaluation after this step: Keep human review, test outcomes by group, document criteria and retrain or adjust when bias is found.。讲解时强调：技术决策要同时评价利益相关者和长期风险</a:t>
            </a:r>
          </a:p>
          <a:p xmlns:a="http://schemas.openxmlformats.org/drawingml/2006/main">
            <a:r>
              <a:t>【互动提问】你的第一步是什么？这个步骤依赖哪一个条件？</a:t>
            </a:r>
          </a:p>
          <a:p xmlns:a="http://schemas.openxmlformats.org/drawingml/2006/main">
            <a:r>
              <a:t>【预期回答】学生能说出“列影响者—比较权益—提出管控”中的起始动作，并避开“把合法等同合乎伦理”。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分步讲评：先重述题目条件，再逐步示范“列影响者—比较权益—提出管控”，最后给出正确结论“Revise the claim to: Efficiency does not establish fairness; the outcome difference and training process require governance.”。完整解析：The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ICT 2012-2022、Sample Paper 与 Practice Paper｜ICT Paper 1 Section A original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【预期回答】学生能把失分归入“把合法等同合乎伦理”或更精确的个人错因，并写出可执行检查动作。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讲稿】逐项解释“科技、伦理与社会”中的专有名词、符号、对象和单位。特别强调：把合法等同合乎伦理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讲稿】用“条件—表示—方法—核验”重建本知识点。示范时逐步引用：列影响者—比较权益—提出管控</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讲稿】带学生逐句读取任务，不先求答案。要求指出材料中的有效条件，再按“列影响者—比较权益—提出管控”作答。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讲稿】先展示错误路径，再用解析链复原第一失分点。禁止只说“粗心”；必须落到“把合法等同合乎伦理”或更精确的动作。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11922c1e4e84f2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7b7a23898234797" /><Relationship Type="http://schemas.openxmlformats.org/officeDocument/2006/relationships/slideLayout" Target="/ppt/slideLayouts/slideLayout1.xml" Id="Reb1f8316b63f4ab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b1f8316b63f4ab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8e1d0b784a84c83" /><Relationship Type="http://schemas.openxmlformats.org/officeDocument/2006/relationships/image" Target="/ppt/media/image.png" Id="R2b8bc993dbf84749" /><Relationship Type="http://schemas.openxmlformats.org/officeDocument/2006/relationships/notesSlide" Target="/ppt/notesSlides/notesSlide1.xml" Id="R3905d2584e72493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a0da37ced0c488f" /><Relationship Type="http://schemas.openxmlformats.org/officeDocument/2006/relationships/image" Target="/ppt/media/image2.png" Id="R8897c21290cd4a84" /><Relationship Type="http://schemas.openxmlformats.org/officeDocument/2006/relationships/notesSlide" Target="/ppt/notesSlides/notesSlide2.xml" Id="R131fbc233c424a9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e52d6d524e74f4b" /><Relationship Type="http://schemas.openxmlformats.org/officeDocument/2006/relationships/image" Target="/ppt/media/image3.png" Id="R80b0fd44d8fa4d11" /><Relationship Type="http://schemas.openxmlformats.org/officeDocument/2006/relationships/notesSlide" Target="/ppt/notesSlides/notesSlide3.xml" Id="Rab88f34e0d0b425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627e905aa17644e1" /><Relationship Type="http://schemas.openxmlformats.org/officeDocument/2006/relationships/image" Target="/ppt/media/image4.png" Id="R0f2b21f87e7d483b" /><Relationship Type="http://schemas.openxmlformats.org/officeDocument/2006/relationships/notesSlide" Target="/ppt/notesSlides/notesSlide4.xml" Id="Ra8b6f7a48ac34b4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eda8225716b43f6" /><Relationship Type="http://schemas.openxmlformats.org/officeDocument/2006/relationships/image" Target="/ppt/media/image5.png" Id="Rf14cd9de63e54143" /><Relationship Type="http://schemas.openxmlformats.org/officeDocument/2006/relationships/notesSlide" Target="/ppt/notesSlides/notesSlide5.xml" Id="Rb910334bfe2545b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915f354d7664001" /><Relationship Type="http://schemas.openxmlformats.org/officeDocument/2006/relationships/image" Target="/ppt/media/image6.png" Id="Re358a92f2ff7481e" /><Relationship Type="http://schemas.openxmlformats.org/officeDocument/2006/relationships/notesSlide" Target="/ppt/notesSlides/notesSlide6.xml" Id="R1e9e7ec05b8e44f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e182abff2754872" /><Relationship Type="http://schemas.openxmlformats.org/officeDocument/2006/relationships/image" Target="/ppt/media/image7.png" Id="Rf49e15a72bcb4cc4" /><Relationship Type="http://schemas.openxmlformats.org/officeDocument/2006/relationships/notesSlide" Target="/ppt/notesSlides/notesSlide7.xml" Id="R54134e5df566496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bbebded4d0b4642" /><Relationship Type="http://schemas.openxmlformats.org/officeDocument/2006/relationships/image" Target="/ppt/media/image8.png" Id="R55fc8e84a4834eb4" /><Relationship Type="http://schemas.openxmlformats.org/officeDocument/2006/relationships/notesSlide" Target="/ppt/notesSlides/notesSlide8.xml" Id="Rfead22804e624c4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ca24224768f4598" /><Relationship Type="http://schemas.openxmlformats.org/officeDocument/2006/relationships/image" Target="/ppt/media/image9.png" Id="Rcc12520d57ae4b4b" /><Relationship Type="http://schemas.openxmlformats.org/officeDocument/2006/relationships/notesSlide" Target="/ppt/notesSlides/notesSlide9.xml" Id="R0f9c2d8d738641a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d518ccd8d3e4ef1" /><Relationship Type="http://schemas.openxmlformats.org/officeDocument/2006/relationships/image" Target="/ppt/media/image10.png" Id="Reb0cb42929ef4d28" /><Relationship Type="http://schemas.openxmlformats.org/officeDocument/2006/relationships/notesSlide" Target="/ppt/notesSlides/notesSlide10.xml" Id="Refd68de2e1844f8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4da55bb2ecc74576" /><Relationship Type="http://schemas.openxmlformats.org/officeDocument/2006/relationships/image" Target="/ppt/media/image11.png" Id="Raade0eb9c4e548fa" /><Relationship Type="http://schemas.openxmlformats.org/officeDocument/2006/relationships/notesSlide" Target="/ppt/notesSlides/notesSlide11.xml" Id="R759e022a7e1d495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e52cd8dca8c4cf8" /><Relationship Type="http://schemas.openxmlformats.org/officeDocument/2006/relationships/image" Target="/ppt/media/image12.png" Id="Rb5b84849a7104945" /><Relationship Type="http://schemas.openxmlformats.org/officeDocument/2006/relationships/notesSlide" Target="/ppt/notesSlides/notesSlide12.xml" Id="R96c6d9bf7d444e7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33da541354e412a" /><Relationship Type="http://schemas.openxmlformats.org/officeDocument/2006/relationships/image" Target="/ppt/media/image13.png" Id="Ra60e30d9e50e405a" /><Relationship Type="http://schemas.openxmlformats.org/officeDocument/2006/relationships/notesSlide" Target="/ppt/notesSlides/notesSlide13.xml" Id="R47aa1dbc35a34d4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27f7f7e21ad41c5" /><Relationship Type="http://schemas.openxmlformats.org/officeDocument/2006/relationships/image" Target="/ppt/media/image14.png" Id="R265b749526ab45ba" /><Relationship Type="http://schemas.openxmlformats.org/officeDocument/2006/relationships/notesSlide" Target="/ppt/notesSlides/notesSlide14.xml" Id="R23e8024bd6744c6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61398e1ce714dd4" /><Relationship Type="http://schemas.openxmlformats.org/officeDocument/2006/relationships/image" Target="/ppt/media/image15.png" Id="R2bd97c83f7154c7e" /><Relationship Type="http://schemas.openxmlformats.org/officeDocument/2006/relationships/notesSlide" Target="/ppt/notesSlides/notesSlide15.xml" Id="Rbfb162bd3d7a42a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6c7ecf674e424a72" /><Relationship Type="http://schemas.openxmlformats.org/officeDocument/2006/relationships/image" Target="/ppt/media/image16.png" Id="Rd7b8902e1de140b4" /><Relationship Type="http://schemas.openxmlformats.org/officeDocument/2006/relationships/notesSlide" Target="/ppt/notesSlides/notesSlide16.xml" Id="R3b27fb95eb5541b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ebc61c0df4345a1" /><Relationship Type="http://schemas.openxmlformats.org/officeDocument/2006/relationships/image" Target="/ppt/media/image17.png" Id="R15ac73b200104cf7" /><Relationship Type="http://schemas.openxmlformats.org/officeDocument/2006/relationships/notesSlide" Target="/ppt/notesSlides/notesSlide17.xml" Id="R99d6ae83c0474e8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f96d4b0523114621" /><Relationship Type="http://schemas.openxmlformats.org/officeDocument/2006/relationships/image" Target="/ppt/media/image18.png" Id="Ra50dce9b91904403" /><Relationship Type="http://schemas.openxmlformats.org/officeDocument/2006/relationships/notesSlide" Target="/ppt/notesSlides/notesSlide18.xml" Id="R80dc0f59de574b6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93a9abdfbedb4ddf" /><Relationship Type="http://schemas.openxmlformats.org/officeDocument/2006/relationships/image" Target="/ppt/media/image19.png" Id="R67b4522eafec4bee" /><Relationship Type="http://schemas.openxmlformats.org/officeDocument/2006/relationships/notesSlide" Target="/ppt/notesSlides/notesSlide19.xml" Id="R49016d6ffbae415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caed21d6058440f" /><Relationship Type="http://schemas.openxmlformats.org/officeDocument/2006/relationships/image" Target="/ppt/media/image20.png" Id="R31567801504345b6" /><Relationship Type="http://schemas.openxmlformats.org/officeDocument/2006/relationships/notesSlide" Target="/ppt/notesSlides/notesSlide20.xml" Id="Rae7e2873c2954a8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8394b029d3634065" /><Relationship Type="http://schemas.openxmlformats.org/officeDocument/2006/relationships/image" Target="/ppt/media/image21.png" Id="Rcc7361759d9e4fc0" /><Relationship Type="http://schemas.openxmlformats.org/officeDocument/2006/relationships/notesSlide" Target="/ppt/notesSlides/notesSlide21.xml" Id="R6691e1808fb246b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0728f76d27348cf" /><Relationship Type="http://schemas.openxmlformats.org/officeDocument/2006/relationships/image" Target="/ppt/media/image22.png" Id="R015c70cc403d403e" /><Relationship Type="http://schemas.openxmlformats.org/officeDocument/2006/relationships/notesSlide" Target="/ppt/notesSlides/notesSlide22.xml" Id="R48536228f01e406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245a2a6f51d14438" /><Relationship Type="http://schemas.openxmlformats.org/officeDocument/2006/relationships/image" Target="/ppt/media/image23.png" Id="R5c1040298ce5497b" /><Relationship Type="http://schemas.openxmlformats.org/officeDocument/2006/relationships/notesSlide" Target="/ppt/notesSlides/notesSlide23.xml" Id="R35f4230ff61c470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eb37b3e323da4130" /><Relationship Type="http://schemas.openxmlformats.org/officeDocument/2006/relationships/image" Target="/ppt/media/image24.png" Id="R1d237e31ea004d81" /><Relationship Type="http://schemas.openxmlformats.org/officeDocument/2006/relationships/notesSlide" Target="/ppt/notesSlides/notesSlide24.xml" Id="Rbae5f151c3cf4f0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f184d00084174f3e" /><Relationship Type="http://schemas.openxmlformats.org/officeDocument/2006/relationships/image" Target="/ppt/media/image25.png" Id="Rc6b28d151b2c4262" /><Relationship Type="http://schemas.openxmlformats.org/officeDocument/2006/relationships/notesSlide" Target="/ppt/notesSlides/notesSlide25.xml" Id="Rc9af2699520d440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54b3895d6e6c4306" /><Relationship Type="http://schemas.openxmlformats.org/officeDocument/2006/relationships/image" Target="/ppt/media/image26.png" Id="Rf5c91fc643c548ac" /><Relationship Type="http://schemas.openxmlformats.org/officeDocument/2006/relationships/notesSlide" Target="/ppt/notesSlides/notesSlide26.xml" Id="R5d02e47588c1437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7a7fa9891153417a" /><Relationship Type="http://schemas.openxmlformats.org/officeDocument/2006/relationships/image" Target="/ppt/media/image27.png" Id="R433de428324b4185" /><Relationship Type="http://schemas.openxmlformats.org/officeDocument/2006/relationships/notesSlide" Target="/ppt/notesSlides/notesSlide27.xml" Id="R49aa82a95cb948f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704e38053d2749ad" /><Relationship Type="http://schemas.openxmlformats.org/officeDocument/2006/relationships/image" Target="/ppt/media/image28.png" Id="R1414129ed1f24712" /><Relationship Type="http://schemas.openxmlformats.org/officeDocument/2006/relationships/notesSlide" Target="/ppt/notesSlides/notesSlide28.xml" Id="Rd251a79365364ad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65def4ee5d3e497f" /><Relationship Type="http://schemas.openxmlformats.org/officeDocument/2006/relationships/image" Target="/ppt/media/image29.png" Id="R407f65f28c8a4320" /><Relationship Type="http://schemas.openxmlformats.org/officeDocument/2006/relationships/notesSlide" Target="/ppt/notesSlides/notesSlide29.xml" Id="Rbe2bf72a557140a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592d70cc01b44ced" /><Relationship Type="http://schemas.openxmlformats.org/officeDocument/2006/relationships/image" Target="/ppt/media/image30.png" Id="R7b4c04342a33484d" /><Relationship Type="http://schemas.openxmlformats.org/officeDocument/2006/relationships/notesSlide" Target="/ppt/notesSlides/notesSlide30.xml" Id="R757fb51e3dd34050"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77D32564-E188-4176-88B1-15402596D4E9}"/>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883ABE9-C203-4C55-B035-8888249EE003}"/>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5D59AA2-E771-444C-B49C-B6633A705067}"/>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ICT · KNOWLEDGE POINT</a:t>
            </a:r>
          </a:p>
        </p:txBody>
      </p:sp>
      <p:sp>
        <p:nvSpPr>
          <p:cNvPr id="4" name="">
            <a:extLst xmlns:a="http://schemas.openxmlformats.org/drawingml/2006/main">
              <a:ext uri="{FF2B5EF4-FFF2-40B4-BE49-F238E27FC236}">
                <a16:creationId xmlns:a16="http://schemas.microsoft.com/office/drawing/2014/main" id="{47E9AE5C-AA18-446F-81AE-7D5F9AEA4AE0}"/>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科技、伦理与社会</a:t>
            </a:r>
          </a:p>
        </p:txBody>
      </p:sp>
      <p:sp>
        <p:nvSpPr>
          <p:cNvPr id="5" name="">
            <a:extLst xmlns:a="http://schemas.openxmlformats.org/drawingml/2006/main">
              <a:ext uri="{FF2B5EF4-FFF2-40B4-BE49-F238E27FC236}">
                <a16:creationId xmlns:a16="http://schemas.microsoft.com/office/drawing/2014/main" id="{98FB09FE-6784-466C-AC7A-DF4CCCCA3E06}"/>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版权、私隐、数码鸿沟、AI 和可持续。</a:t>
            </a:r>
          </a:p>
        </p:txBody>
      </p:sp>
      <p:sp>
        <p:nvSpPr>
          <p:cNvPr id="6" name="">
            <a:extLst xmlns:a="http://schemas.openxmlformats.org/drawingml/2006/main">
              <a:ext uri="{FF2B5EF4-FFF2-40B4-BE49-F238E27FC236}">
                <a16:creationId xmlns:a16="http://schemas.microsoft.com/office/drawing/2014/main" id="{58C4D56D-A9DD-4514-9E85-B27BF685BCB6}"/>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06F89A30-64F8-4DE0-B502-BBBD71A6A9E5}"/>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C3EA7302-9FE2-4CC0-9C6A-A030A27B1EA3}"/>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EC368CB8-AE26-46B6-9560-466BA16C504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2b8bc993dbf8474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7BD4CD95-287E-4C25-B64F-47901ECA668A}"/>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23C7264C-72CA-449F-B5A2-05C5FA7155D8}"/>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2F8070E5-4E59-4B30-B3F8-271C3A43475C}"/>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4FB8EECE-97AF-49A9-BBD4-34DCF421EC04}"/>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BBF2B71E-FD77-4C40-B8ED-F85C2C6FFF35}"/>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DA542C62-C4C1-4169-A899-2689987A2D63}"/>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B7F2C47A-10A1-4ED2-AC4E-D953A23B9EB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8B69CFB7-70A3-4C99-A231-AA895E2C807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19" name="">
            <a:extLst xmlns:a="http://schemas.openxmlformats.org/drawingml/2006/main">
              <a:ext uri="{FF2B5EF4-FFF2-40B4-BE49-F238E27FC236}">
                <a16:creationId xmlns:a16="http://schemas.microsoft.com/office/drawing/2014/main" id="{7E143074-E7CF-4D55-A42A-E8D66D4959A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61771869"/>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11BA589F-C176-4383-A9AA-E7726CAFBE8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F8DEEA53-FFE0-4C86-A39D-7AE848A897E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8897c21290cd4a8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0C76AC3-106C-4F15-B975-99164A5F43A2}"/>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3996FFF0-1BCB-4979-9F74-133B0A254E4B}"/>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0CFF386-B3C2-40D9-9426-3A19CEA831E7}"/>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D7A78E04-BF3E-4839-A633-0EC92248ACFC}"/>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02010EF3-0BA0-4209-B474-DC0165B9A0CF}"/>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569F5439-0DCA-453D-9A73-7C1EECEFBAFC}"/>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828CA94E-4417-4339-9CEB-1C62CA2BC093}"/>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1B8A79CC-6927-446A-819E-121F47D70915}"/>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1962CE43-AA45-4D7D-87B7-3D6F43027052}"/>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C81B3429-DCCA-46E4-B018-1F23E88ABCA7}"/>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4D4DE9F7-BD64-44E6-A3B4-ECA84CF4AC31}"/>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5BAE3F7E-D928-40C8-BF2F-D8FDE2ECB0D0}"/>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30E499ED-F5C4-4D2F-A31D-B9EBDBB0224D}"/>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3165D23C-F253-4847-812B-69B8F17D1893}"/>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DE0E3188-C7D7-4CA1-8A2A-0609CCD33AE9}"/>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7CB135A4-D9D9-498A-AF2B-B260EC4704F5}"/>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3D0059B3-9D23-47A2-8EC8-E87319B6C2B4}"/>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成功标准｜技术决策要同时评价利益相关者和长期风险</a:t>
            </a:r>
          </a:p>
        </p:txBody>
      </p:sp>
      <p:sp>
        <p:nvSpPr>
          <p:cNvPr id="21" name="">
            <a:extLst xmlns:a="http://schemas.openxmlformats.org/drawingml/2006/main">
              <a:ext uri="{FF2B5EF4-FFF2-40B4-BE49-F238E27FC236}">
                <a16:creationId xmlns:a16="http://schemas.microsoft.com/office/drawing/2014/main" id="{B57A2C11-8B74-4A07-B67B-597E1B9C201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ADE5D2DF-4672-4AD1-B7C9-7B454DB3A2A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3" name="">
            <a:extLst xmlns:a="http://schemas.openxmlformats.org/drawingml/2006/main">
              <a:ext uri="{FF2B5EF4-FFF2-40B4-BE49-F238E27FC236}">
                <a16:creationId xmlns:a16="http://schemas.microsoft.com/office/drawing/2014/main" id="{EE9D24C8-F7A9-4388-822D-9A21C1ED5A4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198724859"/>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DC8F310-DF57-4164-B875-13A629B15C9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29C3595F-538E-40E1-B0FF-32FD73BCCE5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0b0fd44d8fa4d1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0497806-56C9-4AAC-A10A-B42E0546BAD6}"/>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科技、伦理与社会</a:t>
            </a:r>
          </a:p>
        </p:txBody>
      </p:sp>
      <p:sp>
        <p:nvSpPr>
          <p:cNvPr id="5" name="">
            <a:extLst xmlns:a="http://schemas.openxmlformats.org/drawingml/2006/main">
              <a:ext uri="{FF2B5EF4-FFF2-40B4-BE49-F238E27FC236}">
                <a16:creationId xmlns:a16="http://schemas.microsoft.com/office/drawing/2014/main" id="{5DA6F74F-B200-4609-8D17-F358C66ACA75}"/>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B75489E5-EDEB-484B-8A55-531CB33F0C5F}"/>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716219C-2D9A-404D-994A-DE22110B851E}"/>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A026B17E-3F40-4E6A-89B0-668EF4DF0171}"/>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技术决策要同时评价利益相关者和长期风险</a:t>
            </a:r>
          </a:p>
        </p:txBody>
      </p:sp>
      <p:sp>
        <p:nvSpPr>
          <p:cNvPr id="9" name="">
            <a:extLst xmlns:a="http://schemas.openxmlformats.org/drawingml/2006/main">
              <a:ext uri="{FF2B5EF4-FFF2-40B4-BE49-F238E27FC236}">
                <a16:creationId xmlns:a16="http://schemas.microsoft.com/office/drawing/2014/main" id="{B85F519C-1712-4FB7-8B84-DD1CED42A97A}"/>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边界提醒｜把合法等同合乎伦理</a:t>
            </a:r>
          </a:p>
        </p:txBody>
      </p:sp>
      <p:sp>
        <p:nvSpPr>
          <p:cNvPr id="10" name="">
            <a:extLst xmlns:a="http://schemas.openxmlformats.org/drawingml/2006/main">
              <a:ext uri="{FF2B5EF4-FFF2-40B4-BE49-F238E27FC236}">
                <a16:creationId xmlns:a16="http://schemas.microsoft.com/office/drawing/2014/main" id="{6B1F0CBC-6381-43A6-A954-27B00C841FBA}"/>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C5272387-A020-43D7-8D1D-33DD20728C7B}"/>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2373B9F7-47CE-46F7-8EC2-6ABA5907CEC9}"/>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版权、私隐、数码鸿沟、AI 和可持续。</a:t>
            </a:r>
          </a:p>
        </p:txBody>
      </p:sp>
      <p:sp>
        <p:nvSpPr>
          <p:cNvPr id="13" name="">
            <a:extLst xmlns:a="http://schemas.openxmlformats.org/drawingml/2006/main">
              <a:ext uri="{FF2B5EF4-FFF2-40B4-BE49-F238E27FC236}">
                <a16:creationId xmlns:a16="http://schemas.microsoft.com/office/drawing/2014/main" id="{D8D10EA5-B083-42BB-98BF-643E78D394D2}"/>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F03FB8C-3D1E-4531-93FA-E4DA6D126645}"/>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8F68195B-6C97-47CF-810B-DA30FC01A76E}"/>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列影响者—比较权益—提出管控</a:t>
            </a:r>
          </a:p>
        </p:txBody>
      </p:sp>
      <p:sp>
        <p:nvSpPr>
          <p:cNvPr id="16" name="">
            <a:extLst xmlns:a="http://schemas.openxmlformats.org/drawingml/2006/main">
              <a:ext uri="{FF2B5EF4-FFF2-40B4-BE49-F238E27FC236}">
                <a16:creationId xmlns:a16="http://schemas.microsoft.com/office/drawing/2014/main" id="{E30432B0-F469-4909-8A9E-0EC4496B6D4A}"/>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ICT 2012-2022、Sample Paper 与 Practice Paper｜ICT Paper 1 Section A original MCQ·证据定位·原创模考任务 1</a:t>
            </a:r>
          </a:p>
        </p:txBody>
      </p:sp>
      <p:sp>
        <p:nvSpPr>
          <p:cNvPr id="17" name="">
            <a:extLst xmlns:a="http://schemas.openxmlformats.org/drawingml/2006/main">
              <a:ext uri="{FF2B5EF4-FFF2-40B4-BE49-F238E27FC236}">
                <a16:creationId xmlns:a16="http://schemas.microsoft.com/office/drawing/2014/main" id="{51D7F7AC-F41B-46AB-8642-5AD76F291ABF}"/>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E4B2AECE-5704-4657-9455-EA7548E6804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2195651-2719-4861-926B-0A00367D601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0" name="">
            <a:extLst xmlns:a="http://schemas.openxmlformats.org/drawingml/2006/main">
              <a:ext uri="{FF2B5EF4-FFF2-40B4-BE49-F238E27FC236}">
                <a16:creationId xmlns:a16="http://schemas.microsoft.com/office/drawing/2014/main" id="{F4EB63F9-B6C8-416D-B507-4DB87582DAE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2088963816"/>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CF8233B-8300-476D-AA7F-9D02592F8BB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5FE6E0B4-EC6A-4815-81F2-B9A880E1F41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f2b21f87e7d483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D7397B3-914F-47E4-A5C8-0195F05B9D2A}"/>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D85B483A-6312-4C68-84F9-FD283E84DDDF}"/>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F353B480-5A06-428E-9025-09C53D2B031C}"/>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能解释“技术决策要同时评价利益相关者和长期风险”，并识别一个反例或边界。</a:t>
            </a:r>
          </a:p>
        </p:txBody>
      </p:sp>
      <p:sp>
        <p:nvSpPr>
          <p:cNvPr id="7" name="">
            <a:extLst xmlns:a="http://schemas.openxmlformats.org/drawingml/2006/main">
              <a:ext uri="{FF2B5EF4-FFF2-40B4-BE49-F238E27FC236}">
                <a16:creationId xmlns:a16="http://schemas.microsoft.com/office/drawing/2014/main" id="{9A2554F6-0D00-4077-B8C1-E1A841A20009}"/>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640A2332-34A8-4318-B74F-6CCBE52D4A15}"/>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46B22F05-3E0B-46A0-BDC8-39C96AD12EF8}"/>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AI shortlisting system is faster, but …</a:t>
            </a:r>
          </a:p>
        </p:txBody>
      </p:sp>
      <p:sp>
        <p:nvSpPr>
          <p:cNvPr id="10" name="">
            <a:extLst xmlns:a="http://schemas.openxmlformats.org/drawingml/2006/main">
              <a:ext uri="{FF2B5EF4-FFF2-40B4-BE49-F238E27FC236}">
                <a16:creationId xmlns:a16="http://schemas.microsoft.com/office/drawing/2014/main" id="{D03A3869-4326-4F46-9FE7-634B6FDF50DE}"/>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高频错因：把合法等同合乎伦理</a:t>
            </a:r>
          </a:p>
        </p:txBody>
      </p:sp>
      <p:sp>
        <p:nvSpPr>
          <p:cNvPr id="11" name="">
            <a:extLst xmlns:a="http://schemas.openxmlformats.org/drawingml/2006/main">
              <a:ext uri="{FF2B5EF4-FFF2-40B4-BE49-F238E27FC236}">
                <a16:creationId xmlns:a16="http://schemas.microsoft.com/office/drawing/2014/main" id="{38A303A8-2331-426B-B119-C60643AD6F4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2BE4626-E0D4-4ABF-B824-1DA482C5BC81}"/>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F45183AD-D3B6-4BDD-A798-D3E808054BB8}"/>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技术决策要同时评价利益相关者和长期风险</a:t>
            </a:r>
          </a:p>
        </p:txBody>
      </p:sp>
      <p:sp>
        <p:nvSpPr>
          <p:cNvPr id="14" name="">
            <a:extLst xmlns:a="http://schemas.openxmlformats.org/drawingml/2006/main">
              <a:ext uri="{FF2B5EF4-FFF2-40B4-BE49-F238E27FC236}">
                <a16:creationId xmlns:a16="http://schemas.microsoft.com/office/drawing/2014/main" id="{AF1F2258-DC1E-41A5-AC4D-BA71E123213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CB2C35BE-E4AC-4416-AA3D-C9A6D00B12D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898CBA7-528A-44D8-B6DE-F29F78A57A7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17" name="">
            <a:extLst xmlns:a="http://schemas.openxmlformats.org/drawingml/2006/main">
              <a:ext uri="{FF2B5EF4-FFF2-40B4-BE49-F238E27FC236}">
                <a16:creationId xmlns:a16="http://schemas.microsoft.com/office/drawing/2014/main" id="{F180E0DB-97D7-4082-9B06-DC9E162C3BE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119203440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D1D26D2-339A-47EE-8853-0BC828F5E09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218B3803-C082-4F7C-A008-4D8C8193859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14cd9de63e5414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279D03F-6E0B-4C84-8E56-BCE71B865D2A}"/>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5A78F9B-4BDE-4D63-9492-715E8C1C75D2}"/>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0C3D9D9-9027-44CB-9039-6D3C05D9425A}"/>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6694BBEC-A8A3-4911-9621-A2D4C0F3686D}"/>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AAEBD0D2-6DB2-49BE-930E-2D406A75973F}"/>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列影响者</a:t>
            </a:r>
          </a:p>
        </p:txBody>
      </p:sp>
      <p:sp>
        <p:nvSpPr>
          <p:cNvPr id="9" name="">
            <a:extLst xmlns:a="http://schemas.openxmlformats.org/drawingml/2006/main">
              <a:ext uri="{FF2B5EF4-FFF2-40B4-BE49-F238E27FC236}">
                <a16:creationId xmlns:a16="http://schemas.microsoft.com/office/drawing/2014/main" id="{DA617C9C-8163-464B-B002-50D0B5548DD9}"/>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4360C1CF-6274-47ED-B45B-F78689CB21F9}"/>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比较权益</a:t>
            </a:r>
          </a:p>
        </p:txBody>
      </p:sp>
      <p:sp>
        <p:nvSpPr>
          <p:cNvPr id="11" name="">
            <a:extLst xmlns:a="http://schemas.openxmlformats.org/drawingml/2006/main">
              <a:ext uri="{FF2B5EF4-FFF2-40B4-BE49-F238E27FC236}">
                <a16:creationId xmlns:a16="http://schemas.microsoft.com/office/drawing/2014/main" id="{E5B7EEAD-D880-45B4-AC86-F5F6FE6FC408}"/>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E53EEC05-1D6C-4913-89E6-C265BA3DECF0}"/>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提出管控</a:t>
            </a:r>
          </a:p>
        </p:txBody>
      </p:sp>
      <p:sp>
        <p:nvSpPr>
          <p:cNvPr id="13" name="">
            <a:extLst xmlns:a="http://schemas.openxmlformats.org/drawingml/2006/main">
              <a:ext uri="{FF2B5EF4-FFF2-40B4-BE49-F238E27FC236}">
                <a16:creationId xmlns:a16="http://schemas.microsoft.com/office/drawing/2014/main" id="{1203E302-E87A-4A69-9890-9336626B35B9}"/>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B9637647-19BA-47F8-B517-BE24D4D4C89A}"/>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556F19C3-27A0-4008-908A-95646BD4E2B7}"/>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647"/>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【原创训练材料｜参数为训练所设】An AI shortlisting system is faster, but an audit f…</a:t>
            </a:r>
          </a:p>
        </p:txBody>
      </p:sp>
      <p:sp>
        <p:nvSpPr>
          <p:cNvPr id="16" name="">
            <a:extLst xmlns:a="http://schemas.openxmlformats.org/drawingml/2006/main">
              <a:ext uri="{FF2B5EF4-FFF2-40B4-BE49-F238E27FC236}">
                <a16:creationId xmlns:a16="http://schemas.microsoft.com/office/drawing/2014/main" id="{D5B91BF7-E30A-4793-9E98-4030B796F228}"/>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8824A5B3-AE3C-47A8-8484-DBB3D8561633}"/>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E18EF2CD-713A-4BEA-8C20-CFE56536007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正确结论：Efficiency does not establish fairness; the outcome difference and tr…</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A1C329ED-8A4E-4EC5-B8CB-B5980FED430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CEE7FA1D-D3CE-4225-8DDA-3844EAB793C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B94FBC6-9D34-4197-A8F1-FA8E4D51435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2" name="">
            <a:extLst xmlns:a="http://schemas.openxmlformats.org/drawingml/2006/main">
              <a:ext uri="{FF2B5EF4-FFF2-40B4-BE49-F238E27FC236}">
                <a16:creationId xmlns:a16="http://schemas.microsoft.com/office/drawing/2014/main" id="{F941430B-4D4E-4105-B8AA-8B450A89743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949021445"/>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A082A46-B956-45A2-AECE-4AB30F8054D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87E5A952-5C5E-4108-9F16-826AAE6C1F7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358a92f2ff7481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AA91B26-2946-40E1-B66C-4EDB7E74F90D}"/>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DD7FD867-750B-478D-A85E-F065425CCC12}"/>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4C8C1A6-7334-4C2A-AFDA-0533E8CAEED4}"/>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45D3F878-AAA8-4CA9-88F5-F8271BA3BA4A}"/>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1EA13190-80AF-402A-9CDC-D5C7B63C7885}"/>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60194EDB-758B-4100-9254-86BE6FADFB30}"/>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C06FE12A-B9AD-407A-AFB6-89F51A930E4A}"/>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F7DB4B1B-57F2-42ED-8A9D-3B07A181A327}"/>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B09D5960-2B7B-40A9-8B45-A1AAFE95A988}"/>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8C2CF791-A050-497B-B952-27FCBCC2BF12}"/>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7851DE3D-5CC5-47E0-9607-9D08354290A5}"/>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3B4E630-0CCF-425F-BCD8-047C3587C0B5}"/>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C91A8B30-46DA-4DE7-99C4-1EEAC9EFEDD7}"/>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把合法等同合乎伦理</a:t>
            </a:r>
          </a:p>
        </p:txBody>
      </p:sp>
      <p:sp>
        <p:nvSpPr>
          <p:cNvPr id="17" name="">
            <a:extLst xmlns:a="http://schemas.openxmlformats.org/drawingml/2006/main">
              <a:ext uri="{FF2B5EF4-FFF2-40B4-BE49-F238E27FC236}">
                <a16:creationId xmlns:a16="http://schemas.microsoft.com/office/drawing/2014/main" id="{CC21595F-C091-4C94-A7B6-71AED7394240}"/>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D229550B-EFCC-493E-8E63-654007DBA49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B67DB110-B941-4874-A639-3B14660A00F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1F782B87-78C9-4162-8F32-F8ECC376960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38B49D7-10C7-4CDD-9BCA-C2F6179236D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2" name="">
            <a:extLst xmlns:a="http://schemas.openxmlformats.org/drawingml/2006/main">
              <a:ext uri="{FF2B5EF4-FFF2-40B4-BE49-F238E27FC236}">
                <a16:creationId xmlns:a16="http://schemas.microsoft.com/office/drawing/2014/main" id="{E1BC1BC0-8410-48DA-8FFF-8BBEA7395A3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46309421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53C3DC9-34E2-4381-A831-35B740AA37A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460E7E4B-CB2E-4B78-9237-4D713C814EB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49e15a72bcb4cc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22EF7CF-82A4-4AAD-85B0-8844F83124A0}"/>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54B9D5CA-84F1-4ABA-99FD-8B2D0B95E6D3}"/>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40BD352-B70A-49A6-8A63-8C3FE104F68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40B35559-E874-4975-88E8-853F4DB7C0E4}"/>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科技、伦理与社会</a:t>
            </a:r>
          </a:p>
        </p:txBody>
      </p:sp>
      <p:sp>
        <p:nvSpPr>
          <p:cNvPr id="8" name="">
            <a:extLst xmlns:a="http://schemas.openxmlformats.org/drawingml/2006/main">
              <a:ext uri="{FF2B5EF4-FFF2-40B4-BE49-F238E27FC236}">
                <a16:creationId xmlns:a16="http://schemas.microsoft.com/office/drawing/2014/main" id="{492C210B-5C5C-4AFF-86C2-B247A9D5AA9C}"/>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F24C6555-47ED-46BE-AC36-B1AB9707F722}"/>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BA10614A-176D-48F1-81B0-E5D84A4A91BB}"/>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技术决策要同时评价利益相关者和长期风险</a:t>
            </a:r>
          </a:p>
        </p:txBody>
      </p:sp>
      <p:sp>
        <p:nvSpPr>
          <p:cNvPr id="11" name="">
            <a:extLst xmlns:a="http://schemas.openxmlformats.org/drawingml/2006/main">
              <a:ext uri="{FF2B5EF4-FFF2-40B4-BE49-F238E27FC236}">
                <a16:creationId xmlns:a16="http://schemas.microsoft.com/office/drawing/2014/main" id="{85F50766-F906-4D22-8137-D1BE4F042FFE}"/>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8124A984-6043-4BE7-927F-68B63B66E484}"/>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3CF2B8E8-80F2-4485-A862-5CE573A78572}"/>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列影响者—比较权益—提出管控</a:t>
            </a:r>
          </a:p>
        </p:txBody>
      </p:sp>
      <p:sp>
        <p:nvSpPr>
          <p:cNvPr id="14" name="">
            <a:extLst xmlns:a="http://schemas.openxmlformats.org/drawingml/2006/main">
              <a:ext uri="{FF2B5EF4-FFF2-40B4-BE49-F238E27FC236}">
                <a16:creationId xmlns:a16="http://schemas.microsoft.com/office/drawing/2014/main" id="{8198E570-5615-47F9-9A43-7B69242D02C9}"/>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C3077D78-B288-4E22-9636-15B76BB010F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6F2B8E32-31FF-475B-AD70-6662A6BA1AA7}"/>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把合法等同合乎伦理</a:t>
            </a:r>
          </a:p>
        </p:txBody>
      </p:sp>
      <p:sp>
        <p:nvSpPr>
          <p:cNvPr id="17" name="">
            <a:extLst xmlns:a="http://schemas.openxmlformats.org/drawingml/2006/main">
              <a:ext uri="{FF2B5EF4-FFF2-40B4-BE49-F238E27FC236}">
                <a16:creationId xmlns:a16="http://schemas.microsoft.com/office/drawing/2014/main" id="{ED5F6FD2-2394-47A2-B8D4-F9A4689F86D6}"/>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883C2DD2-D3D5-44F4-B5A0-CC60B7CD2B8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314DD52-F7CC-4F9D-BC83-22D494B925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0" name="">
            <a:extLst xmlns:a="http://schemas.openxmlformats.org/drawingml/2006/main">
              <a:ext uri="{FF2B5EF4-FFF2-40B4-BE49-F238E27FC236}">
                <a16:creationId xmlns:a16="http://schemas.microsoft.com/office/drawing/2014/main" id="{B219AB17-FBCB-4E97-A879-29A27A1B9A8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864234784"/>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FFF621C-5160-4EE6-AFA1-EA74F8CDFF9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8425E1DB-6FBB-446B-9994-5E1834CC1FD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5fc8e84a4834eb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03A7991-07A4-43E9-B32B-DE58B0E3395A}"/>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E23AB4F0-4B6B-4D1A-A8BC-7A7ED06466D2}"/>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D8C01BF-79C3-4D55-8E75-CE8CAD87A826}"/>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3B4A2D79-BD16-4262-BFEA-D664F737D731}"/>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a:t>
            </a:r>
          </a:p>
        </p:txBody>
      </p:sp>
      <p:sp>
        <p:nvSpPr>
          <p:cNvPr id="8" name="">
            <a:extLst xmlns:a="http://schemas.openxmlformats.org/drawingml/2006/main">
              <a:ext uri="{FF2B5EF4-FFF2-40B4-BE49-F238E27FC236}">
                <a16:creationId xmlns:a16="http://schemas.microsoft.com/office/drawing/2014/main" id="{C3809A73-36E1-4062-A4BA-7459B97231F9}"/>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901494E7-1364-4391-B14C-0143E344F732}"/>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D3C75FB6-B552-413A-83B0-9C83EE8BF5B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技术决策要同时评价利益相关者和长期风险</a:t>
            </a:r>
          </a:p>
        </p:txBody>
      </p:sp>
      <p:sp>
        <p:nvSpPr>
          <p:cNvPr id="11" name="">
            <a:extLst xmlns:a="http://schemas.openxmlformats.org/drawingml/2006/main">
              <a:ext uri="{FF2B5EF4-FFF2-40B4-BE49-F238E27FC236}">
                <a16:creationId xmlns:a16="http://schemas.microsoft.com/office/drawing/2014/main" id="{0F0B71D5-6000-4C2F-ACEA-2037FE81718B}"/>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C4826EA6-A301-4715-A70A-686035F23F6C}"/>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0EB24D25-5CD1-461F-B3F8-C2B140E48D9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列影响者—比较权益—提出管控</a:t>
            </a:r>
          </a:p>
        </p:txBody>
      </p:sp>
      <p:sp>
        <p:nvSpPr>
          <p:cNvPr id="14" name="">
            <a:extLst xmlns:a="http://schemas.openxmlformats.org/drawingml/2006/main">
              <a:ext uri="{FF2B5EF4-FFF2-40B4-BE49-F238E27FC236}">
                <a16:creationId xmlns:a16="http://schemas.microsoft.com/office/drawing/2014/main" id="{8D1D08F4-2EE7-4552-BCDD-63B5952814FA}"/>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3D6666AF-6F7C-4CA3-ADB0-64276BA5F29D}"/>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C43716A-F034-40DA-9172-D7A172D2E6AB}"/>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检查：把合法等同合乎伦理</a:t>
            </a:r>
          </a:p>
        </p:txBody>
      </p:sp>
      <p:sp>
        <p:nvSpPr>
          <p:cNvPr id="17" name="">
            <a:extLst xmlns:a="http://schemas.openxmlformats.org/drawingml/2006/main">
              <a:ext uri="{FF2B5EF4-FFF2-40B4-BE49-F238E27FC236}">
                <a16:creationId xmlns:a16="http://schemas.microsoft.com/office/drawing/2014/main" id="{8FA64168-004E-4FCE-B7F6-0FF462AE6B6D}"/>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F8DB55FF-CACD-4C64-B92D-C951745D814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B49EAFA-53D6-4D67-AC76-1CD411789B6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0" name="">
            <a:extLst xmlns:a="http://schemas.openxmlformats.org/drawingml/2006/main">
              <a:ext uri="{FF2B5EF4-FFF2-40B4-BE49-F238E27FC236}">
                <a16:creationId xmlns:a16="http://schemas.microsoft.com/office/drawing/2014/main" id="{559DB132-FE4A-4E13-B636-1F11E8DB08D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668623903"/>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88FF2E1-813F-46CA-B91B-5541524E766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C35F70E2-17E9-4EB9-BC3E-CA926B876AE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c12520d57ae4b4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63620FD-B487-432A-9BBC-8C02C052BAFA}"/>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59F9A660-7CCB-4CD3-A868-CC2C1D157DC7}"/>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3C0FAB3-8AE0-43E9-AB87-425941B7863A}"/>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33FFC4F6-D8E8-4779-9FDE-5853BC650169}"/>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AI shortlisting system is faster, but an audit finds lower selection rates for one group because historic decisions were used as tra…</a:t>
            </a:r>
          </a:p>
        </p:txBody>
      </p:sp>
      <p:sp>
        <p:nvSpPr>
          <p:cNvPr id="8" name="">
            <a:extLst xmlns:a="http://schemas.openxmlformats.org/drawingml/2006/main">
              <a:ext uri="{FF2B5EF4-FFF2-40B4-BE49-F238E27FC236}">
                <a16:creationId xmlns:a16="http://schemas.microsoft.com/office/drawing/2014/main" id="{A1992FB8-1B29-4693-B8FD-B60439EFC8BA}"/>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4</a:t>
            </a:r>
          </a:p>
        </p:txBody>
      </p:sp>
      <p:sp>
        <p:nvSpPr>
          <p:cNvPr id="9" name="">
            <a:extLst xmlns:a="http://schemas.openxmlformats.org/drawingml/2006/main">
              <a:ext uri="{FF2B5EF4-FFF2-40B4-BE49-F238E27FC236}">
                <a16:creationId xmlns:a16="http://schemas.microsoft.com/office/drawing/2014/main" id="{E1607C3F-13A2-4CBC-BBF9-9AD57D48499E}"/>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0FF574B-3CE8-4C33-8728-D0050194FC0D}"/>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1900628C-EA8D-4564-9DE9-D5D3FEEC601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97D11C51-EDC8-4A91-9BCF-8A5C0FD0F18C}"/>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FACBC405-F32F-4301-9FEE-A14627892BD8}"/>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2D476FFE-9217-40F0-896D-02CC25C83F60}"/>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F5B3CDB0-1B86-400F-A740-FD5C28B32949}"/>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EE062D8-E6D8-4E5B-90B6-C37830F0D434}"/>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19561DA2-F560-457C-9B93-5C4941A48EA3}"/>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977E3ED8-0FA2-454E-B795-34C975E97747}"/>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825288C3-5199-4BE5-A7DA-E157EE2115B6}"/>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70F7649A-5D0E-4725-B4FE-3AF698CFA47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565BF95-A3EB-4F7B-90E0-8E745C53F18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2" name="">
            <a:extLst xmlns:a="http://schemas.openxmlformats.org/drawingml/2006/main">
              <a:ext uri="{FF2B5EF4-FFF2-40B4-BE49-F238E27FC236}">
                <a16:creationId xmlns:a16="http://schemas.microsoft.com/office/drawing/2014/main" id="{D6E02CC2-D243-4BDE-872C-35AD5C13186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1548450992"/>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1AF99B5-E5F8-4E6B-92C1-A868109B347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C3668FC7-DEF5-4088-9912-7C0B765BD11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b0cb42929ef4d2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190DE70-05CA-41A6-A679-5CB9A7F01054}"/>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B7CF50B7-BFD9-42DA-987B-CFD4792458D5}"/>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C69CAA7-6849-4EBD-888E-7C9343DDD980}"/>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D16CCC0-45BF-43A7-8050-37C542B394DA}"/>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6E17285A-C4B5-4344-938B-3F298DB5915F}"/>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AI shortlisting sy…</a:t>
            </a:r>
          </a:p>
        </p:txBody>
      </p:sp>
      <p:sp>
        <p:nvSpPr>
          <p:cNvPr id="9" name="">
            <a:extLst xmlns:a="http://schemas.openxmlformats.org/drawingml/2006/main">
              <a:ext uri="{FF2B5EF4-FFF2-40B4-BE49-F238E27FC236}">
                <a16:creationId xmlns:a16="http://schemas.microsoft.com/office/drawing/2014/main" id="{0B02F760-6D79-423E-9704-0EA9B4E7F4D2}"/>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5AE4A3AD-6470-49D3-ACF4-53E20059B810}"/>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4332AE8B-899D-49D5-A875-38A02B98F455}"/>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B52166BF-7FCA-4681-A3AC-8665EBF47109}"/>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AI shortlisting system is f…</a:t>
            </a:r>
          </a:p>
        </p:txBody>
      </p:sp>
      <p:sp>
        <p:nvSpPr>
          <p:cNvPr id="13" name="">
            <a:extLst xmlns:a="http://schemas.openxmlformats.org/drawingml/2006/main">
              <a:ext uri="{FF2B5EF4-FFF2-40B4-BE49-F238E27FC236}">
                <a16:creationId xmlns:a16="http://schemas.microsoft.com/office/drawing/2014/main" id="{58E73E36-E646-47AA-9261-DA34C3266796}"/>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A123F317-514B-497F-9683-00DB98687C62}"/>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A2EBFE9F-1711-46A6-86F9-5EAD075BB98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DB0EF748-BBD5-4E84-8D3C-44DF3C99B60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AI shortlisting system is f…</a:t>
            </a:r>
          </a:p>
        </p:txBody>
      </p:sp>
      <p:sp>
        <p:nvSpPr>
          <p:cNvPr id="17" name="">
            <a:extLst xmlns:a="http://schemas.openxmlformats.org/drawingml/2006/main">
              <a:ext uri="{FF2B5EF4-FFF2-40B4-BE49-F238E27FC236}">
                <a16:creationId xmlns:a16="http://schemas.microsoft.com/office/drawing/2014/main" id="{A6E16B22-027F-4ACD-A2EB-3C3BD529FE0D}"/>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6B56C22B-04E7-4B7B-B26A-A77200CB558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580A121-BB9B-474E-B322-06925DA21EF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0" name="">
            <a:extLst xmlns:a="http://schemas.openxmlformats.org/drawingml/2006/main">
              <a:ext uri="{FF2B5EF4-FFF2-40B4-BE49-F238E27FC236}">
                <a16:creationId xmlns:a16="http://schemas.microsoft.com/office/drawing/2014/main" id="{EA5AA3D9-F9F2-480A-8CB4-1BB31290D84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210490701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BC37D88-D39F-4199-B5DC-CAA655C7D9C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9AB3684E-E39D-4762-B688-1FF1A2EE147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ade0eb9c4e548f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C7DBFCF-80A3-4E5A-BAD9-9EB49629D352}"/>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46E78C5-9DB2-4641-BB23-4389F96AB22C}"/>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E5A6384-274F-46BA-9A10-90A4AF419AEB}"/>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9965D151-0B19-4BF7-8FCA-127DFD526E80}"/>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把合法等同合乎伦理</a:t>
            </a:r>
          </a:p>
        </p:txBody>
      </p:sp>
      <p:sp>
        <p:nvSpPr>
          <p:cNvPr id="8" name="">
            <a:extLst xmlns:a="http://schemas.openxmlformats.org/drawingml/2006/main">
              <a:ext uri="{FF2B5EF4-FFF2-40B4-BE49-F238E27FC236}">
                <a16:creationId xmlns:a16="http://schemas.microsoft.com/office/drawing/2014/main" id="{CE61B263-9364-46F8-B1C2-34CD8FF9997C}"/>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3F366854-210D-41A2-8EF8-1E920DF68352}"/>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DBDB6C2-C4E8-4DD1-A445-69C6F8980A24}"/>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43C2BD25-D164-400A-93D1-50C6DC848B8B}"/>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正确结论：Keep human review, test outcomes by group, document criteria and retrain or adj…</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D5EABDB1-46D4-412E-AFE0-F27D5BDC9E0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3BECE7B2-6BD4-47F9-B071-B249A533AD1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AE8FE801-5A10-42E4-824C-04500EC065C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15" name="">
            <a:extLst xmlns:a="http://schemas.openxmlformats.org/drawingml/2006/main">
              <a:ext uri="{FF2B5EF4-FFF2-40B4-BE49-F238E27FC236}">
                <a16:creationId xmlns:a16="http://schemas.microsoft.com/office/drawing/2014/main" id="{B011ED0B-F670-4147-B3FA-4C8D20E3677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126859341"/>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12D743C3-6C2F-4E7E-9C1D-DF680CE2C80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7968026F-56D1-4436-A050-9B363FB3298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5b84849a710494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FCAA694-9432-447B-BAE3-C0DBF741AB0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EFC7070-DB51-4745-95C8-1B1A57B0FE46}"/>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577CD41-1083-4B73-86B0-791D12413CFA}"/>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6E87DCA5-2534-4AA0-82B2-EFEB601B950D}"/>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074"/>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【原创训练材料｜参数为训练所设】An AI shortlisting system is faster, but an audit finds lower selection rates for one group because historic decisions were used as training data.</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an…</a:t>
            </a:r>
          </a:p>
        </p:txBody>
      </p:sp>
      <p:sp>
        <p:nvSpPr>
          <p:cNvPr id="8" name="">
            <a:extLst xmlns:a="http://schemas.openxmlformats.org/drawingml/2006/main">
              <a:ext uri="{FF2B5EF4-FFF2-40B4-BE49-F238E27FC236}">
                <a16:creationId xmlns:a16="http://schemas.microsoft.com/office/drawing/2014/main" id="{E41C28BB-789F-4D95-A92C-3F5A42384DA2}"/>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5188D07D-E252-4571-8F54-51BF1E2746B1}"/>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526FACC-9753-4461-A608-31ED84B5FDC5}"/>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7800BF3E-D7D3-40AF-8735-CC8D001F9DBD}"/>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0F12C03F-7FA5-4326-98A9-434D8DC8FB48}"/>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E82685D8-E7C7-47AA-8450-0A4647804150}"/>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94587A14-246E-4A6C-BCFF-C22CA3F66A3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37D9B58-F22C-4C52-8D14-5995636B166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16" name="">
            <a:extLst xmlns:a="http://schemas.openxmlformats.org/drawingml/2006/main">
              <a:ext uri="{FF2B5EF4-FFF2-40B4-BE49-F238E27FC236}">
                <a16:creationId xmlns:a16="http://schemas.microsoft.com/office/drawing/2014/main" id="{920F6114-2EEF-42F5-A1F6-1D993527CED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464486594"/>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4F31822-0242-4D96-902C-7F4EF8D7516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87F678BE-BE36-4B44-B5CD-BADF11537BA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60e30d9e50e405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4CEEEDA-2DCC-4F2B-89B0-30058CEB2FAB}"/>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FA83F790-0E20-4925-8F9E-3E3CBD35D912}"/>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8A2A5FFC-57E4-4B9C-9C3C-22239CDCEC55}"/>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能独立执行“列影响者—比较权益—提出管控”，并说明每一步理由。</a:t>
            </a:r>
          </a:p>
        </p:txBody>
      </p:sp>
      <p:sp>
        <p:nvSpPr>
          <p:cNvPr id="7" name="">
            <a:extLst xmlns:a="http://schemas.openxmlformats.org/drawingml/2006/main">
              <a:ext uri="{FF2B5EF4-FFF2-40B4-BE49-F238E27FC236}">
                <a16:creationId xmlns:a16="http://schemas.microsoft.com/office/drawing/2014/main" id="{937D3129-6B2B-4705-960E-34F149B2C154}"/>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CBAA144D-AE74-4858-9697-62D0D87F7E5D}"/>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48F7B4BB-A702-4070-8493-74F46CEFE104}"/>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AI shortlisting system is faster, but…</a:t>
            </a:r>
          </a:p>
        </p:txBody>
      </p:sp>
      <p:sp>
        <p:nvSpPr>
          <p:cNvPr id="10" name="">
            <a:extLst xmlns:a="http://schemas.openxmlformats.org/drawingml/2006/main">
              <a:ext uri="{FF2B5EF4-FFF2-40B4-BE49-F238E27FC236}">
                <a16:creationId xmlns:a16="http://schemas.microsoft.com/office/drawing/2014/main" id="{7558935E-E3C9-4035-BEF7-170F153A5B20}"/>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高频错因：把合法等同合乎伦理</a:t>
            </a:r>
          </a:p>
        </p:txBody>
      </p:sp>
      <p:sp>
        <p:nvSpPr>
          <p:cNvPr id="11" name="">
            <a:extLst xmlns:a="http://schemas.openxmlformats.org/drawingml/2006/main">
              <a:ext uri="{FF2B5EF4-FFF2-40B4-BE49-F238E27FC236}">
                <a16:creationId xmlns:a16="http://schemas.microsoft.com/office/drawing/2014/main" id="{B51B5AD2-5EFB-4130-9B68-6DBB8B14F3B8}"/>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341E7FE-551A-4D42-B5E0-0FAB8196AC08}"/>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1ADD3061-EC33-477A-9B4F-8EDD2927B1A7}"/>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技术决策要同时评价利益相关者和长期风险</a:t>
            </a:r>
          </a:p>
        </p:txBody>
      </p:sp>
      <p:sp>
        <p:nvSpPr>
          <p:cNvPr id="14" name="">
            <a:extLst xmlns:a="http://schemas.openxmlformats.org/drawingml/2006/main">
              <a:ext uri="{FF2B5EF4-FFF2-40B4-BE49-F238E27FC236}">
                <a16:creationId xmlns:a16="http://schemas.microsoft.com/office/drawing/2014/main" id="{CBE25449-1606-4C6B-A411-3E553EF56EB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E3A89743-7681-4747-9A44-E08B7CE6C22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1BAFE357-FD80-40B0-9868-C04286019C2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17" name="">
            <a:extLst xmlns:a="http://schemas.openxmlformats.org/drawingml/2006/main">
              <a:ext uri="{FF2B5EF4-FFF2-40B4-BE49-F238E27FC236}">
                <a16:creationId xmlns:a16="http://schemas.microsoft.com/office/drawing/2014/main" id="{8A3BC0A1-89C4-4DB9-A133-BC6CB959799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00826758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5318DA4-BCC2-4210-93B7-779BA3E867E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377E333D-3911-4B62-8451-CDF2F95FF1C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65b749526ab45b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E0214A7-8277-4B34-8462-A0BFCAAAAC5C}"/>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58E8CB7-7E56-4293-A56C-D3B16013E727}"/>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DB07F73-21ED-4377-B6FA-6498CCF792E0}"/>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24688167-94DB-441B-A50F-69B605443D0C}"/>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05253769-88C0-4998-95F7-0F1F27A2764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列影响者</a:t>
            </a:r>
          </a:p>
        </p:txBody>
      </p:sp>
      <p:sp>
        <p:nvSpPr>
          <p:cNvPr id="9" name="">
            <a:extLst xmlns:a="http://schemas.openxmlformats.org/drawingml/2006/main">
              <a:ext uri="{FF2B5EF4-FFF2-40B4-BE49-F238E27FC236}">
                <a16:creationId xmlns:a16="http://schemas.microsoft.com/office/drawing/2014/main" id="{0964837B-CFEF-40F6-B597-7ECE3A90E268}"/>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39FFF0E-FAC6-46A0-A96D-A50DB12B6C1F}"/>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比较权益</a:t>
            </a:r>
          </a:p>
        </p:txBody>
      </p:sp>
      <p:sp>
        <p:nvSpPr>
          <p:cNvPr id="11" name="">
            <a:extLst xmlns:a="http://schemas.openxmlformats.org/drawingml/2006/main">
              <a:ext uri="{FF2B5EF4-FFF2-40B4-BE49-F238E27FC236}">
                <a16:creationId xmlns:a16="http://schemas.microsoft.com/office/drawing/2014/main" id="{FC27B42A-C131-4C80-B188-CB392CD197D5}"/>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ACE28B35-23D9-4347-8B64-6E44AB9F46FE}"/>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提出管控</a:t>
            </a:r>
          </a:p>
        </p:txBody>
      </p:sp>
      <p:sp>
        <p:nvSpPr>
          <p:cNvPr id="13" name="">
            <a:extLst xmlns:a="http://schemas.openxmlformats.org/drawingml/2006/main">
              <a:ext uri="{FF2B5EF4-FFF2-40B4-BE49-F238E27FC236}">
                <a16:creationId xmlns:a16="http://schemas.microsoft.com/office/drawing/2014/main" id="{53BA3FB9-80F2-4EC2-ABEC-18CF2864DFA6}"/>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69B8C6C0-AB60-41E0-B9AC-D550813706EB}"/>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72D99E69-5C8C-48E3-8526-1E182C9B9CE2}"/>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519"/>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【原创训练材料｜参数为训练所设】An AI shortlisting system is faster, but an audit …</a:t>
            </a:r>
          </a:p>
        </p:txBody>
      </p:sp>
      <p:sp>
        <p:nvSpPr>
          <p:cNvPr id="16" name="">
            <a:extLst xmlns:a="http://schemas.openxmlformats.org/drawingml/2006/main">
              <a:ext uri="{FF2B5EF4-FFF2-40B4-BE49-F238E27FC236}">
                <a16:creationId xmlns:a16="http://schemas.microsoft.com/office/drawing/2014/main" id="{0C15C860-5024-41AF-A3FE-F71361CF150C}"/>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DF6E29C4-EA18-4815-9744-5D476DE3F81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0EF321A8-F3E1-40F9-AAA0-DD6054D1E399}"/>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audit shows an association requiring investigation, not proof tha…</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4052BEB0-5476-4C7D-B818-C51A56BEDC8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543B7833-8FDA-4024-AB43-D85CBEF158D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AB230FD-5714-4423-A1EC-9857A091C5D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2" name="">
            <a:extLst xmlns:a="http://schemas.openxmlformats.org/drawingml/2006/main">
              <a:ext uri="{FF2B5EF4-FFF2-40B4-BE49-F238E27FC236}">
                <a16:creationId xmlns:a16="http://schemas.microsoft.com/office/drawing/2014/main" id="{696C267D-7C4A-4F7C-9003-691C2D829AF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1106247372"/>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A348B2D-A1BD-402B-A561-D9BC184D2C4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948DDC40-6B05-423C-8DD0-5D1882BB21A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bd97c83f7154c7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FAC8F72-052C-48E0-8DAF-2778A33E27B2}"/>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D0950B2F-545A-4503-89C9-548EE4C16FF0}"/>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9A88B1B-3746-4767-9627-EB52FE9B3AB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B611313-E428-42CE-A575-409121227C77}"/>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083E8248-623A-45D5-A161-4556CFB9F7AA}"/>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DF6AE78C-9ABF-416E-BDAC-F7917EC27051}"/>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10A2C1C0-AD3E-4E13-85AD-B1A0E1131C00}"/>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291D6F86-6A0A-4B55-A29B-8CF63F805284}"/>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AAF18E5-AB1E-411B-8CBF-0B90FBAAB3D5}"/>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4FA68ED5-7B1E-4AAA-B423-C04FF82C6865}"/>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87BEE1DA-812F-4D5B-A08B-8980106066CC}"/>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25DD7D5-234A-4B33-9BB0-11896C317CE5}"/>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7A7B923D-C4CD-4B2C-B304-3815569F8E59}"/>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把合法等同合乎伦理</a:t>
            </a:r>
          </a:p>
        </p:txBody>
      </p:sp>
      <p:sp>
        <p:nvSpPr>
          <p:cNvPr id="17" name="">
            <a:extLst xmlns:a="http://schemas.openxmlformats.org/drawingml/2006/main">
              <a:ext uri="{FF2B5EF4-FFF2-40B4-BE49-F238E27FC236}">
                <a16:creationId xmlns:a16="http://schemas.microsoft.com/office/drawing/2014/main" id="{45EA4BB3-6BAC-4CE8-99B5-8DFCB36DCA77}"/>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3FD9C5B2-42E0-4E2D-AB4F-71E903B47A46}"/>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0F0A0431-AFA1-43DC-BAE0-86FDF8AC55AA}"/>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E7917ECE-0599-4C67-85E2-E1A0CF623E2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26CF65E-FBE8-4916-A61F-135987529F0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2" name="">
            <a:extLst xmlns:a="http://schemas.openxmlformats.org/drawingml/2006/main">
              <a:ext uri="{FF2B5EF4-FFF2-40B4-BE49-F238E27FC236}">
                <a16:creationId xmlns:a16="http://schemas.microsoft.com/office/drawing/2014/main" id="{BDB5A548-95A5-4934-B100-1CFE94F740B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1729842229"/>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D324145-1737-4D34-8699-D35F92EC7F0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3BB2B3C5-9D13-4331-9EE0-4FD6113BC1D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7b8902e1de140b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21BE0BC-0AF1-4298-A065-47CC7C78E815}"/>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6DD90884-00C6-460D-AC82-A038A9804FED}"/>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2566EEB-4BC4-4A88-8627-4D43835F8EA4}"/>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B673D9A4-8C15-4591-8A94-78F6D6616B19}"/>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科技、伦理与社会</a:t>
            </a:r>
          </a:p>
        </p:txBody>
      </p:sp>
      <p:sp>
        <p:nvSpPr>
          <p:cNvPr id="8" name="">
            <a:extLst xmlns:a="http://schemas.openxmlformats.org/drawingml/2006/main">
              <a:ext uri="{FF2B5EF4-FFF2-40B4-BE49-F238E27FC236}">
                <a16:creationId xmlns:a16="http://schemas.microsoft.com/office/drawing/2014/main" id="{5DE44A47-BC27-4526-9977-1FD91FAF1D80}"/>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502CBC67-24B2-48B9-A2EE-40F6AC9CD01C}"/>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AA612955-633A-4E33-9D92-838EC2C56EF9}"/>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技术决策要同时评价利益相关者和长期风险</a:t>
            </a:r>
          </a:p>
        </p:txBody>
      </p:sp>
      <p:sp>
        <p:nvSpPr>
          <p:cNvPr id="11" name="">
            <a:extLst xmlns:a="http://schemas.openxmlformats.org/drawingml/2006/main">
              <a:ext uri="{FF2B5EF4-FFF2-40B4-BE49-F238E27FC236}">
                <a16:creationId xmlns:a16="http://schemas.microsoft.com/office/drawing/2014/main" id="{DA9988E9-7A82-40EC-8498-F4436CA3BFFC}"/>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857ECA46-1285-4E38-B543-7E0A26A60F00}"/>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B801D3CC-4574-4170-BB0E-B4E66588612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列影响者—比较权益—提出管控</a:t>
            </a:r>
          </a:p>
        </p:txBody>
      </p:sp>
      <p:sp>
        <p:nvSpPr>
          <p:cNvPr id="14" name="">
            <a:extLst xmlns:a="http://schemas.openxmlformats.org/drawingml/2006/main">
              <a:ext uri="{FF2B5EF4-FFF2-40B4-BE49-F238E27FC236}">
                <a16:creationId xmlns:a16="http://schemas.microsoft.com/office/drawing/2014/main" id="{0A741689-B329-4D47-8FBB-A5B06A8B994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ADBB05C5-EF25-4D38-A491-08E00CA0883B}"/>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86960783-266B-4754-A1C5-C0EF410C506E}"/>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把合法等同合乎伦理</a:t>
            </a:r>
          </a:p>
        </p:txBody>
      </p:sp>
      <p:sp>
        <p:nvSpPr>
          <p:cNvPr id="17" name="">
            <a:extLst xmlns:a="http://schemas.openxmlformats.org/drawingml/2006/main">
              <a:ext uri="{FF2B5EF4-FFF2-40B4-BE49-F238E27FC236}">
                <a16:creationId xmlns:a16="http://schemas.microsoft.com/office/drawing/2014/main" id="{F7D4A27D-7B9B-4A9E-A7C0-B3E4E732070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E89C12F4-E959-4B0F-966C-055CF66712D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89BF095-26DC-4A7B-981D-C0EE23EA266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0" name="">
            <a:extLst xmlns:a="http://schemas.openxmlformats.org/drawingml/2006/main">
              <a:ext uri="{FF2B5EF4-FFF2-40B4-BE49-F238E27FC236}">
                <a16:creationId xmlns:a16="http://schemas.microsoft.com/office/drawing/2014/main" id="{9C1C491B-E671-4894-807C-3920A1DA371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322793323"/>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264C2BF-01A4-4F4F-B3EE-5B1CD253514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B929D1D5-2E84-4CE5-AF8D-01FBE9296E7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5ac73b200104cf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3A34ECA-4844-4A30-9A47-6E3EA3B8083A}"/>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102A7D91-91E5-4DB5-BD82-10231D405FB8}"/>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D731FAC-E25B-4C21-865F-5FB7A24D9DB2}"/>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8CFBC6C-CEF1-4994-9F0F-929026FD9A36}"/>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C3ECF045-29D2-4565-822F-A5254C5F239C}"/>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8C5700B-3D07-4BFE-B4C4-0FE6210659F2}"/>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EEFC1837-52E7-49F3-8935-913FEBBFCA2F}"/>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技术决策要同时评价利益相关者和长期风险</a:t>
            </a:r>
          </a:p>
        </p:txBody>
      </p:sp>
      <p:sp>
        <p:nvSpPr>
          <p:cNvPr id="11" name="">
            <a:extLst xmlns:a="http://schemas.openxmlformats.org/drawingml/2006/main">
              <a:ext uri="{FF2B5EF4-FFF2-40B4-BE49-F238E27FC236}">
                <a16:creationId xmlns:a16="http://schemas.microsoft.com/office/drawing/2014/main" id="{55B83251-4A55-43EB-A01B-6B539720763A}"/>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20637C76-6F34-4473-9AC9-BE4221A7A913}"/>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122B025C-AB0F-47D7-8303-A5359C1D902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列影响者—比较权益—提出管控</a:t>
            </a:r>
          </a:p>
        </p:txBody>
      </p:sp>
      <p:sp>
        <p:nvSpPr>
          <p:cNvPr id="14" name="">
            <a:extLst xmlns:a="http://schemas.openxmlformats.org/drawingml/2006/main">
              <a:ext uri="{FF2B5EF4-FFF2-40B4-BE49-F238E27FC236}">
                <a16:creationId xmlns:a16="http://schemas.microsoft.com/office/drawing/2014/main" id="{2FC4615E-C759-4A47-9194-BEA40D805327}"/>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B390DF61-47EE-446F-A56D-C239F1F0BDF7}"/>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CDDB0DFE-FF80-4457-B3A7-D1709BE6D13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检查：把合法等同合乎伦理</a:t>
            </a:r>
          </a:p>
        </p:txBody>
      </p:sp>
      <p:sp>
        <p:nvSpPr>
          <p:cNvPr id="17" name="">
            <a:extLst xmlns:a="http://schemas.openxmlformats.org/drawingml/2006/main">
              <a:ext uri="{FF2B5EF4-FFF2-40B4-BE49-F238E27FC236}">
                <a16:creationId xmlns:a16="http://schemas.microsoft.com/office/drawing/2014/main" id="{BD177A08-270B-4B9D-9051-D20A5BFC62D7}"/>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EB491B53-022F-449C-A0E0-3C458F855CF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61304FA-13C1-4144-9990-3ADCA10EF8A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0" name="">
            <a:extLst xmlns:a="http://schemas.openxmlformats.org/drawingml/2006/main">
              <a:ext uri="{FF2B5EF4-FFF2-40B4-BE49-F238E27FC236}">
                <a16:creationId xmlns:a16="http://schemas.microsoft.com/office/drawing/2014/main" id="{1E90B7CE-717F-45EE-9C41-71B357E3B2D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118304496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E973F6B-9C1C-43E6-BD5F-2A93CAAC02A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6141979F-B402-4024-9654-3D66C9C2986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50dce9b9190440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1FEC89D-DFF6-4971-9F20-20BAB2DA2C65}"/>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08775D91-8032-4264-AF5F-797F657A9474}"/>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BEB1C00-7F33-49A8-9E03-111A158A6F6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5BD6B975-D98D-477E-AC3C-D81B75AC2833}"/>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AI shortlisting system is faster, but an audit finds lower selection rates for one group because historic decisions were used as tr…</a:t>
            </a:r>
          </a:p>
        </p:txBody>
      </p:sp>
      <p:sp>
        <p:nvSpPr>
          <p:cNvPr id="8" name="">
            <a:extLst xmlns:a="http://schemas.openxmlformats.org/drawingml/2006/main">
              <a:ext uri="{FF2B5EF4-FFF2-40B4-BE49-F238E27FC236}">
                <a16:creationId xmlns:a16="http://schemas.microsoft.com/office/drawing/2014/main" id="{3948723D-7860-4BAD-98EC-3B3933C8D3BD}"/>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2</a:t>
            </a:r>
          </a:p>
        </p:txBody>
      </p:sp>
      <p:sp>
        <p:nvSpPr>
          <p:cNvPr id="9" name="">
            <a:extLst xmlns:a="http://schemas.openxmlformats.org/drawingml/2006/main">
              <a:ext uri="{FF2B5EF4-FFF2-40B4-BE49-F238E27FC236}">
                <a16:creationId xmlns:a16="http://schemas.microsoft.com/office/drawing/2014/main" id="{8E1A92AB-F0FB-40CA-B80E-1EFAC36E14C7}"/>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788AEFB-D6C5-4635-AA59-2ADE6C24E8F0}"/>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FEF0FFF7-FBA2-44EC-9409-7FA19C794FED}"/>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3081586-12D0-4909-8E8D-4784AF6ADE36}"/>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2C9C0E0C-5847-40D3-B9FF-A4F6D1255DD0}"/>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40D86DC-224E-4275-A050-A9518266191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19007C6D-B230-439D-8526-A5DBAAD81BBC}"/>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B38BF0C2-4DEC-47B3-BA57-765FD43FC01D}"/>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1D9502AD-224A-42D9-9711-D219322C2A08}"/>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0F4A122E-BFF1-4EB6-8A5E-F6D8710E95E9}"/>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E6E1E4B-6CDA-4179-8031-23EDD2193297}"/>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10FFEAD8-6F00-4272-9CC5-7AD37A67002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0B85F27-B67F-4634-8611-70D8BB011FA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2" name="">
            <a:extLst xmlns:a="http://schemas.openxmlformats.org/drawingml/2006/main">
              <a:ext uri="{FF2B5EF4-FFF2-40B4-BE49-F238E27FC236}">
                <a16:creationId xmlns:a16="http://schemas.microsoft.com/office/drawing/2014/main" id="{ACECF9E1-80B9-4218-9FC0-5DA9D9BC840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188209340"/>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3E504C9-B7D1-4D53-9151-1ADF7999806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9B714D2A-94E4-4C97-B8D7-C0A8B034E00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7b4522eafec4be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F0D27FA-2A70-4C11-9698-494E72C9500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A590984D-4EA6-4A01-8909-E426C7733A1E}"/>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89D1192-5243-4EC9-9925-DC33ADCD0C1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CBDECC0-0DF5-413B-8710-AB555846B4B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DBCF0C70-E560-4D5B-89D8-7A906B4E2C37}"/>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AI shortlisting s…</a:t>
            </a:r>
          </a:p>
        </p:txBody>
      </p:sp>
      <p:sp>
        <p:nvSpPr>
          <p:cNvPr id="9" name="">
            <a:extLst xmlns:a="http://schemas.openxmlformats.org/drawingml/2006/main">
              <a:ext uri="{FF2B5EF4-FFF2-40B4-BE49-F238E27FC236}">
                <a16:creationId xmlns:a16="http://schemas.microsoft.com/office/drawing/2014/main" id="{52719CCA-A3A1-4BE5-B789-36D02B4415EE}"/>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F186D55B-1B81-4ADA-B39C-0A9A8D111598}"/>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8FB219AB-DACD-441B-86DA-3FD76C99BA9F}"/>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DFD902A4-46B1-4C6D-BA5C-4B035E2906AF}"/>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AI shortlisting system is …</a:t>
            </a:r>
          </a:p>
        </p:txBody>
      </p:sp>
      <p:sp>
        <p:nvSpPr>
          <p:cNvPr id="13" name="">
            <a:extLst xmlns:a="http://schemas.openxmlformats.org/drawingml/2006/main">
              <a:ext uri="{FF2B5EF4-FFF2-40B4-BE49-F238E27FC236}">
                <a16:creationId xmlns:a16="http://schemas.microsoft.com/office/drawing/2014/main" id="{7BF92747-2720-49F2-8C60-F6D06C17EF4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28784C12-5F19-4C92-9A5E-6C0E7AD6F25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694BBF1C-08FA-4639-8AD9-059B330C87B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B2F0462B-147B-4B3A-A184-0AB18BA5F710}"/>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AI shortlisting system is …</a:t>
            </a:r>
          </a:p>
        </p:txBody>
      </p:sp>
      <p:sp>
        <p:nvSpPr>
          <p:cNvPr id="17" name="">
            <a:extLst xmlns:a="http://schemas.openxmlformats.org/drawingml/2006/main">
              <a:ext uri="{FF2B5EF4-FFF2-40B4-BE49-F238E27FC236}">
                <a16:creationId xmlns:a16="http://schemas.microsoft.com/office/drawing/2014/main" id="{03B17AE6-5625-4E67-AF72-F4A0ABF5C585}"/>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C337C18E-FBED-4C70-B034-0347036F84F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416AE40-D8A2-4C21-95EA-AB20F0758E8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0" name="">
            <a:extLst xmlns:a="http://schemas.openxmlformats.org/drawingml/2006/main">
              <a:ext uri="{FF2B5EF4-FFF2-40B4-BE49-F238E27FC236}">
                <a16:creationId xmlns:a16="http://schemas.microsoft.com/office/drawing/2014/main" id="{97A8B019-54C0-4F23-986B-EF7DEFD62E1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2130375781"/>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CFBECA6-ED55-45F0-80A3-E0023D02BF3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BC53DE48-E715-4AEB-9495-F5463490142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1567801504345b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2A14680-EB5E-4850-A829-5F9882384623}"/>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3AC68DE7-F452-415D-9CF8-F602B5D9A46E}"/>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AA92407-EDD3-48C7-9DA5-80271EF0C40D}"/>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E1CE6563-7104-4B93-88D6-F554867895A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把合法等同合乎伦理</a:t>
            </a:r>
          </a:p>
        </p:txBody>
      </p:sp>
      <p:sp>
        <p:nvSpPr>
          <p:cNvPr id="8" name="">
            <a:extLst xmlns:a="http://schemas.openxmlformats.org/drawingml/2006/main">
              <a:ext uri="{FF2B5EF4-FFF2-40B4-BE49-F238E27FC236}">
                <a16:creationId xmlns:a16="http://schemas.microsoft.com/office/drawing/2014/main" id="{5BF52267-8DBF-49CA-9349-1B8C0A53872A}"/>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411B77C1-7F3F-40D1-A718-F087CE1D3F51}"/>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C9B1CF9-4E7A-4B75-B663-0CD642707C8C}"/>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6C4C1994-EE66-400B-BD72-2662F2B59FFB}"/>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Efficiency does not establish fairness; the outcome diff…</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E5D57E8-7A4B-4146-A48C-C99A779125BC}"/>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DAD31A84-3436-4CA4-9E8C-BB50FAC5744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A8773F18-F1CC-4903-83F4-4952C6F0C25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15" name="">
            <a:extLst xmlns:a="http://schemas.openxmlformats.org/drawingml/2006/main">
              <a:ext uri="{FF2B5EF4-FFF2-40B4-BE49-F238E27FC236}">
                <a16:creationId xmlns:a16="http://schemas.microsoft.com/office/drawing/2014/main" id="{23DF9405-2CD3-4FAD-84A5-BE7CE508966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2016851739"/>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5DFB33B-FB3C-4769-923C-BD31C1C4334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DF30A280-0485-428A-984A-E8B01F2CE41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c7361759d9e4fc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1412F92-5316-4CBA-9683-9A231127B1E9}"/>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CD08BA7-5F79-4BA0-A663-6178EE99397E}"/>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0DDCC2B-4C80-4991-BB3C-2C0F29EF6941}"/>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9838F4EF-AA7F-4DF8-B342-427C801DFDCC}"/>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【原创训练材料｜参数为训练所设】An AI shortlisting system is faster, but an audit finds lower selection rates for one group because historic decisions were used as training data.</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i…</a:t>
            </a:r>
          </a:p>
        </p:txBody>
      </p:sp>
      <p:sp>
        <p:nvSpPr>
          <p:cNvPr id="8" name="">
            <a:extLst xmlns:a="http://schemas.openxmlformats.org/drawingml/2006/main">
              <a:ext uri="{FF2B5EF4-FFF2-40B4-BE49-F238E27FC236}">
                <a16:creationId xmlns:a16="http://schemas.microsoft.com/office/drawing/2014/main" id="{3F905172-1318-44DA-B4C7-D90D297271E2}"/>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462ED8DE-8527-4B73-AF88-5EC4116BC153}"/>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BBEC91E-C18D-4F4C-9C5E-5EFED49AC9CE}"/>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081BF912-C1AB-4393-BDF1-264EE792F06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FD5E7367-B338-4CF9-BCB2-5AC730292A2D}"/>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129ED7EC-CE4B-41C3-9B82-B9289796D8E7}"/>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3BB087F6-E0BE-44C6-BCDD-532D4ADC415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0C51B17-4FAB-4AAE-992C-C077D4DCC0B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16" name="">
            <a:extLst xmlns:a="http://schemas.openxmlformats.org/drawingml/2006/main">
              <a:ext uri="{FF2B5EF4-FFF2-40B4-BE49-F238E27FC236}">
                <a16:creationId xmlns:a16="http://schemas.microsoft.com/office/drawing/2014/main" id="{82D0676D-058D-4B65-8008-C33700D7558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922197991"/>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8E86CD0-3FB9-4475-890C-FE85C71344D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98E171BD-398E-4A1A-81A4-656AE2F67E8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15c70cc403d403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8568FFB-B31D-46D6-B402-B0898F135C9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F448E6F6-82E1-4102-A1E4-D7687FD026F7}"/>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1F250074-3D2B-4464-8651-7118F19D1CF5}"/>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21531251-6DB7-49A2-8890-CE02D049629A}"/>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3298157C-70AF-4DF6-B3F2-7A9B6C806DA0}"/>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EE39CD43-45B8-4BE9-8030-7486B06D5174}"/>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AI shortlisting system is faster, but…</a:t>
            </a:r>
          </a:p>
        </p:txBody>
      </p:sp>
      <p:sp>
        <p:nvSpPr>
          <p:cNvPr id="10" name="">
            <a:extLst xmlns:a="http://schemas.openxmlformats.org/drawingml/2006/main">
              <a:ext uri="{FF2B5EF4-FFF2-40B4-BE49-F238E27FC236}">
                <a16:creationId xmlns:a16="http://schemas.microsoft.com/office/drawing/2014/main" id="{81BC4C0A-1EA5-44AD-83CD-E8E9E41EB29A}"/>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高频错因：把合法等同合乎伦理</a:t>
            </a:r>
          </a:p>
        </p:txBody>
      </p:sp>
      <p:sp>
        <p:nvSpPr>
          <p:cNvPr id="11" name="">
            <a:extLst xmlns:a="http://schemas.openxmlformats.org/drawingml/2006/main">
              <a:ext uri="{FF2B5EF4-FFF2-40B4-BE49-F238E27FC236}">
                <a16:creationId xmlns:a16="http://schemas.microsoft.com/office/drawing/2014/main" id="{285A7127-2B34-4F93-A23E-B297B698A0FB}"/>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A40C94C-111B-469A-B8CE-E891A46535DC}"/>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DE5B24EB-7978-46E6-8FDC-3272F0E34A9E}"/>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技术决策要同时评价利益相关者和长期风险</a:t>
            </a:r>
          </a:p>
        </p:txBody>
      </p:sp>
      <p:sp>
        <p:nvSpPr>
          <p:cNvPr id="14" name="">
            <a:extLst xmlns:a="http://schemas.openxmlformats.org/drawingml/2006/main">
              <a:ext uri="{FF2B5EF4-FFF2-40B4-BE49-F238E27FC236}">
                <a16:creationId xmlns:a16="http://schemas.microsoft.com/office/drawing/2014/main" id="{58461D02-270B-47AC-9D41-B167EEF9C2B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45F91FD8-375E-438A-B5EB-8120D6EC152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3B40C82D-3DA5-4FD3-AB3F-3443465F8EF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17" name="">
            <a:extLst xmlns:a="http://schemas.openxmlformats.org/drawingml/2006/main">
              <a:ext uri="{FF2B5EF4-FFF2-40B4-BE49-F238E27FC236}">
                <a16:creationId xmlns:a16="http://schemas.microsoft.com/office/drawing/2014/main" id="{4EC1C729-8490-4438-8238-A21269C205E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285208884"/>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74E2C4C-F308-4E61-9BDE-105C08BD476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9FDB5C92-B026-426B-BB2E-3D9E167069E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c1040298ce5497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8333990-90E5-49B0-9A53-5781E8C6FC7C}"/>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F8AE64ED-7308-44D7-8D17-86B5AF06B431}"/>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948F9A2-9F46-4EED-9AAC-BC737F63FACA}"/>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71DA0B2F-9F05-4983-B5B4-497BEDB805B6}"/>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9DCFF0B5-FC2D-4E7F-B43F-C9B2EBE19889}"/>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列影响者</a:t>
            </a:r>
          </a:p>
        </p:txBody>
      </p:sp>
      <p:sp>
        <p:nvSpPr>
          <p:cNvPr id="9" name="">
            <a:extLst xmlns:a="http://schemas.openxmlformats.org/drawingml/2006/main">
              <a:ext uri="{FF2B5EF4-FFF2-40B4-BE49-F238E27FC236}">
                <a16:creationId xmlns:a16="http://schemas.microsoft.com/office/drawing/2014/main" id="{2BCBD98C-C11E-4CCC-8854-5FC9070AD6C3}"/>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8B08250-85FC-432C-85AD-B53F9349CE8A}"/>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比较权益</a:t>
            </a:r>
          </a:p>
        </p:txBody>
      </p:sp>
      <p:sp>
        <p:nvSpPr>
          <p:cNvPr id="11" name="">
            <a:extLst xmlns:a="http://schemas.openxmlformats.org/drawingml/2006/main">
              <a:ext uri="{FF2B5EF4-FFF2-40B4-BE49-F238E27FC236}">
                <a16:creationId xmlns:a16="http://schemas.microsoft.com/office/drawing/2014/main" id="{1F326F42-54C0-4910-9CFD-B49E759846B8}"/>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7FD54FBB-D379-455A-8F10-856CB01971CD}"/>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提出管控</a:t>
            </a:r>
          </a:p>
        </p:txBody>
      </p:sp>
      <p:sp>
        <p:nvSpPr>
          <p:cNvPr id="13" name="">
            <a:extLst xmlns:a="http://schemas.openxmlformats.org/drawingml/2006/main">
              <a:ext uri="{FF2B5EF4-FFF2-40B4-BE49-F238E27FC236}">
                <a16:creationId xmlns:a16="http://schemas.microsoft.com/office/drawing/2014/main" id="{F1F10601-10BD-4AAD-83C8-D3E1CC08AACB}"/>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26616C7A-3889-444A-9DBC-B911BE905BEA}"/>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5D6DC585-BA55-4FD7-AF28-71C721166A78}"/>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281"/>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【原创训练材料｜参数为训练所设】An AI shortlisting system is faster, but an audit …</a:t>
            </a:r>
          </a:p>
        </p:txBody>
      </p:sp>
      <p:sp>
        <p:nvSpPr>
          <p:cNvPr id="16" name="">
            <a:extLst xmlns:a="http://schemas.openxmlformats.org/drawingml/2006/main">
              <a:ext uri="{FF2B5EF4-FFF2-40B4-BE49-F238E27FC236}">
                <a16:creationId xmlns:a16="http://schemas.microsoft.com/office/drawing/2014/main" id="{372A702C-E0A0-4EED-99C2-39D56E9D5FC7}"/>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852AC8F2-8B72-4051-BEF6-1480B8D753E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E8609AFC-CC1D-44AF-81C4-374F701F0743}"/>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Efficiency does not establish fairness; the outc…</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FC6C70BB-1E6F-4D9E-8C9C-A3DD6C791E4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6B4E3E56-5492-4273-BD6A-2930DA8A7E9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AC42C3E-239D-40FC-A0DF-562FBD872D4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2" name="">
            <a:extLst xmlns:a="http://schemas.openxmlformats.org/drawingml/2006/main">
              <a:ext uri="{FF2B5EF4-FFF2-40B4-BE49-F238E27FC236}">
                <a16:creationId xmlns:a16="http://schemas.microsoft.com/office/drawing/2014/main" id="{138A6FFA-44D2-4821-9A0E-0DD6F198664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1745907476"/>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2FE7604-139B-424F-A5ED-6ECD013C214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4615BB9F-5A60-42A3-89C5-BC7EDB927B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d237e31ea004d8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E772D09-6080-4565-978F-244CCCD6E9D3}"/>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0A9827E5-1D6C-4055-B484-53401754C7AD}"/>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561A745-8C44-41A3-9F9C-F4F614DD1488}"/>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E30244E-76BC-4244-AC85-D042D58336F1}"/>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C361C67B-95C3-4E20-9C4B-999B3BCF65A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9784F883-1847-4747-99AD-CA4CFA0040B1}"/>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5E90A4DE-221B-40B3-950C-71138C63871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1EA7E564-BA8C-46A9-A5B5-11E13251B801}"/>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7DA590C6-818F-4C65-8233-68C6BD3CC66E}"/>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2AA4509D-093C-437B-AB95-5BC9ECD320EB}"/>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62872CDE-56E5-490E-B97C-E5CC50C0952E}"/>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D678D33-4B75-426B-A659-807D10299022}"/>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CF34F3CA-B8AB-47EA-B0CB-EB7C972CCB85}"/>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把合法等同合乎伦理</a:t>
            </a:r>
          </a:p>
        </p:txBody>
      </p:sp>
      <p:sp>
        <p:nvSpPr>
          <p:cNvPr id="17" name="">
            <a:extLst xmlns:a="http://schemas.openxmlformats.org/drawingml/2006/main">
              <a:ext uri="{FF2B5EF4-FFF2-40B4-BE49-F238E27FC236}">
                <a16:creationId xmlns:a16="http://schemas.microsoft.com/office/drawing/2014/main" id="{29999032-7F4A-4894-81ED-FFCA105AEFC5}"/>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2340E6CF-9E89-4E65-A252-88E17C68E16B}"/>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6B8B191C-BDDA-4950-A8B1-02CCB0B2BDE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D9CE082-A073-428B-B866-C3280FD8474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F5FF200-3256-4072-8D98-E1EA458D08F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2" name="">
            <a:extLst xmlns:a="http://schemas.openxmlformats.org/drawingml/2006/main">
              <a:ext uri="{FF2B5EF4-FFF2-40B4-BE49-F238E27FC236}">
                <a16:creationId xmlns:a16="http://schemas.microsoft.com/office/drawing/2014/main" id="{331281D6-A5FE-4410-A0A3-C5B9F52CD41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635932857"/>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A44CF96-03A7-4EB7-B41E-8A193F27164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946F4E05-62E1-4601-8068-228717C2AB4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6b28d151b2c426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F3831BB-C1F3-493E-8FAB-D4E0982B1D37}"/>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F23CA014-0770-4DD0-9D41-84F142DC4284}"/>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A4915DA-5DF5-44C3-8C53-5539B357B65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0839BD8E-5A0C-422A-BB29-183EF2B612F0}"/>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科技、伦理与社会</a:t>
            </a:r>
          </a:p>
        </p:txBody>
      </p:sp>
      <p:sp>
        <p:nvSpPr>
          <p:cNvPr id="8" name="">
            <a:extLst xmlns:a="http://schemas.openxmlformats.org/drawingml/2006/main">
              <a:ext uri="{FF2B5EF4-FFF2-40B4-BE49-F238E27FC236}">
                <a16:creationId xmlns:a16="http://schemas.microsoft.com/office/drawing/2014/main" id="{78A582D3-197A-4A17-A5E8-6CF3157F18DD}"/>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62AF1E92-26DE-4B2C-BBBB-73209F41C7A7}"/>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957363B8-B218-45D0-9ABB-0FD27F464052}"/>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技术决策要同时评价利益相关者和长期风险</a:t>
            </a:r>
          </a:p>
        </p:txBody>
      </p:sp>
      <p:sp>
        <p:nvSpPr>
          <p:cNvPr id="11" name="">
            <a:extLst xmlns:a="http://schemas.openxmlformats.org/drawingml/2006/main">
              <a:ext uri="{FF2B5EF4-FFF2-40B4-BE49-F238E27FC236}">
                <a16:creationId xmlns:a16="http://schemas.microsoft.com/office/drawing/2014/main" id="{94F34586-E933-4597-BC70-290B2ECECA63}"/>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D624ECD7-17AD-4F16-9F69-8E54850A16F0}"/>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6039A246-591B-4522-B447-5932196E7ECB}"/>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列影响者—比较权益—提出管控</a:t>
            </a:r>
          </a:p>
        </p:txBody>
      </p:sp>
      <p:sp>
        <p:nvSpPr>
          <p:cNvPr id="14" name="">
            <a:extLst xmlns:a="http://schemas.openxmlformats.org/drawingml/2006/main">
              <a:ext uri="{FF2B5EF4-FFF2-40B4-BE49-F238E27FC236}">
                <a16:creationId xmlns:a16="http://schemas.microsoft.com/office/drawing/2014/main" id="{6F68A9C6-B409-4235-A4D1-7B938C0A6AA5}"/>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9EC89F02-8270-42C4-9423-8CD0F723DC7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CC69DB5C-AD11-49B4-B34C-F7FCF7F05CE9}"/>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把合法等同合乎伦理</a:t>
            </a:r>
          </a:p>
        </p:txBody>
      </p:sp>
      <p:sp>
        <p:nvSpPr>
          <p:cNvPr id="17" name="">
            <a:extLst xmlns:a="http://schemas.openxmlformats.org/drawingml/2006/main">
              <a:ext uri="{FF2B5EF4-FFF2-40B4-BE49-F238E27FC236}">
                <a16:creationId xmlns:a16="http://schemas.microsoft.com/office/drawing/2014/main" id="{85620CD2-A1B0-4E76-BBA2-C742AB6252FF}"/>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7B644D80-6753-4D77-BCDB-38BB92C543E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293CC85-26B1-4344-87F3-82CE77F5233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0" name="">
            <a:extLst xmlns:a="http://schemas.openxmlformats.org/drawingml/2006/main">
              <a:ext uri="{FF2B5EF4-FFF2-40B4-BE49-F238E27FC236}">
                <a16:creationId xmlns:a16="http://schemas.microsoft.com/office/drawing/2014/main" id="{F00100D0-78A4-4A77-8FF9-DE0AB4CBE85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1635043416"/>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59B48DD-36AD-4336-B1D8-07EC1D1EF7D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11E6CD32-1168-45FC-A04A-1A3EE550436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5c91fc643c548a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37E7020-FF51-45AF-A1FA-28A741C7718D}"/>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F7CEA695-8C50-4A2C-947A-4ECE1F2B0B9A}"/>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3B20EB4-9B5E-4EB2-85E7-C9BD6FC66E3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76FA3BCE-E005-4BAD-ADED-F42D91742757}"/>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97D05E3E-DCF9-4B9F-A52E-559D2AB303C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912B4D34-C6A4-42DD-8970-07901AD2E37A}"/>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F6B3470D-A3D8-488B-8D66-8E9438ACFDC9}"/>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技术决策要同时评价利益相关者和长期风险</a:t>
            </a:r>
          </a:p>
        </p:txBody>
      </p:sp>
      <p:sp>
        <p:nvSpPr>
          <p:cNvPr id="11" name="">
            <a:extLst xmlns:a="http://schemas.openxmlformats.org/drawingml/2006/main">
              <a:ext uri="{FF2B5EF4-FFF2-40B4-BE49-F238E27FC236}">
                <a16:creationId xmlns:a16="http://schemas.microsoft.com/office/drawing/2014/main" id="{FBC1D15D-EF36-4867-BF7B-AE0BB410D11F}"/>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8FCECF7-7D1C-46E9-A859-C6D55245189A}"/>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52215C9F-DE81-4DC7-9874-3448F23AB52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列影响者—比较权益—提出管控</a:t>
            </a:r>
          </a:p>
        </p:txBody>
      </p:sp>
      <p:sp>
        <p:nvSpPr>
          <p:cNvPr id="14" name="">
            <a:extLst xmlns:a="http://schemas.openxmlformats.org/drawingml/2006/main">
              <a:ext uri="{FF2B5EF4-FFF2-40B4-BE49-F238E27FC236}">
                <a16:creationId xmlns:a16="http://schemas.microsoft.com/office/drawing/2014/main" id="{B0CCA9F0-FD43-483A-9784-17B9C0345BFD}"/>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C79768EF-C93A-462D-9B5A-9ADBC9E18CAF}"/>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FE010589-7874-4010-883C-C57ADE32B2E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检查：把合法等同合乎伦理</a:t>
            </a:r>
          </a:p>
        </p:txBody>
      </p:sp>
      <p:sp>
        <p:nvSpPr>
          <p:cNvPr id="17" name="">
            <a:extLst xmlns:a="http://schemas.openxmlformats.org/drawingml/2006/main">
              <a:ext uri="{FF2B5EF4-FFF2-40B4-BE49-F238E27FC236}">
                <a16:creationId xmlns:a16="http://schemas.microsoft.com/office/drawing/2014/main" id="{FC46C8A7-392B-4A1A-B123-25EBD417BC1D}"/>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914664B5-235B-4A23-8664-D505A84D858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FA36F73-CE3A-452C-89E2-9FBD14410EA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0" name="">
            <a:extLst xmlns:a="http://schemas.openxmlformats.org/drawingml/2006/main">
              <a:ext uri="{FF2B5EF4-FFF2-40B4-BE49-F238E27FC236}">
                <a16:creationId xmlns:a16="http://schemas.microsoft.com/office/drawing/2014/main" id="{DBE50DC7-2662-4E32-A5FB-C2F2EAC485E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1069911286"/>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9FEF833-F342-4C64-B73A-E52F3436462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5B7DEC9D-52A0-431E-AD9F-ACA44C34A64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33de428324b418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C4656BF-2AB9-49C7-97BA-DAF12C3AB09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AB41DD6D-E7D2-4D26-B024-BB116FD2E028}"/>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A14E7B2-EB94-4692-9F5C-1063BA7C4050}"/>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E32C9605-7483-4F18-9E5F-A7A9CF77FC7A}"/>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AI shortlisting system is faster, but an audit finds lower selection rates for one group because historic decisions were used as tr…</a:t>
            </a:r>
          </a:p>
        </p:txBody>
      </p:sp>
      <p:sp>
        <p:nvSpPr>
          <p:cNvPr id="8" name="">
            <a:extLst xmlns:a="http://schemas.openxmlformats.org/drawingml/2006/main">
              <a:ext uri="{FF2B5EF4-FFF2-40B4-BE49-F238E27FC236}">
                <a16:creationId xmlns:a16="http://schemas.microsoft.com/office/drawing/2014/main" id="{A5E336C7-08FC-4E0F-97FE-3214371FE7D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6</a:t>
            </a:r>
          </a:p>
        </p:txBody>
      </p:sp>
      <p:sp>
        <p:nvSpPr>
          <p:cNvPr id="9" name="">
            <a:extLst xmlns:a="http://schemas.openxmlformats.org/drawingml/2006/main">
              <a:ext uri="{FF2B5EF4-FFF2-40B4-BE49-F238E27FC236}">
                <a16:creationId xmlns:a16="http://schemas.microsoft.com/office/drawing/2014/main" id="{6C79B8DF-8FB9-4DD5-A6C1-E168BE8FDEC8}"/>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C292500-7AB5-40E5-9EE9-1CA6BB6629EA}"/>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C692C23A-74A7-4B0A-9665-ED04B440C7D4}"/>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3B68D2D7-547E-484E-8550-4F122DEE039E}"/>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19FD068-79F0-4F19-A847-97D6453654A7}"/>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BCE19DA0-5A47-4975-9A8D-55742DF90522}"/>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5CF4460A-50C7-41FE-B1EF-D6020D6CC100}"/>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E2F6E213-692E-4655-B117-2BF5768CA49E}"/>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461C6CAA-25C1-48DA-AA9B-0B2669EF0BAD}"/>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D45497AF-DB61-4A33-8224-A0D0FF275D1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7FFA6C8E-1DA8-44A9-96A3-355A43490C78}"/>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7D8C2CE2-A2A5-41D2-9397-751897E35A2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E9F2557-D105-4638-9598-7120D4918CC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2" name="">
            <a:extLst xmlns:a="http://schemas.openxmlformats.org/drawingml/2006/main">
              <a:ext uri="{FF2B5EF4-FFF2-40B4-BE49-F238E27FC236}">
                <a16:creationId xmlns:a16="http://schemas.microsoft.com/office/drawing/2014/main" id="{9490C4D2-F7FD-4906-8CFB-80C6338AD5E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1356301084"/>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5E2B2C7-5031-4E6C-8716-DCD1CD60040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3D4678BE-DC47-4192-BCBD-B25311E4931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414129ed1f2471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B13C696-24B6-41A1-BEC6-FA525DD85988}"/>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6CBA2165-FBDD-4C5C-BD20-8CC5E6BE9F2D}"/>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4CB282D-4307-4FF3-AD49-CB937A42A1E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73946FE4-DC4A-4DBA-B405-EE80EECF5A56}"/>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6698E117-FE9C-41D8-A32B-7984D1A9F751}"/>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AI shortlisting s…</a:t>
            </a:r>
          </a:p>
        </p:txBody>
      </p:sp>
      <p:sp>
        <p:nvSpPr>
          <p:cNvPr id="9" name="">
            <a:extLst xmlns:a="http://schemas.openxmlformats.org/drawingml/2006/main">
              <a:ext uri="{FF2B5EF4-FFF2-40B4-BE49-F238E27FC236}">
                <a16:creationId xmlns:a16="http://schemas.microsoft.com/office/drawing/2014/main" id="{0F31348B-83DA-48CB-A770-8FC6EBD30E42}"/>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4600A1D2-3F49-455C-8206-7A73165B5091}"/>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B77570D7-447C-4CEF-956E-EADF7B377E46}"/>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5629385F-0772-47F3-8925-D45CD472A05D}"/>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AI shortlisting system is …</a:t>
            </a:r>
          </a:p>
        </p:txBody>
      </p:sp>
      <p:sp>
        <p:nvSpPr>
          <p:cNvPr id="13" name="">
            <a:extLst xmlns:a="http://schemas.openxmlformats.org/drawingml/2006/main">
              <a:ext uri="{FF2B5EF4-FFF2-40B4-BE49-F238E27FC236}">
                <a16:creationId xmlns:a16="http://schemas.microsoft.com/office/drawing/2014/main" id="{0AF37B5C-2480-4A85-A032-94CA243C4377}"/>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1B820AC9-1B4C-4BF1-BED2-2741311EB39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4DC8188D-D268-4683-83BF-0BA832017F5A}"/>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727470C9-5C20-4A47-B682-9C9CCF6A1B7D}"/>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AI shortlisting system is …</a:t>
            </a:r>
          </a:p>
        </p:txBody>
      </p:sp>
      <p:sp>
        <p:nvSpPr>
          <p:cNvPr id="17" name="">
            <a:extLst xmlns:a="http://schemas.openxmlformats.org/drawingml/2006/main">
              <a:ext uri="{FF2B5EF4-FFF2-40B4-BE49-F238E27FC236}">
                <a16:creationId xmlns:a16="http://schemas.microsoft.com/office/drawing/2014/main" id="{448D0EF4-CDB5-45FD-9C0F-F4F9CEBE6DD9}"/>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38DE1E1D-FCC4-4484-85C3-2E4E180C92C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BBAED27-CB8B-4669-8961-A5854997B27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20" name="">
            <a:extLst xmlns:a="http://schemas.openxmlformats.org/drawingml/2006/main">
              <a:ext uri="{FF2B5EF4-FFF2-40B4-BE49-F238E27FC236}">
                <a16:creationId xmlns:a16="http://schemas.microsoft.com/office/drawing/2014/main" id="{F7137980-3C3B-419A-B51C-89D2EA996DC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1551526758"/>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4947AA5-0927-4811-BD84-AB4333041E5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7150107A-BEFB-4394-BBCB-035F15E47AD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07f65f28c8a432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0CDD11A-95FB-45CC-A2E9-5A8C664E8B4A}"/>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B923FE8C-E421-42DD-BF29-F8967652CFD5}"/>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E1DA80F-1A26-44A6-A6A9-F90920E84A17}"/>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340D1482-1A8C-41FB-B3D8-D9D737F00070}"/>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把合法等同合乎伦理</a:t>
            </a:r>
          </a:p>
        </p:txBody>
      </p:sp>
      <p:sp>
        <p:nvSpPr>
          <p:cNvPr id="8" name="">
            <a:extLst xmlns:a="http://schemas.openxmlformats.org/drawingml/2006/main">
              <a:ext uri="{FF2B5EF4-FFF2-40B4-BE49-F238E27FC236}">
                <a16:creationId xmlns:a16="http://schemas.microsoft.com/office/drawing/2014/main" id="{5209DA12-9E5E-4924-B176-8F573C8C717E}"/>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F02222AB-9EDF-4FBA-9FEF-209F74102236}"/>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5BA7202-E8B1-40A1-BFC8-7E90103BDEEB}"/>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659352DF-3AFB-490D-80D8-2BE879600EA2}"/>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Keep human review, test outcomes by grou…</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6AE11C4E-2A7C-4A05-BD44-B12A899CC5F9}"/>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47EAE418-12B1-40B2-B33F-04865BD9CE6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46F9483-1DE7-418E-A882-A85928A74EA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15" name="">
            <a:extLst xmlns:a="http://schemas.openxmlformats.org/drawingml/2006/main">
              <a:ext uri="{FF2B5EF4-FFF2-40B4-BE49-F238E27FC236}">
                <a16:creationId xmlns:a16="http://schemas.microsoft.com/office/drawing/2014/main" id="{BABDD8C4-3503-498A-A079-21194F2D554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595162719"/>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C53BE60-82CC-4EA3-92E1-06EDAA0DC3B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98474211-AB15-4EF7-9689-3C8065EA590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7b4c04342a33484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4346F57-3D59-44C1-BED5-69877C630C69}"/>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5FA644F1-E8F7-44ED-8ACA-894B2FD32E9B}"/>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DEA8560-2AEC-4DA3-9BC3-3B5276F75EF7}"/>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558DD303-E373-4F00-A7F1-FDB825D06A5B}"/>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678"/>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【原创训练材料｜参数为训练所设】An AI shortlisting system is faster, but an audit finds lower selection rates for one group because historic decisions were used as training data.</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n…</a:t>
            </a:r>
          </a:p>
        </p:txBody>
      </p:sp>
      <p:sp>
        <p:nvSpPr>
          <p:cNvPr id="8" name="">
            <a:extLst xmlns:a="http://schemas.openxmlformats.org/drawingml/2006/main">
              <a:ext uri="{FF2B5EF4-FFF2-40B4-BE49-F238E27FC236}">
                <a16:creationId xmlns:a16="http://schemas.microsoft.com/office/drawing/2014/main" id="{D8CC5CEA-C5BF-4256-9549-FED25636563C}"/>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0C1F2955-2C08-4DEA-8DB9-D2EB4930099B}"/>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F24A5F7-ACFF-43AB-9D1C-35133F1A994E}"/>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E455D030-4734-464C-8E9E-D2043891F39C}"/>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F3C49987-3805-4D15-83F5-E9DCF9C0E31B}"/>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B11BBD0-B8B0-4715-9239-415EF1E974F2}"/>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CDD30891-4F33-4882-9A48-9D0E1F7FD6A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BF7C03F-86F5-41DB-8653-FA61FB37CC2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科技、伦理与社会</a:t>
            </a:r>
          </a:p>
        </p:txBody>
      </p:sp>
      <p:sp>
        <p:nvSpPr>
          <p:cNvPr id="16" name="">
            <a:extLst xmlns:a="http://schemas.openxmlformats.org/drawingml/2006/main">
              <a:ext uri="{FF2B5EF4-FFF2-40B4-BE49-F238E27FC236}">
                <a16:creationId xmlns:a16="http://schemas.microsoft.com/office/drawing/2014/main" id="{FA93D40F-C197-488E-A983-BEC484106C1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212774374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2026-08-19T09:06:18.0510000Z</dcterms:created>
  <dcterms:modified xsi:type="dcterms:W3CDTF">2026-08-19T09:06:18.0510000Z</dcterms:modified>
</coreProperties>
</file>