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49ca8adfa0f42df" /><Relationship Type="http://schemas.openxmlformats.org/officeDocument/2006/relationships/extended-properties" Target="/docProps/app.xml" Id="R5a4dcaaf110c42b0" /><Relationship Type="http://schemas.openxmlformats.org/officeDocument/2006/relationships/officeDocument" Target="/ppt/presentation.xml" Id="R54d37cdbedbf4990" /></Relationships>
</file>

<file path=ppt/presentation.xml><?xml version="1.0" encoding="utf-8"?>
<p:presentation xmlns:p="http://schemas.openxmlformats.org/presentationml/2006/main">
  <p:sldMasterIdLst>
    <p:sldMasterId xmlns:r="http://schemas.openxmlformats.org/officeDocument/2006/relationships" id="2147483648" r:id="Rcd480d7b6b7746bc"/>
  </p:sldMasterIdLst>
  <p:notesMasterIdLst>
    <p:notesMasterId xmlns:r="http://schemas.openxmlformats.org/officeDocument/2006/relationships" r:id="Rf7824eae9f754d93"/>
  </p:notesMasterIdLst>
  <p:sldIdLst>
    <p:sldId xmlns:r="http://schemas.openxmlformats.org/officeDocument/2006/relationships" id="256" r:id="R7b9d7eca302d4e99"/>
    <p:sldId xmlns:r="http://schemas.openxmlformats.org/officeDocument/2006/relationships" id="257" r:id="Rca30438abce6465a"/>
    <p:sldId xmlns:r="http://schemas.openxmlformats.org/officeDocument/2006/relationships" id="258" r:id="R7e362978abd44ae9"/>
    <p:sldId xmlns:r="http://schemas.openxmlformats.org/officeDocument/2006/relationships" id="259" r:id="R79b6e1b537004b22"/>
    <p:sldId xmlns:r="http://schemas.openxmlformats.org/officeDocument/2006/relationships" id="260" r:id="R5b2bf68330a94382"/>
    <p:sldId xmlns:r="http://schemas.openxmlformats.org/officeDocument/2006/relationships" id="261" r:id="R2e2679c8180f43ad"/>
    <p:sldId xmlns:r="http://schemas.openxmlformats.org/officeDocument/2006/relationships" id="262" r:id="Rc4905fd64e6946e0"/>
    <p:sldId xmlns:r="http://schemas.openxmlformats.org/officeDocument/2006/relationships" id="263" r:id="R37acd4ebea5c428a"/>
    <p:sldId xmlns:r="http://schemas.openxmlformats.org/officeDocument/2006/relationships" id="264" r:id="R302b02ae86bb4b29"/>
    <p:sldId xmlns:r="http://schemas.openxmlformats.org/officeDocument/2006/relationships" id="265" r:id="R21f42a10ba464d61"/>
    <p:sldId xmlns:r="http://schemas.openxmlformats.org/officeDocument/2006/relationships" id="266" r:id="R2bac4e55169840d5"/>
    <p:sldId xmlns:r="http://schemas.openxmlformats.org/officeDocument/2006/relationships" id="267" r:id="Rc7159c40f5d541a1"/>
    <p:sldId xmlns:r="http://schemas.openxmlformats.org/officeDocument/2006/relationships" id="268" r:id="R5166b46ff832413c"/>
    <p:sldId xmlns:r="http://schemas.openxmlformats.org/officeDocument/2006/relationships" id="269" r:id="R5811ca6774144e40"/>
    <p:sldId xmlns:r="http://schemas.openxmlformats.org/officeDocument/2006/relationships" id="270" r:id="Re24e24e2d75e4766"/>
    <p:sldId xmlns:r="http://schemas.openxmlformats.org/officeDocument/2006/relationships" id="271" r:id="R43fc36868c6e4f07"/>
    <p:sldId xmlns:r="http://schemas.openxmlformats.org/officeDocument/2006/relationships" id="272" r:id="R57f32b9df8cb49da"/>
    <p:sldId xmlns:r="http://schemas.openxmlformats.org/officeDocument/2006/relationships" id="273" r:id="Rb0dfacca81b145b8"/>
    <p:sldId xmlns:r="http://schemas.openxmlformats.org/officeDocument/2006/relationships" id="274" r:id="R892d2eaa5e4d4a9d"/>
    <p:sldId xmlns:r="http://schemas.openxmlformats.org/officeDocument/2006/relationships" id="275" r:id="R8a63685369ad485a"/>
    <p:sldId xmlns:r="http://schemas.openxmlformats.org/officeDocument/2006/relationships" id="276" r:id="R6586a02437184fc9"/>
    <p:sldId xmlns:r="http://schemas.openxmlformats.org/officeDocument/2006/relationships" id="277" r:id="R687442683820415e"/>
    <p:sldId xmlns:r="http://schemas.openxmlformats.org/officeDocument/2006/relationships" id="278" r:id="Rbea03f057ad54f57"/>
    <p:sldId xmlns:r="http://schemas.openxmlformats.org/officeDocument/2006/relationships" id="279" r:id="Rf50ec4c1f47e4fcc"/>
    <p:sldId xmlns:r="http://schemas.openxmlformats.org/officeDocument/2006/relationships" id="280" r:id="R87545fd34a424c35"/>
    <p:sldId xmlns:r="http://schemas.openxmlformats.org/officeDocument/2006/relationships" id="281" r:id="R17b8633736774d55"/>
    <p:sldId xmlns:r="http://schemas.openxmlformats.org/officeDocument/2006/relationships" id="282" r:id="Rc3551d032c8a443d"/>
    <p:sldId xmlns:r="http://schemas.openxmlformats.org/officeDocument/2006/relationships" id="283" r:id="R70efcc90797647df"/>
    <p:sldId xmlns:r="http://schemas.openxmlformats.org/officeDocument/2006/relationships" id="284" r:id="Rd347e419ee764360"/>
    <p:sldId xmlns:r="http://schemas.openxmlformats.org/officeDocument/2006/relationships" id="285" r:id="R89b805e6a1d94d1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d9d0eec5eaa4eae" /><Relationship Type="http://schemas.openxmlformats.org/officeDocument/2006/relationships/slideMaster" Target="/ppt/slideMasters/slideMaster1.xml" Id="Rcd480d7b6b7746bc" /><Relationship Type="http://schemas.openxmlformats.org/officeDocument/2006/relationships/notesMaster" Target="/ppt/notesMasters/notesMaster1.xml" Id="Rf7824eae9f754d93" /><Relationship Type="http://schemas.openxmlformats.org/officeDocument/2006/relationships/presProps" Target="/ppt/presProps.xml" Id="Ra1eeb30927174ea9" /><Relationship Type="http://schemas.openxmlformats.org/officeDocument/2006/relationships/tableStyles" Target="/ppt/tableStyles.xml" Id="R752114fe66e74389" /><Relationship Type="http://schemas.openxmlformats.org/officeDocument/2006/relationships/slide" Target="/ppt/slides/slide1.xml" Id="R7b9d7eca302d4e99" /><Relationship Type="http://schemas.openxmlformats.org/officeDocument/2006/relationships/slide" Target="/ppt/slides/slide2.xml" Id="Rca30438abce6465a" /><Relationship Type="http://schemas.openxmlformats.org/officeDocument/2006/relationships/slide" Target="/ppt/slides/slide3.xml" Id="R7e362978abd44ae9" /><Relationship Type="http://schemas.openxmlformats.org/officeDocument/2006/relationships/slide" Target="/ppt/slides/slide4.xml" Id="R79b6e1b537004b22" /><Relationship Type="http://schemas.openxmlformats.org/officeDocument/2006/relationships/slide" Target="/ppt/slides/slide5.xml" Id="R5b2bf68330a94382" /><Relationship Type="http://schemas.openxmlformats.org/officeDocument/2006/relationships/slide" Target="/ppt/slides/slide6.xml" Id="R2e2679c8180f43ad" /><Relationship Type="http://schemas.openxmlformats.org/officeDocument/2006/relationships/slide" Target="/ppt/slides/slide7.xml" Id="Rc4905fd64e6946e0" /><Relationship Type="http://schemas.openxmlformats.org/officeDocument/2006/relationships/slide" Target="/ppt/slides/slide8.xml" Id="R37acd4ebea5c428a" /><Relationship Type="http://schemas.openxmlformats.org/officeDocument/2006/relationships/slide" Target="/ppt/slides/slide9.xml" Id="R302b02ae86bb4b29" /><Relationship Type="http://schemas.openxmlformats.org/officeDocument/2006/relationships/slide" Target="/ppt/slides/slide10.xml" Id="R21f42a10ba464d61" /><Relationship Type="http://schemas.openxmlformats.org/officeDocument/2006/relationships/slide" Target="/ppt/slides/slide11.xml" Id="R2bac4e55169840d5" /><Relationship Type="http://schemas.openxmlformats.org/officeDocument/2006/relationships/slide" Target="/ppt/slides/slide12.xml" Id="Rc7159c40f5d541a1" /><Relationship Type="http://schemas.openxmlformats.org/officeDocument/2006/relationships/slide" Target="/ppt/slides/slide13.xml" Id="R5166b46ff832413c" /><Relationship Type="http://schemas.openxmlformats.org/officeDocument/2006/relationships/slide" Target="/ppt/slides/slide14.xml" Id="R5811ca6774144e40" /><Relationship Type="http://schemas.openxmlformats.org/officeDocument/2006/relationships/slide" Target="/ppt/slides/slide15.xml" Id="Re24e24e2d75e4766" /><Relationship Type="http://schemas.openxmlformats.org/officeDocument/2006/relationships/slide" Target="/ppt/slides/slide16.xml" Id="R43fc36868c6e4f07" /><Relationship Type="http://schemas.openxmlformats.org/officeDocument/2006/relationships/slide" Target="/ppt/slides/slide17.xml" Id="R57f32b9df8cb49da" /><Relationship Type="http://schemas.openxmlformats.org/officeDocument/2006/relationships/slide" Target="/ppt/slides/slide18.xml" Id="Rb0dfacca81b145b8" /><Relationship Type="http://schemas.openxmlformats.org/officeDocument/2006/relationships/slide" Target="/ppt/slides/slide19.xml" Id="R892d2eaa5e4d4a9d" /><Relationship Type="http://schemas.openxmlformats.org/officeDocument/2006/relationships/slide" Target="/ppt/slides/slide20.xml" Id="R8a63685369ad485a" /><Relationship Type="http://schemas.openxmlformats.org/officeDocument/2006/relationships/slide" Target="/ppt/slides/slide21.xml" Id="R6586a02437184fc9" /><Relationship Type="http://schemas.openxmlformats.org/officeDocument/2006/relationships/slide" Target="/ppt/slides/slide22.xml" Id="R687442683820415e" /><Relationship Type="http://schemas.openxmlformats.org/officeDocument/2006/relationships/slide" Target="/ppt/slides/slide23.xml" Id="Rbea03f057ad54f57" /><Relationship Type="http://schemas.openxmlformats.org/officeDocument/2006/relationships/slide" Target="/ppt/slides/slide24.xml" Id="Rf50ec4c1f47e4fcc" /><Relationship Type="http://schemas.openxmlformats.org/officeDocument/2006/relationships/slide" Target="/ppt/slides/slide25.xml" Id="R87545fd34a424c35" /><Relationship Type="http://schemas.openxmlformats.org/officeDocument/2006/relationships/slide" Target="/ppt/slides/slide26.xml" Id="R17b8633736774d55" /><Relationship Type="http://schemas.openxmlformats.org/officeDocument/2006/relationships/slide" Target="/ppt/slides/slide27.xml" Id="Rc3551d032c8a443d" /><Relationship Type="http://schemas.openxmlformats.org/officeDocument/2006/relationships/slide" Target="/ppt/slides/slide28.xml" Id="R70efcc90797647df" /><Relationship Type="http://schemas.openxmlformats.org/officeDocument/2006/relationships/slide" Target="/ppt/slides/slide29.xml" Id="Rd347e419ee764360" /><Relationship Type="http://schemas.openxmlformats.org/officeDocument/2006/relationships/slide" Target="/ppt/slides/slide30.xml" Id="R89b805e6a1d94d1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a81006a199e475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fe6becbddd64078" /><Relationship Type="http://schemas.openxmlformats.org/officeDocument/2006/relationships/notesMaster" Target="/ppt/notesMasters/notesMaster1.xml" Id="R25d970b0d49b4f05" /></Relationships>
</file>

<file path=ppt/notesSlides/_rels/notesSlide2.xml.rels>&#65279;<?xml version="1.0" encoding="utf-8"?><Relationships xmlns="http://schemas.openxmlformats.org/package/2006/relationships"><Relationship Type="http://schemas.openxmlformats.org/officeDocument/2006/relationships/slide" Target="/ppt/slides/slide2.xml" Id="R81389804f817486d" /><Relationship Type="http://schemas.openxmlformats.org/officeDocument/2006/relationships/notesMaster" Target="/ppt/notesMasters/notesMaster1.xml" Id="Re39e5ebfd60b4dfd" /></Relationships>
</file>

<file path=ppt/notesSlides/_rels/notesSlide3.xml.rels>&#65279;<?xml version="1.0" encoding="utf-8"?><Relationships xmlns="http://schemas.openxmlformats.org/package/2006/relationships"><Relationship Type="http://schemas.openxmlformats.org/officeDocument/2006/relationships/slide" Target="/ppt/slides/slide3.xml" Id="R9760385dbbea43c4" /><Relationship Type="http://schemas.openxmlformats.org/officeDocument/2006/relationships/notesMaster" Target="/ppt/notesMasters/notesMaster1.xml" Id="R774e5498a5c44290" /></Relationships>
</file>

<file path=ppt/notesSlides/_rels/notesSlide4.xml.rels>&#65279;<?xml version="1.0" encoding="utf-8"?><Relationships xmlns="http://schemas.openxmlformats.org/package/2006/relationships"><Relationship Type="http://schemas.openxmlformats.org/officeDocument/2006/relationships/slide" Target="/ppt/slides/slide4.xml" Id="Rac4e84ea86ee4b96" /><Relationship Type="http://schemas.openxmlformats.org/officeDocument/2006/relationships/notesMaster" Target="/ppt/notesMasters/notesMaster1.xml" Id="R24a974ae912d433a" /></Relationships>
</file>

<file path=ppt/notesSlides/_rels/notesSlide5.xml.rels>&#65279;<?xml version="1.0" encoding="utf-8"?><Relationships xmlns="http://schemas.openxmlformats.org/package/2006/relationships"><Relationship Type="http://schemas.openxmlformats.org/officeDocument/2006/relationships/slide" Target="/ppt/slides/slide5.xml" Id="Raf72ee10e71c4ba6" /><Relationship Type="http://schemas.openxmlformats.org/officeDocument/2006/relationships/notesMaster" Target="/ppt/notesMasters/notesMaster1.xml" Id="R820d84b77a4147ea" /></Relationships>
</file>

<file path=ppt/notesSlides/_rels/notesSlide6.xml.rels>&#65279;<?xml version="1.0" encoding="utf-8"?><Relationships xmlns="http://schemas.openxmlformats.org/package/2006/relationships"><Relationship Type="http://schemas.openxmlformats.org/officeDocument/2006/relationships/slide" Target="/ppt/slides/slide6.xml" Id="R72cb9b28817f48d9" /><Relationship Type="http://schemas.openxmlformats.org/officeDocument/2006/relationships/notesMaster" Target="/ppt/notesMasters/notesMaster1.xml" Id="R0d408d3558fb463f" /></Relationships>
</file>

<file path=ppt/notesSlides/_rels/notesSlide7.xml.rels>&#65279;<?xml version="1.0" encoding="utf-8"?><Relationships xmlns="http://schemas.openxmlformats.org/package/2006/relationships"><Relationship Type="http://schemas.openxmlformats.org/officeDocument/2006/relationships/slide" Target="/ppt/slides/slide7.xml" Id="R9c1ec828109a49cd" /><Relationship Type="http://schemas.openxmlformats.org/officeDocument/2006/relationships/notesMaster" Target="/ppt/notesMasters/notesMaster1.xml" Id="R17522025e96346f4" /></Relationships>
</file>

<file path=ppt/notesSlides/_rels/notesSlide8.xml.rels>&#65279;<?xml version="1.0" encoding="utf-8"?><Relationships xmlns="http://schemas.openxmlformats.org/package/2006/relationships"><Relationship Type="http://schemas.openxmlformats.org/officeDocument/2006/relationships/slide" Target="/ppt/slides/slide8.xml" Id="R3c6cbf8ff3fb4f69" /><Relationship Type="http://schemas.openxmlformats.org/officeDocument/2006/relationships/notesMaster" Target="/ppt/notesMasters/notesMaster1.xml" Id="R2502b4e52e544349" /></Relationships>
</file>

<file path=ppt/notesSlides/_rels/notesSlide9.xml.rels>&#65279;<?xml version="1.0" encoding="utf-8"?><Relationships xmlns="http://schemas.openxmlformats.org/package/2006/relationships"><Relationship Type="http://schemas.openxmlformats.org/officeDocument/2006/relationships/slide" Target="/ppt/slides/slide9.xml" Id="R560bfb11e17e4314" /><Relationship Type="http://schemas.openxmlformats.org/officeDocument/2006/relationships/notesMaster" Target="/ppt/notesMasters/notesMaster1.xml" Id="Rb36ae60a700c42c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162b38cf61d4ea3" /><Relationship Type="http://schemas.openxmlformats.org/officeDocument/2006/relationships/notesMaster" Target="/ppt/notesMasters/notesMaster1.xml" Id="R0a4a70229c814c0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c4a744724d34e5d" /><Relationship Type="http://schemas.openxmlformats.org/officeDocument/2006/relationships/notesMaster" Target="/ppt/notesMasters/notesMaster1.xml" Id="R54bc837db9cd4d8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a09e3c5c0e041a7" /><Relationship Type="http://schemas.openxmlformats.org/officeDocument/2006/relationships/notesMaster" Target="/ppt/notesMasters/notesMaster1.xml" Id="Rce45dad3e2da449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4adca7114d34169" /><Relationship Type="http://schemas.openxmlformats.org/officeDocument/2006/relationships/notesMaster" Target="/ppt/notesMasters/notesMaster1.xml" Id="R94145139af534ca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9ef8b45f2eb462e" /><Relationship Type="http://schemas.openxmlformats.org/officeDocument/2006/relationships/notesMaster" Target="/ppt/notesMasters/notesMaster1.xml" Id="R13c573e557e14d7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1db89ace8724952" /><Relationship Type="http://schemas.openxmlformats.org/officeDocument/2006/relationships/notesMaster" Target="/ppt/notesMasters/notesMaster1.xml" Id="Rb6e89db96df1428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68aa71541694732" /><Relationship Type="http://schemas.openxmlformats.org/officeDocument/2006/relationships/notesMaster" Target="/ppt/notesMasters/notesMaster1.xml" Id="Re6d3f76e161e4010"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153d1b81b9043a5" /><Relationship Type="http://schemas.openxmlformats.org/officeDocument/2006/relationships/notesMaster" Target="/ppt/notesMasters/notesMaster1.xml" Id="R1aa805ef945449c1"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78f6d47bcfc241d3" /><Relationship Type="http://schemas.openxmlformats.org/officeDocument/2006/relationships/notesMaster" Target="/ppt/notesMasters/notesMaster1.xml" Id="Rb6bbdab993c3454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076e869254744ca" /><Relationship Type="http://schemas.openxmlformats.org/officeDocument/2006/relationships/notesMaster" Target="/ppt/notesMasters/notesMaster1.xml" Id="R79d60f1b53bb44c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4eb24048a8645f4" /><Relationship Type="http://schemas.openxmlformats.org/officeDocument/2006/relationships/notesMaster" Target="/ppt/notesMasters/notesMaster1.xml" Id="R7e2d9564dc914d5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2b0aee581784859" /><Relationship Type="http://schemas.openxmlformats.org/officeDocument/2006/relationships/notesMaster" Target="/ppt/notesMasters/notesMaster1.xml" Id="R7033df682afc4941"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8b148d4b19c4f63" /><Relationship Type="http://schemas.openxmlformats.org/officeDocument/2006/relationships/notesMaster" Target="/ppt/notesMasters/notesMaster1.xml" Id="R716509c852074b57"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bbe44c9e8844957" /><Relationship Type="http://schemas.openxmlformats.org/officeDocument/2006/relationships/notesMaster" Target="/ppt/notesMasters/notesMaster1.xml" Id="R0813fd5c436b46f6"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931a4badd8b145d2" /><Relationship Type="http://schemas.openxmlformats.org/officeDocument/2006/relationships/notesMaster" Target="/ppt/notesMasters/notesMaster1.xml" Id="R738fb27c2d4f4b82"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fb891826e5e3452e" /><Relationship Type="http://schemas.openxmlformats.org/officeDocument/2006/relationships/notesMaster" Target="/ppt/notesMasters/notesMaster1.xml" Id="Re5a9aa3787474eef"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841c46fb206a4562" /><Relationship Type="http://schemas.openxmlformats.org/officeDocument/2006/relationships/notesMaster" Target="/ppt/notesMasters/notesMaster1.xml" Id="Rf940d1c207c44b09"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a9152e7dbd154e8b" /><Relationship Type="http://schemas.openxmlformats.org/officeDocument/2006/relationships/notesMaster" Target="/ppt/notesMasters/notesMaster1.xml" Id="R2768df50268a46b0"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d249c9115f4a4980" /><Relationship Type="http://schemas.openxmlformats.org/officeDocument/2006/relationships/notesMaster" Target="/ppt/notesMasters/notesMaster1.xml" Id="R77968a2c67324fed"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a11fc141c2984feb" /><Relationship Type="http://schemas.openxmlformats.org/officeDocument/2006/relationships/notesMaster" Target="/ppt/notesMasters/notesMaster1.xml" Id="R73c38a69874f4f27"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b3e1e3f5cd464d7e" /><Relationship Type="http://schemas.openxmlformats.org/officeDocument/2006/relationships/notesMaster" Target="/ppt/notesMasters/notesMaster1.xml" Id="Reac03537c1684ff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【建议时间】课前 1 分钟</a:t>
            </a:r>
          </a:p>
          <a:p xmlns:a="http://schemas.openxmlformats.org/drawingml/2006/main">
            <a:r>
              <a:t>【AI 讲稿】欢迎进入 视觉艺术 的“视觉元素”学习单元。本套课件共 3 节，每节约 30 分钟。</a:t>
            </a:r>
          </a:p>
          <a:p xmlns:a="http://schemas.openxmlformats.org/drawingml/2006/main">
            <a:r>
              <a:t>【互动提问】你目前最担心的是概念、方法、速度还是表达？</a:t>
            </a:r>
          </a:p>
          <a:p xmlns:a="http://schemas.openxmlformats.org/drawingml/2006/main">
            <a:r>
              <a:t>【预期回答】学生给出一个具体困难，并说明最近一次失分情境。</a:t>
            </a:r>
          </a:p>
          <a:p xmlns:a="http://schemas.openxmlformats.org/drawingml/2006/main">
            <a:r>
              <a:t>【停顿提示】等待学生回答后，再进入课程地图。</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a:t>
            </a:r>
          </a:p>
          <a:p xmlns:a="http://schemas.openxmlformats.org/drawingml/2006/main">
            <a:r>
              <a:t>【AI 讲稿】先说明课程之间的递进关系：第一课锁定 DSE 知识点和真题入口，第二课完成同构例题，后续课程迁移到香港生活、高新科技与高阶综合。</a:t>
            </a:r>
          </a:p>
          <a:p xmlns:a="http://schemas.openxmlformats.org/drawingml/2006/main">
            <a:r>
              <a:t>【互动提问】看完地图，你认为哪一课最可能决定提分？为什么？</a:t>
            </a:r>
          </a:p>
          <a:p xmlns:a="http://schemas.openxmlformats.org/drawingml/2006/main">
            <a:r>
              <a:t>【预期回答】学生能把当前薄弱点与某一课的学习证据对应。</a:t>
            </a:r>
          </a:p>
          <a:p xmlns:a="http://schemas.openxmlformats.org/drawingml/2006/main">
            <a:r>
              <a:t>【停顿提示】给学生 10 秒浏览全部课程卡，再点名一课。</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a:t>
            </a:r>
          </a:p>
          <a:p xmlns:a="http://schemas.openxmlformats.org/drawingml/2006/main">
            <a:r>
              <a:t>【AI 讲稿】明确告诉学生：本单元只训练“视觉元素”。先解释知识范围，再用一句话建立核心判断，最后示范标准方法。</a:t>
            </a:r>
          </a:p>
          <a:p xmlns:a="http://schemas.openxmlformats.org/drawingml/2006/main">
            <a:r>
              <a:t>【互动提问】请用自己的话复述“元素描述必须指向具体视觉证据”，并举一个会触发“用情绪词代替形式分析”的错误例子。</a:t>
            </a:r>
          </a:p>
          <a:p xmlns:a="http://schemas.openxmlformats.org/drawingml/2006/main">
            <a:r>
              <a:t>【预期回答】学生能说清核心判断、一个边界和方法的第一步。</a:t>
            </a:r>
          </a:p>
          <a:p xmlns:a="http://schemas.openxmlformats.org/drawingml/2006/main">
            <a:r>
              <a:t>【停顿提示】知识点复述后停 15 秒，让学生在笔记中写下关键词。</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Q1：DSE原创模考 AA-1 · Visual Arts public-examination or SBA skill adapted to MCQ · 证据定位
指令焦点：先判断题目要求找、解、析、比、评中的哪一种动作。
【原创训练材料｜参数为训练所设】A work clusters small grey figures at lower left, places one saturated orange rectangle at upper right, and leaves a wide pale gap between them.
Which conclusion is supported by all the stated evidence? 选项为 A.Evidence-led response: Contrast in colour, scale and position directs attention from the figures towards the orange form.；B.Revise the claim to: Contrast in colour, scale and position directs attention from the figures towards the orange form.；C.Locate each element, trace the viewing path and test the reading against the whole composition.；D.Contrast in colour, scale and position directs attention from the figures towards the orange form.。讲解时强调：元素描述必须指向具体视觉证据</a:t>
            </a:r>
          </a:p>
          <a:p xmlns:a="http://schemas.openxmlformats.org/drawingml/2006/main">
            <a:r>
              <a:t>【互动提问】你的第一步是什么？这个步骤依赖哪一个条件？</a:t>
            </a:r>
          </a:p>
          <a:p xmlns:a="http://schemas.openxmlformats.org/drawingml/2006/main">
            <a:r>
              <a:t>【预期回答】学生能说出“观察—命名—定位—解释效果”中的起始动作，并避开“用情绪词代替形式分析”。</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分步讲评：先重述题目条件，再逐步示范“观察—命名—定位—解释效果”，最后给出正确结论“Contrast in colour, scale and position directs attention from the figures towards the orange form.”。完整解析：The conclusion uses the observed result and keeps the stated boundary.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【预期回答】学生能指出方法链中的关键步骤，并联系“从课程范围、核心判断与 Paper 任务结构建立边界”。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 的评分点核对；题型依据是 DSE模考题型｜参照 HKDSE Visual Arts 公开评核框架、作品评赏与作品集任务要求｜Visual Arts public-examination or SBA skill adapted to MCQ·证据定位·原创模考任务 1。</a:t>
            </a:r>
          </a:p>
          <a:p xmlns:a="http://schemas.openxmlformats.org/drawingml/2006/main">
            <a:r>
              <a:t>【互动提问】你的答案在哪一步开始偏离？下次看到什么信号就要检查？</a:t>
            </a:r>
          </a:p>
          <a:p xmlns:a="http://schemas.openxmlformats.org/drawingml/2006/main">
            <a:r>
              <a:t>【预期回答】学生能把失分归入“用情绪词代替形式分析”或更精确的个人错因，并写出可执行检查动作。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讲稿】逐项解释“视觉元素”中的专有名词、符号、对象和单位。特别强调：用情绪词代替形式分析</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讲稿】用“条件—表示—方法—核验”重建本知识点。示范时逐步引用：观察—命名—定位—解释效果</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讲稿】带学生逐句读取任务，不先求答案。要求指出材料中的有效条件，再按“观察—命名—定位—解释效果”作答。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讲稿】先展示错误路径，再用解析链复原第一失分点。禁止只说“粗心”；必须落到“用情绪词代替形式分析”或更精确的动作。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讲稿】严格计时完成出口任务。最后按“入口题 + 知识边界证据卡”核对，不根据单题结果承诺等级。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Q11：DSE原创模考 AK-11 · Visual Arts public-examination or SBA skill adapted to MCQ · 证据定位
指令焦点：先判断题目要求找、解、析、比、评中的哪一种动作。
【原创训练材料｜参数为训练所设】A work clusters small grey figures at lower left, places one saturated orange rectangle at upper right, and leaves a wide pale gap between them.
Which limitation must remain in the final evaluation? 选项为 A.Repeat the evaluation after this step: Locate each element, trace the viewing path and test the reading against the whole composition.；B.Contrast in colour, scale and position directs attention from the figures towards the orange form.；C.Evidence-led response: Contrast in colour, scale and position directs attention from the figures towards the orange form.；D.Visible elements do not prove a single private intention of the artist.。讲解时强调：元素描述必须指向具体视觉证据</a:t>
            </a:r>
          </a:p>
          <a:p xmlns:a="http://schemas.openxmlformats.org/drawingml/2006/main">
            <a:r>
              <a:t>【互动提问】你的第一步是什么？这个步骤依赖哪一个条件？</a:t>
            </a:r>
          </a:p>
          <a:p xmlns:a="http://schemas.openxmlformats.org/drawingml/2006/main">
            <a:r>
              <a:t>【预期回答】学生能说出“观察—命名—定位—解释效果”中的起始动作，并避开“用情绪词代替形式分析”。</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分步讲评：先重述题目条件，再逐步示范“观察—命名—定位—解释效果”，最后给出正确结论“Visible elements do not prove a single private intention of the artist.”。完整解析：The limitation prevents the result from being generalised beyond the supplied evidence.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【预期回答】学生能指出方法链中的关键步骤，并联系“按真题设问链完成定位、推理、表达与核验”。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Q11 的评分点核对；题型依据是 DSE模考题型｜参照 HKDSE Visual Arts 公开评核框架、作品评赏与作品集任务要求｜Visual Arts public-examination or SBA skill adapted to MCQ·证据定位·原创模考任务 5。</a:t>
            </a:r>
          </a:p>
          <a:p xmlns:a="http://schemas.openxmlformats.org/drawingml/2006/main">
            <a:r>
              <a:t>【互动提问】你的答案在哪一步开始偏离？下次看到什么信号就要检查？</a:t>
            </a:r>
          </a:p>
          <a:p xmlns:a="http://schemas.openxmlformats.org/drawingml/2006/main">
            <a:r>
              <a:t>【预期回答】学生能把失分归入“用情绪词代替形式分析”或更精确的个人错因，并写出可执行检查动作。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讲稿】逐项解释“视觉元素”中的专有名词、符号、对象和单位。特别强调：用情绪词代替形式分析</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讲稿】用“条件—表示—方法—核验”重建本知识点。示范时逐步引用：观察—命名—定位—解释效果</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讲稿】带学生逐句读取任务，不先求答案。要求指出材料中的有效条件，再按“观察—命名—定位—解释效果”作答。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讲稿】先展示错误路径，再用解析链复原第一失分点。禁止只说“粗心”；必须落到“用情绪词代替形式分析”或更精确的动作。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讲稿】严格计时完成出口任务。最后按“标准例题 + 反向变式”核对，不根据单题结果承诺等级。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Q21：DSE原创模考 AU-21 · Visual Arts public-examination or SBA skill adapted to MCQ · 证据定位
指令焦点：先判断题目要求找、解、析、比、评中的哪一种动作。
【原创训练材料｜参数为训练所设】A work clusters small grey figures at lower left, places one saturated orange rectangle at upper right, and leaves a wide pale gap between them.
A draft makes an absolute claim. Which revision is defensible? 选项为 A.Revise the claim to: Contrast in colour, scale and position directs attention from the figures towards the orange form.；B.Locate each element, trace the viewing path and test the reading against the whole composition.；C.Visible elements do not prove a single private intention of the artist.；D.Repeat the evaluation after this step: Locate each element, trace the viewing path and test the reading against the whole composition.。讲解时强调：元素描述必须指向具体视觉证据</a:t>
            </a:r>
          </a:p>
          <a:p xmlns:a="http://schemas.openxmlformats.org/drawingml/2006/main">
            <a:r>
              <a:t>【互动提问】你的第一步是什么？这个步骤依赖哪一个条件？</a:t>
            </a:r>
          </a:p>
          <a:p xmlns:a="http://schemas.openxmlformats.org/drawingml/2006/main">
            <a:r>
              <a:t>【预期回答】学生能说出“观察—命名—定位—解释效果”中的起始动作，并避开“用情绪词代替形式分析”。</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分步讲评：先重述题目条件，再逐步示范“观察—命名—定位—解释效果”，最后给出正确结论“Revise the claim to: Contrast in colour, scale and position directs attention from the figures towards the orange form.”。完整解析：The revision removes the unsupported absolute and restores the condition shown by the material.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【预期回答】学生能指出方法链中的关键步骤，并联系“只在资料参与推理时使用情境，并训练跨表示与探究能力”。</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Q21 的评分点核对；题型依据是 DSE模考题型｜参照 HKDSE Visual Arts 公开评核框架、作品评赏与作品集任务要求｜Visual Arts public-examination or SBA skill adapted to MCQ·证据定位·原创模考任务 3。</a:t>
            </a:r>
          </a:p>
          <a:p xmlns:a="http://schemas.openxmlformats.org/drawingml/2006/main">
            <a:r>
              <a:t>【互动提问】你的答案在哪一步开始偏离？下次看到什么信号就要检查？</a:t>
            </a:r>
          </a:p>
          <a:p xmlns:a="http://schemas.openxmlformats.org/drawingml/2006/main">
            <a:r>
              <a:t>【预期回答】学生能把失分归入“用情绪词代替形式分析”或更精确的个人错因，并写出可执行检查动作。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讲稿】逐项解释“视觉元素”中的专有名词、符号、对象和单位。特别强调：用情绪词代替形式分析</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讲稿】用“条件—表示—方法—核验”重建本知识点。示范时逐步引用：观察—命名—定位—解释效果</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讲稿】带学生逐句读取任务，不先求答案。要求指出材料中的有效条件，再按“观察—命名—定位—解释效果”作答。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讲稿】先展示错误路径，再用解析链复原第一失分点。禁止只说“粗心”；必须落到“用情绪词代替形式分析”或更精确的动作。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讲稿】严格计时完成出口任务。最后按“DSE 资料题证据链 + 陌生情境迁移”核对，不根据单题结果承诺等级。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eacf07a43b145a3"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8d08810e80144e6" /><Relationship Type="http://schemas.openxmlformats.org/officeDocument/2006/relationships/slideLayout" Target="/ppt/slideLayouts/slideLayout1.xml" Id="Rda3d06ad90a04387"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a3d06ad90a04387"/>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8728da6b6cc44c3f" /><Relationship Type="http://schemas.openxmlformats.org/officeDocument/2006/relationships/image" Target="/ppt/media/image.png" Id="R1db2c4c899a747c1" /><Relationship Type="http://schemas.openxmlformats.org/officeDocument/2006/relationships/notesSlide" Target="/ppt/notesSlides/notesSlide1.xml" Id="Ra0c4fd96e6da474d"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65d85514001b4c20" /><Relationship Type="http://schemas.openxmlformats.org/officeDocument/2006/relationships/image" Target="/ppt/media/image2.png" Id="R1be1261037d5460c" /><Relationship Type="http://schemas.openxmlformats.org/officeDocument/2006/relationships/notesSlide" Target="/ppt/notesSlides/notesSlide2.xml" Id="Re2397a2d927944b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2a68cc0fd3c5427e" /><Relationship Type="http://schemas.openxmlformats.org/officeDocument/2006/relationships/image" Target="/ppt/media/image3.png" Id="Reab5370a78704cc6" /><Relationship Type="http://schemas.openxmlformats.org/officeDocument/2006/relationships/notesSlide" Target="/ppt/notesSlides/notesSlide3.xml" Id="R58d49d826421416c"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3498a637ec0549d8" /><Relationship Type="http://schemas.openxmlformats.org/officeDocument/2006/relationships/image" Target="/ppt/media/image4.png" Id="R3cca3c153db34164" /><Relationship Type="http://schemas.openxmlformats.org/officeDocument/2006/relationships/notesSlide" Target="/ppt/notesSlides/notesSlide4.xml" Id="Ra809dd2d7ea64f00"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0a98b33fa16042b8" /><Relationship Type="http://schemas.openxmlformats.org/officeDocument/2006/relationships/image" Target="/ppt/media/image5.png" Id="Ra827ec249fb94bd4" /><Relationship Type="http://schemas.openxmlformats.org/officeDocument/2006/relationships/notesSlide" Target="/ppt/notesSlides/notesSlide5.xml" Id="R2bf1239ac6ed480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871157d947774147" /><Relationship Type="http://schemas.openxmlformats.org/officeDocument/2006/relationships/image" Target="/ppt/media/image6.png" Id="R6e53b75b02664592" /><Relationship Type="http://schemas.openxmlformats.org/officeDocument/2006/relationships/notesSlide" Target="/ppt/notesSlides/notesSlide6.xml" Id="R41a0bdc317794888"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dc5cad61fca54a51" /><Relationship Type="http://schemas.openxmlformats.org/officeDocument/2006/relationships/image" Target="/ppt/media/image7.png" Id="R26b0ba5092464be7" /><Relationship Type="http://schemas.openxmlformats.org/officeDocument/2006/relationships/notesSlide" Target="/ppt/notesSlides/notesSlide7.xml" Id="Rdaaefd8b7cb34ba3"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ed65b1bdb77f4d04" /><Relationship Type="http://schemas.openxmlformats.org/officeDocument/2006/relationships/image" Target="/ppt/media/image8.png" Id="R574ceeb37eab4652" /><Relationship Type="http://schemas.openxmlformats.org/officeDocument/2006/relationships/notesSlide" Target="/ppt/notesSlides/notesSlide8.xml" Id="R8fd802a24e344a06"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7624d37c602e4811" /><Relationship Type="http://schemas.openxmlformats.org/officeDocument/2006/relationships/image" Target="/ppt/media/image9.png" Id="R17fc589660f749aa" /><Relationship Type="http://schemas.openxmlformats.org/officeDocument/2006/relationships/notesSlide" Target="/ppt/notesSlides/notesSlide9.xml" Id="Rf49055a4c043427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06134adc30594095" /><Relationship Type="http://schemas.openxmlformats.org/officeDocument/2006/relationships/image" Target="/ppt/media/image10.png" Id="Rf35980b2393d4f49" /><Relationship Type="http://schemas.openxmlformats.org/officeDocument/2006/relationships/notesSlide" Target="/ppt/notesSlides/notesSlide10.xml" Id="R81764aaa4a514fc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2d606056a0554b8d" /><Relationship Type="http://schemas.openxmlformats.org/officeDocument/2006/relationships/image" Target="/ppt/media/image11.png" Id="Rff291b3116c94676" /><Relationship Type="http://schemas.openxmlformats.org/officeDocument/2006/relationships/notesSlide" Target="/ppt/notesSlides/notesSlide11.xml" Id="R34a7ad518d3449d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78397c0d87f9452f" /><Relationship Type="http://schemas.openxmlformats.org/officeDocument/2006/relationships/image" Target="/ppt/media/image12.png" Id="R23e3e5c8444042a3" /><Relationship Type="http://schemas.openxmlformats.org/officeDocument/2006/relationships/notesSlide" Target="/ppt/notesSlides/notesSlide12.xml" Id="Re83690ec8294406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c032277db642406e" /><Relationship Type="http://schemas.openxmlformats.org/officeDocument/2006/relationships/image" Target="/ppt/media/image13.png" Id="R373efa737cca465c" /><Relationship Type="http://schemas.openxmlformats.org/officeDocument/2006/relationships/notesSlide" Target="/ppt/notesSlides/notesSlide13.xml" Id="Rd237bc89269f426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52c1f46512594670" /><Relationship Type="http://schemas.openxmlformats.org/officeDocument/2006/relationships/image" Target="/ppt/media/image14.png" Id="R2fc71490a4da4808" /><Relationship Type="http://schemas.openxmlformats.org/officeDocument/2006/relationships/notesSlide" Target="/ppt/notesSlides/notesSlide14.xml" Id="Ra968a41cfe04428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44369ced4fd74ce1" /><Relationship Type="http://schemas.openxmlformats.org/officeDocument/2006/relationships/image" Target="/ppt/media/image15.png" Id="R7bf918a2431a4c30" /><Relationship Type="http://schemas.openxmlformats.org/officeDocument/2006/relationships/notesSlide" Target="/ppt/notesSlides/notesSlide15.xml" Id="R63b41aaba86941c7"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dbb5bc6808df4b96" /><Relationship Type="http://schemas.openxmlformats.org/officeDocument/2006/relationships/image" Target="/ppt/media/image16.png" Id="Rbbd0b543714a48ac" /><Relationship Type="http://schemas.openxmlformats.org/officeDocument/2006/relationships/notesSlide" Target="/ppt/notesSlides/notesSlide16.xml" Id="Re61b0b5e6c7e49d2"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dc907a875b5d47f5" /><Relationship Type="http://schemas.openxmlformats.org/officeDocument/2006/relationships/image" Target="/ppt/media/image17.png" Id="R4e6ada8509dc486b" /><Relationship Type="http://schemas.openxmlformats.org/officeDocument/2006/relationships/notesSlide" Target="/ppt/notesSlides/notesSlide17.xml" Id="Rdde5356b4da24a5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2864f38fc1144e7f" /><Relationship Type="http://schemas.openxmlformats.org/officeDocument/2006/relationships/image" Target="/ppt/media/image18.png" Id="Ra7f61d6bbc164eb1" /><Relationship Type="http://schemas.openxmlformats.org/officeDocument/2006/relationships/notesSlide" Target="/ppt/notesSlides/notesSlide18.xml" Id="R955086c5ca8a40f0"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9e051040d2a84178" /><Relationship Type="http://schemas.openxmlformats.org/officeDocument/2006/relationships/image" Target="/ppt/media/image19.png" Id="Rbb7a0e789ec448af" /><Relationship Type="http://schemas.openxmlformats.org/officeDocument/2006/relationships/notesSlide" Target="/ppt/notesSlides/notesSlide19.xml" Id="R1e65ec1ac33d405c"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ef9a908e8b994040" /><Relationship Type="http://schemas.openxmlformats.org/officeDocument/2006/relationships/image" Target="/ppt/media/image20.png" Id="Rda34b25b63f2482b" /><Relationship Type="http://schemas.openxmlformats.org/officeDocument/2006/relationships/notesSlide" Target="/ppt/notesSlides/notesSlide20.xml" Id="R70b0425d579b484b"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f76786347c6c4866" /><Relationship Type="http://schemas.openxmlformats.org/officeDocument/2006/relationships/image" Target="/ppt/media/image21.png" Id="Rf822bdb49fad4fdf" /><Relationship Type="http://schemas.openxmlformats.org/officeDocument/2006/relationships/notesSlide" Target="/ppt/notesSlides/notesSlide21.xml" Id="R037a4737d14f4926"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786620b71c784650" /><Relationship Type="http://schemas.openxmlformats.org/officeDocument/2006/relationships/image" Target="/ppt/media/image22.png" Id="R03724c9377384d23" /><Relationship Type="http://schemas.openxmlformats.org/officeDocument/2006/relationships/notesSlide" Target="/ppt/notesSlides/notesSlide22.xml" Id="R5af51d44e7194791"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2ee82f6f12794dc9" /><Relationship Type="http://schemas.openxmlformats.org/officeDocument/2006/relationships/image" Target="/ppt/media/image23.png" Id="R337169f492414242" /><Relationship Type="http://schemas.openxmlformats.org/officeDocument/2006/relationships/notesSlide" Target="/ppt/notesSlides/notesSlide23.xml" Id="R3eadd99cb5564d0c"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fbee2f645bd74bab" /><Relationship Type="http://schemas.openxmlformats.org/officeDocument/2006/relationships/image" Target="/ppt/media/image24.png" Id="Ra0f9da147c0942d8" /><Relationship Type="http://schemas.openxmlformats.org/officeDocument/2006/relationships/notesSlide" Target="/ppt/notesSlides/notesSlide24.xml" Id="Re85d4232dd0b4a50"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8473b1742eea4e70" /><Relationship Type="http://schemas.openxmlformats.org/officeDocument/2006/relationships/image" Target="/ppt/media/image25.png" Id="Rc1712e099eca4c86" /><Relationship Type="http://schemas.openxmlformats.org/officeDocument/2006/relationships/notesSlide" Target="/ppt/notesSlides/notesSlide25.xml" Id="Rfd2c7dbffc8b4820"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e7940fa4693f4ca2" /><Relationship Type="http://schemas.openxmlformats.org/officeDocument/2006/relationships/image" Target="/ppt/media/image26.png" Id="R4dded4ce3cb145bc" /><Relationship Type="http://schemas.openxmlformats.org/officeDocument/2006/relationships/notesSlide" Target="/ppt/notesSlides/notesSlide26.xml" Id="Rcf9c7d3e8f6d4bad"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bbf6b46ef8814533" /><Relationship Type="http://schemas.openxmlformats.org/officeDocument/2006/relationships/image" Target="/ppt/media/image27.png" Id="Rfacfc63236384ff1" /><Relationship Type="http://schemas.openxmlformats.org/officeDocument/2006/relationships/notesSlide" Target="/ppt/notesSlides/notesSlide27.xml" Id="R9502bca6f9c148f3"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09527a1995c04527" /><Relationship Type="http://schemas.openxmlformats.org/officeDocument/2006/relationships/image" Target="/ppt/media/image28.png" Id="Rdeeafe9352ef4795" /><Relationship Type="http://schemas.openxmlformats.org/officeDocument/2006/relationships/notesSlide" Target="/ppt/notesSlides/notesSlide28.xml" Id="R4f3f207a1c4c43cf"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505ca4005cea41dc" /><Relationship Type="http://schemas.openxmlformats.org/officeDocument/2006/relationships/image" Target="/ppt/media/image29.png" Id="R6c7668f017624e89" /><Relationship Type="http://schemas.openxmlformats.org/officeDocument/2006/relationships/notesSlide" Target="/ppt/notesSlides/notesSlide29.xml" Id="Rafe563d9c2244152"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1661447bfc354099" /><Relationship Type="http://schemas.openxmlformats.org/officeDocument/2006/relationships/image" Target="/ppt/media/image30.png" Id="Rce267d4e2a9b48a8" /><Relationship Type="http://schemas.openxmlformats.org/officeDocument/2006/relationships/notesSlide" Target="/ppt/notesSlides/notesSlide30.xml" Id="Ra1176bf429c04fb1" /></Relationships>
</file>

<file path=ppt/slides/slide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D858BDF1-EB49-4B8D-A2BE-8CA55C90B2FD}"/>
              </a:ext>
            </a:extLst>
          </p:cNvPr>
          <p:cNvSpPr>
            <a:spLocks xmlns:a="http://schemas.openxmlformats.org/drawingml/2006/main" noGrp="1"/>
          </p:cNvSpPr>
          <p:nvPr/>
        </p:nvSpPr>
        <p:spPr>
          <a:xfrm xmlns:a="http://schemas.openxmlformats.org/drawingml/2006/main">
            <a:off x="0" y="0"/>
            <a:ext cx="4286250" cy="6858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3FC08733-DA6C-4B04-A116-57FF8185F661}"/>
              </a:ext>
            </a:extLst>
          </p:cNvPr>
          <p:cNvSpPr>
            <a:spLocks xmlns:a="http://schemas.openxmlformats.org/drawingml/2006/main" noGrp="1"/>
          </p:cNvSpPr>
          <p:nvPr/>
        </p:nvSpPr>
        <p:spPr>
          <a:xfrm xmlns:a="http://schemas.openxmlformats.org/drawingml/2006/main">
            <a:off x="4286250" y="0"/>
            <a:ext cx="152400" cy="68580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7C06E7DB-E120-47A3-912C-D05CBB388CBF}"/>
              </a:ext>
            </a:extLst>
          </p:cNvPr>
          <p:cNvSpPr>
            <a:spLocks xmlns:a="http://schemas.openxmlformats.org/drawingml/2006/main" noGrp="1"/>
          </p:cNvSpPr>
          <p:nvPr/>
        </p:nvSpPr>
        <p:spPr>
          <a:xfrm xmlns:a="http://schemas.openxmlformats.org/drawingml/2006/main">
            <a:off x="590550" y="5905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VA · KNOWLEDGE POINT</a:t>
            </a:r>
          </a:p>
        </p:txBody>
      </p:sp>
      <p:sp>
        <p:nvSpPr>
          <p:cNvPr id="4" name="">
            <a:extLst xmlns:a="http://schemas.openxmlformats.org/drawingml/2006/main">
              <a:ext uri="{FF2B5EF4-FFF2-40B4-BE49-F238E27FC236}">
                <a16:creationId xmlns:a16="http://schemas.microsoft.com/office/drawing/2014/main" id="{CD52B16C-3110-4A16-8F35-963F3ECF33B4}"/>
              </a:ext>
            </a:extLst>
          </p:cNvPr>
          <p:cNvSpPr>
            <a:spLocks xmlns:a="http://schemas.openxmlformats.org/drawingml/2006/main" noGrp="1"/>
          </p:cNvSpPr>
          <p:nvPr/>
        </p:nvSpPr>
        <p:spPr>
          <a:xfrm xmlns:a="http://schemas.openxmlformats.org/drawingml/2006/main">
            <a:off x="590550" y="1371600"/>
            <a:ext cx="30670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8000"/>
              </a:lnSpc>
              <a:buNone/>
              <a:defRPr sz="3750" b="1">
                <a:solidFill>
                  <a:srgbClr val="FFFFFF"/>
                </a:solidFill>
                <a:latin typeface="Microsoft YaHei"/>
                <a:ea typeface="Microsoft YaHei"/>
                <a:cs typeface="Microsoft YaHei"/>
              </a:defRPr>
            </a:pPr>
            <a:r>
              <a:rPr sz="3750" b="1">
                <a:solidFill>
                  <a:srgbClr val="FFFFFF"/>
                </a:solidFill>
                <a:latin typeface="Microsoft YaHei"/>
                <a:ea typeface="Microsoft YaHei"/>
                <a:cs typeface="Microsoft YaHei"/>
              </a:rPr>
              <a:t>视觉元素</a:t>
            </a:r>
          </a:p>
        </p:txBody>
      </p:sp>
      <p:sp>
        <p:nvSpPr>
          <p:cNvPr id="5" name="">
            <a:extLst xmlns:a="http://schemas.openxmlformats.org/drawingml/2006/main">
              <a:ext uri="{FF2B5EF4-FFF2-40B4-BE49-F238E27FC236}">
                <a16:creationId xmlns:a16="http://schemas.microsoft.com/office/drawing/2014/main" id="{BABA7087-91CA-4B87-8831-65C50C3A1834}"/>
              </a:ext>
            </a:extLst>
          </p:cNvPr>
          <p:cNvSpPr>
            <a:spLocks xmlns:a="http://schemas.openxmlformats.org/drawingml/2006/main" noGrp="1"/>
          </p:cNvSpPr>
          <p:nvPr/>
        </p:nvSpPr>
        <p:spPr>
          <a:xfrm xmlns:a="http://schemas.openxmlformats.org/drawingml/2006/main">
            <a:off x="590550" y="339090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350" b="0">
                <a:solidFill>
                  <a:srgbClr val="D8E1EA"/>
                </a:solidFill>
                <a:latin typeface="Microsoft YaHei"/>
                <a:ea typeface="Microsoft YaHei"/>
                <a:cs typeface="Microsoft YaHei"/>
              </a:defRPr>
            </a:pPr>
            <a:r>
              <a:rPr sz="1350" b="0">
                <a:solidFill>
                  <a:srgbClr val="D8E1EA"/>
                </a:solidFill>
                <a:latin typeface="Microsoft YaHei"/>
                <a:ea typeface="Microsoft YaHei"/>
                <a:cs typeface="Microsoft YaHei"/>
              </a:rPr>
              <a:t>线、形、色、明暗、质感、空间和时间。</a:t>
            </a:r>
          </a:p>
        </p:txBody>
      </p:sp>
      <p:sp>
        <p:nvSpPr>
          <p:cNvPr id="6" name="">
            <a:extLst xmlns:a="http://schemas.openxmlformats.org/drawingml/2006/main">
              <a:ext uri="{FF2B5EF4-FFF2-40B4-BE49-F238E27FC236}">
                <a16:creationId xmlns:a16="http://schemas.microsoft.com/office/drawing/2014/main" id="{F1DA6697-0BBC-4452-B00B-69E61EB56EBF}"/>
              </a:ext>
            </a:extLst>
          </p:cNvPr>
          <p:cNvSpPr>
            <a:spLocks xmlns:a="http://schemas.openxmlformats.org/drawingml/2006/main" noGrp="1"/>
          </p:cNvSpPr>
          <p:nvPr/>
        </p:nvSpPr>
        <p:spPr>
          <a:xfrm xmlns:a="http://schemas.openxmlformats.org/drawingml/2006/main">
            <a:off x="590550" y="5476875"/>
            <a:ext cx="895350" cy="285750"/>
          </a:xfrm>
          <a:prstGeom xmlns:a="http://schemas.openxmlformats.org/drawingml/2006/main" prst="rect">
            <a:avLst/>
          </a:prstGeom>
          <a:solidFill xmlns:a="http://schemas.openxmlformats.org/drawingml/2006/main">
            <a:srgbClr val="F4F1EA"/>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3–4</a:t>
            </a:r>
          </a:p>
        </p:txBody>
      </p:sp>
      <p:sp>
        <p:nvSpPr>
          <p:cNvPr id="7" name="">
            <a:extLst xmlns:a="http://schemas.openxmlformats.org/drawingml/2006/main">
              <a:ext uri="{FF2B5EF4-FFF2-40B4-BE49-F238E27FC236}">
                <a16:creationId xmlns:a16="http://schemas.microsoft.com/office/drawing/2014/main" id="{156AE2E9-6BDB-406F-9AE0-7CEB1482F7AC}"/>
              </a:ext>
            </a:extLst>
          </p:cNvPr>
          <p:cNvSpPr>
            <a:spLocks xmlns:a="http://schemas.openxmlformats.org/drawingml/2006/main" noGrp="1"/>
          </p:cNvSpPr>
          <p:nvPr/>
        </p:nvSpPr>
        <p:spPr>
          <a:xfrm xmlns:a="http://schemas.openxmlformats.org/drawingml/2006/main">
            <a:off x="1571625" y="5476875"/>
            <a:ext cx="895350" cy="285750"/>
          </a:xfrm>
          <a:prstGeom xmlns:a="http://schemas.openxmlformats.org/drawingml/2006/main" prst="rect">
            <a:avLst/>
          </a:prstGeom>
          <a:solidFill xmlns:a="http://schemas.openxmlformats.org/drawingml/2006/main">
            <a:srgbClr val="4B4B4F"/>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5–5*</a:t>
            </a:r>
          </a:p>
        </p:txBody>
      </p:sp>
      <p:sp>
        <p:nvSpPr>
          <p:cNvPr id="8" name="">
            <a:extLst xmlns:a="http://schemas.openxmlformats.org/drawingml/2006/main">
              <a:ext uri="{FF2B5EF4-FFF2-40B4-BE49-F238E27FC236}">
                <a16:creationId xmlns:a16="http://schemas.microsoft.com/office/drawing/2014/main" id="{844E569D-B613-4342-8C59-5D1EB25D2394}"/>
              </a:ext>
            </a:extLst>
          </p:cNvPr>
          <p:cNvSpPr>
            <a:spLocks xmlns:a="http://schemas.openxmlformats.org/drawingml/2006/main" noGrp="1"/>
          </p:cNvSpPr>
          <p:nvPr/>
        </p:nvSpPr>
        <p:spPr>
          <a:xfrm xmlns:a="http://schemas.openxmlformats.org/drawingml/2006/main">
            <a:off x="2552700" y="5476875"/>
            <a:ext cx="895350" cy="285750"/>
          </a:xfrm>
          <a:prstGeom xmlns:a="http://schemas.openxmlformats.org/drawingml/2006/main" prst="rect">
            <a:avLst/>
          </a:prstGeom>
          <a:solidFill xmlns:a="http://schemas.openxmlformats.org/drawingml/2006/main">
            <a:srgbClr val="D6D3CC"/>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5**</a:t>
            </a:r>
          </a:p>
        </p:txBody>
      </p:sp>
      <p:sp>
        <p:nvSpPr>
          <p:cNvPr id="9" name="">
            <a:extLst xmlns:a="http://schemas.openxmlformats.org/drawingml/2006/main">
              <a:ext uri="{FF2B5EF4-FFF2-40B4-BE49-F238E27FC236}">
                <a16:creationId xmlns:a16="http://schemas.microsoft.com/office/drawing/2014/main" id="{7940E37F-22E5-45D0-A02F-F9AB21BA074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1db2c4c899a747c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17BAF838-F2C1-4406-9453-53AE9E4BAE82}"/>
              </a:ext>
            </a:extLst>
          </p:cNvPr>
          <p:cNvSpPr>
            <a:spLocks xmlns:a="http://schemas.openxmlformats.org/drawingml/2006/main" noGrp="1"/>
          </p:cNvSpPr>
          <p:nvPr/>
        </p:nvSpPr>
        <p:spPr>
          <a:xfrm xmlns:a="http://schemas.openxmlformats.org/drawingml/2006/main">
            <a:off x="5191125" y="1666875"/>
            <a:ext cx="200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80"/>
          </a:bodyPr>
          <a:lstStyle xmlns:a="http://schemas.openxmlformats.org/drawingml/2006/main"/>
          <a:p xmlns:a="http://schemas.openxmlformats.org/drawingml/2006/main">
            <a:pPr algn="l">
              <a:lnSpc>
                <a:spcPct val="110000"/>
              </a:lnSpc>
              <a:buNone/>
              <a:defRPr sz="6900" b="1">
                <a:solidFill>
                  <a:srgbClr val="FF4B3E"/>
                </a:solidFill>
                <a:latin typeface="Arial"/>
                <a:ea typeface="Arial"/>
                <a:cs typeface="Arial"/>
              </a:defRPr>
            </a:pPr>
            <a:r>
              <a:rPr sz="6900" b="1">
                <a:solidFill>
                  <a:srgbClr val="FF4B3E"/>
                </a:solidFill>
                <a:latin typeface="Arial"/>
                <a:ea typeface="Arial"/>
                <a:cs typeface="Arial"/>
              </a:rPr>
              <a:t>3</a:t>
            </a:r>
          </a:p>
        </p:txBody>
      </p:sp>
      <p:sp>
        <p:nvSpPr>
          <p:cNvPr id="12" name="">
            <a:extLst xmlns:a="http://schemas.openxmlformats.org/drawingml/2006/main">
              <a:ext uri="{FF2B5EF4-FFF2-40B4-BE49-F238E27FC236}">
                <a16:creationId xmlns:a16="http://schemas.microsoft.com/office/drawing/2014/main" id="{7A2BD7EA-EA32-4CED-AF13-30125E747144}"/>
              </a:ext>
            </a:extLst>
          </p:cNvPr>
          <p:cNvSpPr>
            <a:spLocks xmlns:a="http://schemas.openxmlformats.org/drawingml/2006/main" noGrp="1"/>
          </p:cNvSpPr>
          <p:nvPr/>
        </p:nvSpPr>
        <p:spPr>
          <a:xfrm xmlns:a="http://schemas.openxmlformats.org/drawingml/2006/main">
            <a:off x="7239000" y="21526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节课</a:t>
            </a:r>
          </a:p>
        </p:txBody>
      </p:sp>
      <p:sp>
        <p:nvSpPr>
          <p:cNvPr id="13" name="">
            <a:extLst xmlns:a="http://schemas.openxmlformats.org/drawingml/2006/main">
              <a:ext uri="{FF2B5EF4-FFF2-40B4-BE49-F238E27FC236}">
                <a16:creationId xmlns:a16="http://schemas.microsoft.com/office/drawing/2014/main" id="{A7084EA3-B23B-4165-BA95-CC8ED4EB3B24}"/>
              </a:ext>
            </a:extLst>
          </p:cNvPr>
          <p:cNvSpPr>
            <a:spLocks xmlns:a="http://schemas.openxmlformats.org/drawingml/2006/main" noGrp="1"/>
          </p:cNvSpPr>
          <p:nvPr/>
        </p:nvSpPr>
        <p:spPr>
          <a:xfrm xmlns:a="http://schemas.openxmlformats.org/drawingml/2006/main">
            <a:off x="5191125" y="3124200"/>
            <a:ext cx="247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681"/>
          </a:bodyPr>
          <a:lstStyle xmlns:a="http://schemas.openxmlformats.org/drawingml/2006/main"/>
          <a:p xmlns:a="http://schemas.openxmlformats.org/drawingml/2006/main">
            <a:pPr algn="l">
              <a:lnSpc>
                <a:spcPct val="110000"/>
              </a:lnSpc>
              <a:buNone/>
              <a:defRPr sz="5700" b="1">
                <a:solidFill>
                  <a:srgbClr val="0B0B0D"/>
                </a:solidFill>
                <a:latin typeface="Arial"/>
                <a:ea typeface="Arial"/>
                <a:cs typeface="Arial"/>
              </a:defRPr>
            </a:pPr>
            <a:r>
              <a:rPr sz="5700" b="1">
                <a:solidFill>
                  <a:srgbClr val="0B0B0D"/>
                </a:solidFill>
                <a:latin typeface="Arial"/>
                <a:ea typeface="Arial"/>
                <a:cs typeface="Arial"/>
              </a:rPr>
              <a:t>90</a:t>
            </a:r>
          </a:p>
        </p:txBody>
      </p:sp>
      <p:sp>
        <p:nvSpPr>
          <p:cNvPr id="14" name="">
            <a:extLst xmlns:a="http://schemas.openxmlformats.org/drawingml/2006/main">
              <a:ext uri="{FF2B5EF4-FFF2-40B4-BE49-F238E27FC236}">
                <a16:creationId xmlns:a16="http://schemas.microsoft.com/office/drawing/2014/main" id="{4A9BC4A6-313D-470A-BF3D-F368D4ACFDFF}"/>
              </a:ext>
            </a:extLst>
          </p:cNvPr>
          <p:cNvSpPr>
            <a:spLocks xmlns:a="http://schemas.openxmlformats.org/drawingml/2006/main" noGrp="1"/>
          </p:cNvSpPr>
          <p:nvPr/>
        </p:nvSpPr>
        <p:spPr>
          <a:xfrm xmlns:a="http://schemas.openxmlformats.org/drawingml/2006/main">
            <a:off x="7429500" y="3524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分钟</a:t>
            </a:r>
          </a:p>
        </p:txBody>
      </p:sp>
      <p:sp>
        <p:nvSpPr>
          <p:cNvPr id="15" name="">
            <a:extLst xmlns:a="http://schemas.openxmlformats.org/drawingml/2006/main">
              <a:ext uri="{FF2B5EF4-FFF2-40B4-BE49-F238E27FC236}">
                <a16:creationId xmlns:a16="http://schemas.microsoft.com/office/drawing/2014/main" id="{98114E4F-CB83-44D0-B8A6-462E968ABB42}"/>
              </a:ext>
            </a:extLst>
          </p:cNvPr>
          <p:cNvSpPr>
            <a:spLocks xmlns:a="http://schemas.openxmlformats.org/drawingml/2006/main" noGrp="1"/>
          </p:cNvSpPr>
          <p:nvPr/>
        </p:nvSpPr>
        <p:spPr>
          <a:xfrm xmlns:a="http://schemas.openxmlformats.org/drawingml/2006/main">
            <a:off x="5191125" y="4762500"/>
            <a:ext cx="5667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1">
                <a:solidFill>
                  <a:srgbClr val="4B4B4F"/>
                </a:solidFill>
                <a:latin typeface="Microsoft YaHei"/>
                <a:ea typeface="Microsoft YaHei"/>
                <a:cs typeface="Microsoft YaHei"/>
              </a:defRPr>
            </a:pPr>
            <a:r>
              <a:rPr sz="1425" b="1">
                <a:solidFill>
                  <a:srgbClr val="4B4B4F"/>
                </a:solidFill>
                <a:latin typeface="Microsoft YaHei"/>
                <a:ea typeface="Microsoft YaHei"/>
                <a:cs typeface="Microsoft YaHei"/>
              </a:rPr>
              <a:t>目标—诊断—例题—变式—限时训练—错因复盘</a:t>
            </a:r>
          </a:p>
        </p:txBody>
      </p:sp>
      <p:sp>
        <p:nvSpPr>
          <p:cNvPr id="16" name="">
            <a:extLst xmlns:a="http://schemas.openxmlformats.org/drawingml/2006/main">
              <a:ext uri="{FF2B5EF4-FFF2-40B4-BE49-F238E27FC236}">
                <a16:creationId xmlns:a16="http://schemas.microsoft.com/office/drawing/2014/main" id="{31BA82F2-CBA3-4DC5-B9D8-5BEEF1C0EB5C}"/>
              </a:ext>
            </a:extLst>
          </p:cNvPr>
          <p:cNvSpPr>
            <a:spLocks xmlns:a="http://schemas.openxmlformats.org/drawingml/2006/main" noGrp="1"/>
          </p:cNvSpPr>
          <p:nvPr/>
        </p:nvSpPr>
        <p:spPr>
          <a:xfrm xmlns:a="http://schemas.openxmlformats.org/drawingml/2006/main">
            <a:off x="5191125" y="56007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可编辑 PPT · AI 讲稿见演讲者备注</a:t>
            </a:r>
          </a:p>
        </p:txBody>
      </p:sp>
      <p:sp>
        <p:nvSpPr>
          <p:cNvPr id="17" name="">
            <a:extLst xmlns:a="http://schemas.openxmlformats.org/drawingml/2006/main">
              <a:ext uri="{FF2B5EF4-FFF2-40B4-BE49-F238E27FC236}">
                <a16:creationId xmlns:a16="http://schemas.microsoft.com/office/drawing/2014/main" id="{9A11C8B7-C531-4FD8-BAE8-9737003912D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BD023432-A858-479F-B6F7-5A2E0E2BC0C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视觉元素</a:t>
            </a:r>
          </a:p>
        </p:txBody>
      </p:sp>
      <p:sp>
        <p:nvSpPr>
          <p:cNvPr id="19" name="">
            <a:extLst xmlns:a="http://schemas.openxmlformats.org/drawingml/2006/main">
              <a:ext uri="{FF2B5EF4-FFF2-40B4-BE49-F238E27FC236}">
                <a16:creationId xmlns:a16="http://schemas.microsoft.com/office/drawing/2014/main" id="{6BC4C2DE-8B82-47CC-A05E-A09E45CCB18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01 / 30</a:t>
            </a:r>
          </a:p>
        </p:txBody>
      </p:sp>
    </p:spTree>
    <p:extLst>
      <p:ext uri="{BB962C8B-B14F-4D97-AF65-F5344CB8AC3E}">
        <p14:creationId xmlns:p14="http://schemas.microsoft.com/office/powerpoint/2010/main" val="1948573077"/>
      </p:ext>
    </p:extLst>
  </p:cSld>
</p:sld>
</file>

<file path=ppt/slides/slide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6FFA84D1-C78C-409B-849A-DAF7B60B501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COURSE MAP · 30 MIN EACH</a:t>
            </a:r>
          </a:p>
        </p:txBody>
      </p:sp>
      <p:sp>
        <p:nvSpPr>
          <p:cNvPr id="2" name="">
            <a:extLst xmlns:a="http://schemas.openxmlformats.org/drawingml/2006/main">
              <a:ext uri="{FF2B5EF4-FFF2-40B4-BE49-F238E27FC236}">
                <a16:creationId xmlns:a16="http://schemas.microsoft.com/office/drawing/2014/main" id="{6B115FF4-3DF6-4F67-9212-CC503432A41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1be1261037d5460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15136D5-D06F-4619-9CE1-6BEDBB863F58}"/>
              </a:ext>
            </a:extLst>
          </p:cNvPr>
          <p:cNvSpPr>
            <a:spLocks xmlns:a="http://schemas.openxmlformats.org/drawingml/2006/main" noGrp="1"/>
          </p:cNvSpPr>
          <p:nvPr/>
        </p:nvSpPr>
        <p:spPr>
          <a:xfrm xmlns:a="http://schemas.openxmlformats.org/drawingml/2006/main">
            <a:off x="628650" y="876300"/>
            <a:ext cx="7429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先建结构，再形成速度。</a:t>
            </a:r>
          </a:p>
        </p:txBody>
      </p:sp>
      <p:sp>
        <p:nvSpPr>
          <p:cNvPr id="5" name="">
            <a:extLst xmlns:a="http://schemas.openxmlformats.org/drawingml/2006/main">
              <a:ext uri="{FF2B5EF4-FFF2-40B4-BE49-F238E27FC236}">
                <a16:creationId xmlns:a16="http://schemas.microsoft.com/office/drawing/2014/main" id="{C7A70A1D-303A-4351-8A56-756AC9696FE3}"/>
              </a:ext>
            </a:extLst>
          </p:cNvPr>
          <p:cNvSpPr>
            <a:spLocks xmlns:a="http://schemas.openxmlformats.org/drawingml/2006/main" noGrp="1"/>
          </p:cNvSpPr>
          <p:nvPr/>
        </p:nvSpPr>
        <p:spPr>
          <a:xfrm xmlns:a="http://schemas.openxmlformats.org/drawingml/2006/main">
            <a:off x="628650" y="1952625"/>
            <a:ext cx="35560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7E4EB186-0882-442C-B384-D9CF8DB249C9}"/>
              </a:ext>
            </a:extLst>
          </p:cNvPr>
          <p:cNvSpPr>
            <a:spLocks xmlns:a="http://schemas.openxmlformats.org/drawingml/2006/main" noGrp="1"/>
          </p:cNvSpPr>
          <p:nvPr/>
        </p:nvSpPr>
        <p:spPr>
          <a:xfrm xmlns:a="http://schemas.openxmlformats.org/drawingml/2006/main">
            <a:off x="8382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4F1EA"/>
                </a:solidFill>
                <a:latin typeface="Arial"/>
                <a:ea typeface="Arial"/>
                <a:cs typeface="Arial"/>
              </a:defRPr>
            </a:pPr>
            <a:r>
              <a:rPr sz="1800" b="1">
                <a:solidFill>
                  <a:srgbClr val="F4F1EA"/>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0A19F5AE-72C4-432B-9753-556A7F75BCD7}"/>
              </a:ext>
            </a:extLst>
          </p:cNvPr>
          <p:cNvSpPr>
            <a:spLocks xmlns:a="http://schemas.openxmlformats.org/drawingml/2006/main" noGrp="1"/>
          </p:cNvSpPr>
          <p:nvPr/>
        </p:nvSpPr>
        <p:spPr>
          <a:xfrm xmlns:a="http://schemas.openxmlformats.org/drawingml/2006/main">
            <a:off x="8382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DSE 知识点与真题入口</a:t>
            </a:r>
          </a:p>
        </p:txBody>
      </p:sp>
      <p:sp>
        <p:nvSpPr>
          <p:cNvPr id="8" name="">
            <a:extLst xmlns:a="http://schemas.openxmlformats.org/drawingml/2006/main">
              <a:ext uri="{FF2B5EF4-FFF2-40B4-BE49-F238E27FC236}">
                <a16:creationId xmlns:a16="http://schemas.microsoft.com/office/drawing/2014/main" id="{F5C69AE3-D1BA-424A-BEF8-03D21C960C18}"/>
              </a:ext>
            </a:extLst>
          </p:cNvPr>
          <p:cNvSpPr>
            <a:spLocks xmlns:a="http://schemas.openxmlformats.org/drawingml/2006/main" noGrp="1"/>
          </p:cNvSpPr>
          <p:nvPr/>
        </p:nvSpPr>
        <p:spPr>
          <a:xfrm xmlns:a="http://schemas.openxmlformats.org/drawingml/2006/main">
            <a:off x="8382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D8E1EA"/>
                </a:solidFill>
                <a:latin typeface="Microsoft YaHei"/>
                <a:ea typeface="Microsoft YaHei"/>
                <a:cs typeface="Microsoft YaHei"/>
              </a:defRPr>
            </a:pPr>
            <a:r>
              <a:rPr sz="1125" b="0">
                <a:solidFill>
                  <a:srgbClr val="D8E1EA"/>
                </a:solidFill>
                <a:latin typeface="Microsoft YaHei"/>
                <a:ea typeface="Microsoft YaHei"/>
                <a:cs typeface="Microsoft YaHei"/>
              </a:rPr>
              <a:t>从课程范围、核心判断与 Paper 任务结构建立边界</a:t>
            </a:r>
          </a:p>
        </p:txBody>
      </p:sp>
      <p:sp>
        <p:nvSpPr>
          <p:cNvPr id="9" name="">
            <a:extLst xmlns:a="http://schemas.openxmlformats.org/drawingml/2006/main">
              <a:ext uri="{FF2B5EF4-FFF2-40B4-BE49-F238E27FC236}">
                <a16:creationId xmlns:a16="http://schemas.microsoft.com/office/drawing/2014/main" id="{C30B0E32-EAC2-4C9B-9CFF-3200464E9EF6}"/>
              </a:ext>
            </a:extLst>
          </p:cNvPr>
          <p:cNvSpPr>
            <a:spLocks xmlns:a="http://schemas.openxmlformats.org/drawingml/2006/main" noGrp="1"/>
          </p:cNvSpPr>
          <p:nvPr/>
        </p:nvSpPr>
        <p:spPr>
          <a:xfrm xmlns:a="http://schemas.openxmlformats.org/drawingml/2006/main">
            <a:off x="8382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10" name="">
            <a:extLst xmlns:a="http://schemas.openxmlformats.org/drawingml/2006/main">
              <a:ext uri="{FF2B5EF4-FFF2-40B4-BE49-F238E27FC236}">
                <a16:creationId xmlns:a16="http://schemas.microsoft.com/office/drawing/2014/main" id="{933D2A53-070D-41EF-A07B-E4654A96EB19}"/>
              </a:ext>
            </a:extLst>
          </p:cNvPr>
          <p:cNvSpPr>
            <a:spLocks xmlns:a="http://schemas.openxmlformats.org/drawingml/2006/main" noGrp="1"/>
          </p:cNvSpPr>
          <p:nvPr/>
        </p:nvSpPr>
        <p:spPr>
          <a:xfrm xmlns:a="http://schemas.openxmlformats.org/drawingml/2006/main">
            <a:off x="4318000" y="1952625"/>
            <a:ext cx="3556000"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D7157DD1-5CDF-48C8-A113-A4E513E188A1}"/>
              </a:ext>
            </a:extLst>
          </p:cNvPr>
          <p:cNvSpPr>
            <a:spLocks xmlns:a="http://schemas.openxmlformats.org/drawingml/2006/main" noGrp="1"/>
          </p:cNvSpPr>
          <p:nvPr/>
        </p:nvSpPr>
        <p:spPr>
          <a:xfrm xmlns:a="http://schemas.openxmlformats.org/drawingml/2006/main">
            <a:off x="452755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F1123773-F4F2-45A7-A2D3-F58C9875A44C}"/>
              </a:ext>
            </a:extLst>
          </p:cNvPr>
          <p:cNvSpPr>
            <a:spLocks xmlns:a="http://schemas.openxmlformats.org/drawingml/2006/main" noGrp="1"/>
          </p:cNvSpPr>
          <p:nvPr/>
        </p:nvSpPr>
        <p:spPr>
          <a:xfrm xmlns:a="http://schemas.openxmlformats.org/drawingml/2006/main">
            <a:off x="452755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DSE 模考例题与变式</a:t>
            </a:r>
          </a:p>
        </p:txBody>
      </p:sp>
      <p:sp>
        <p:nvSpPr>
          <p:cNvPr id="13" name="">
            <a:extLst xmlns:a="http://schemas.openxmlformats.org/drawingml/2006/main">
              <a:ext uri="{FF2B5EF4-FFF2-40B4-BE49-F238E27FC236}">
                <a16:creationId xmlns:a16="http://schemas.microsoft.com/office/drawing/2014/main" id="{3CD8CBCC-39E5-4C16-8AC8-BD8979D5AD11}"/>
              </a:ext>
            </a:extLst>
          </p:cNvPr>
          <p:cNvSpPr>
            <a:spLocks xmlns:a="http://schemas.openxmlformats.org/drawingml/2006/main" noGrp="1"/>
          </p:cNvSpPr>
          <p:nvPr/>
        </p:nvSpPr>
        <p:spPr>
          <a:xfrm xmlns:a="http://schemas.openxmlformats.org/drawingml/2006/main">
            <a:off x="452755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按真题设问链完成定位、推理、表达与核验</a:t>
            </a:r>
          </a:p>
        </p:txBody>
      </p:sp>
      <p:sp>
        <p:nvSpPr>
          <p:cNvPr id="14" name="">
            <a:extLst xmlns:a="http://schemas.openxmlformats.org/drawingml/2006/main">
              <a:ext uri="{FF2B5EF4-FFF2-40B4-BE49-F238E27FC236}">
                <a16:creationId xmlns:a16="http://schemas.microsoft.com/office/drawing/2014/main" id="{DF9EFF50-12A4-4497-B874-7B664B82CCDE}"/>
              </a:ext>
            </a:extLst>
          </p:cNvPr>
          <p:cNvSpPr>
            <a:spLocks xmlns:a="http://schemas.openxmlformats.org/drawingml/2006/main" noGrp="1"/>
          </p:cNvSpPr>
          <p:nvPr/>
        </p:nvSpPr>
        <p:spPr>
          <a:xfrm xmlns:a="http://schemas.openxmlformats.org/drawingml/2006/main">
            <a:off x="452755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15" name="">
            <a:extLst xmlns:a="http://schemas.openxmlformats.org/drawingml/2006/main">
              <a:ext uri="{FF2B5EF4-FFF2-40B4-BE49-F238E27FC236}">
                <a16:creationId xmlns:a16="http://schemas.microsoft.com/office/drawing/2014/main" id="{EBA78D10-F429-4C22-8B2B-5632AEB32FEF}"/>
              </a:ext>
            </a:extLst>
          </p:cNvPr>
          <p:cNvSpPr>
            <a:spLocks xmlns:a="http://schemas.openxmlformats.org/drawingml/2006/main" noGrp="1"/>
          </p:cNvSpPr>
          <p:nvPr/>
        </p:nvSpPr>
        <p:spPr>
          <a:xfrm xmlns:a="http://schemas.openxmlformats.org/drawingml/2006/main">
            <a:off x="8007350" y="1952625"/>
            <a:ext cx="3556000"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4C36D0BC-6DAF-47A9-A20E-6FBBE961F969}"/>
              </a:ext>
            </a:extLst>
          </p:cNvPr>
          <p:cNvSpPr>
            <a:spLocks xmlns:a="http://schemas.openxmlformats.org/drawingml/2006/main" noGrp="1"/>
          </p:cNvSpPr>
          <p:nvPr/>
        </p:nvSpPr>
        <p:spPr>
          <a:xfrm xmlns:a="http://schemas.openxmlformats.org/drawingml/2006/main">
            <a:off x="82169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05ECAC9B-E6E7-48E9-9B45-94EC6C7B1E86}"/>
              </a:ext>
            </a:extLst>
          </p:cNvPr>
          <p:cNvSpPr>
            <a:spLocks xmlns:a="http://schemas.openxmlformats.org/drawingml/2006/main" noGrp="1"/>
          </p:cNvSpPr>
          <p:nvPr/>
        </p:nvSpPr>
        <p:spPr>
          <a:xfrm xmlns:a="http://schemas.openxmlformats.org/drawingml/2006/main">
            <a:off x="82169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资料解读与高阶迁移</a:t>
            </a:r>
          </a:p>
        </p:txBody>
      </p:sp>
      <p:sp>
        <p:nvSpPr>
          <p:cNvPr id="18" name="">
            <a:extLst xmlns:a="http://schemas.openxmlformats.org/drawingml/2006/main">
              <a:ext uri="{FF2B5EF4-FFF2-40B4-BE49-F238E27FC236}">
                <a16:creationId xmlns:a16="http://schemas.microsoft.com/office/drawing/2014/main" id="{8EA6E5BA-4FBA-4CAE-B044-33CD00975AFB}"/>
              </a:ext>
            </a:extLst>
          </p:cNvPr>
          <p:cNvSpPr>
            <a:spLocks xmlns:a="http://schemas.openxmlformats.org/drawingml/2006/main" noGrp="1"/>
          </p:cNvSpPr>
          <p:nvPr/>
        </p:nvSpPr>
        <p:spPr>
          <a:xfrm xmlns:a="http://schemas.openxmlformats.org/drawingml/2006/main">
            <a:off x="82169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只在资料参与推理时使用情境，并训练跨表示与探究能力</a:t>
            </a:r>
          </a:p>
        </p:txBody>
      </p:sp>
      <p:sp>
        <p:nvSpPr>
          <p:cNvPr id="19" name="">
            <a:extLst xmlns:a="http://schemas.openxmlformats.org/drawingml/2006/main">
              <a:ext uri="{FF2B5EF4-FFF2-40B4-BE49-F238E27FC236}">
                <a16:creationId xmlns:a16="http://schemas.microsoft.com/office/drawing/2014/main" id="{8E258022-1FAE-48D3-BDCD-401BC5453219}"/>
              </a:ext>
            </a:extLst>
          </p:cNvPr>
          <p:cNvSpPr>
            <a:spLocks xmlns:a="http://schemas.openxmlformats.org/drawingml/2006/main" noGrp="1"/>
          </p:cNvSpPr>
          <p:nvPr/>
        </p:nvSpPr>
        <p:spPr>
          <a:xfrm xmlns:a="http://schemas.openxmlformats.org/drawingml/2006/main">
            <a:off x="82169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20" name="">
            <a:extLst xmlns:a="http://schemas.openxmlformats.org/drawingml/2006/main">
              <a:ext uri="{FF2B5EF4-FFF2-40B4-BE49-F238E27FC236}">
                <a16:creationId xmlns:a16="http://schemas.microsoft.com/office/drawing/2014/main" id="{565C4908-EF6B-4E6D-A807-DC9D16059C9D}"/>
              </a:ext>
            </a:extLst>
          </p:cNvPr>
          <p:cNvSpPr>
            <a:spLocks xmlns:a="http://schemas.openxmlformats.org/drawingml/2006/main" noGrp="1"/>
          </p:cNvSpPr>
          <p:nvPr/>
        </p:nvSpPr>
        <p:spPr>
          <a:xfrm xmlns:a="http://schemas.openxmlformats.org/drawingml/2006/main">
            <a:off x="628650" y="5753100"/>
            <a:ext cx="10668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成功标准｜元素描述必须指向具体视觉证据</a:t>
            </a:r>
          </a:p>
        </p:txBody>
      </p:sp>
      <p:sp>
        <p:nvSpPr>
          <p:cNvPr id="21" name="">
            <a:extLst xmlns:a="http://schemas.openxmlformats.org/drawingml/2006/main">
              <a:ext uri="{FF2B5EF4-FFF2-40B4-BE49-F238E27FC236}">
                <a16:creationId xmlns:a16="http://schemas.microsoft.com/office/drawing/2014/main" id="{27FCF76E-7EE1-4CA1-A706-00EEBB9F104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6AAFB28D-9F2E-4282-8393-E36B11A4B2D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视觉元素</a:t>
            </a:r>
          </a:p>
        </p:txBody>
      </p:sp>
      <p:sp>
        <p:nvSpPr>
          <p:cNvPr id="23" name="">
            <a:extLst xmlns:a="http://schemas.openxmlformats.org/drawingml/2006/main">
              <a:ext uri="{FF2B5EF4-FFF2-40B4-BE49-F238E27FC236}">
                <a16:creationId xmlns:a16="http://schemas.microsoft.com/office/drawing/2014/main" id="{02D03211-3079-49B3-81E6-D9DF7A3C442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02 / 30</a:t>
            </a:r>
          </a:p>
        </p:txBody>
      </p:sp>
    </p:spTree>
    <p:extLst>
      <p:ext uri="{BB962C8B-B14F-4D97-AF65-F5344CB8AC3E}">
        <p14:creationId xmlns:p14="http://schemas.microsoft.com/office/powerpoint/2010/main" val="1088773348"/>
      </p:ext>
    </p:extLst>
  </p:cSld>
</p:sld>
</file>

<file path=ppt/slides/slide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C9224877-515C-48EC-A92C-0EA538D54C8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DSE KNOWLEDGE POINT · EXPLICIT SCOPE</a:t>
            </a:r>
          </a:p>
        </p:txBody>
      </p:sp>
      <p:sp>
        <p:nvSpPr>
          <p:cNvPr id="2" name="">
            <a:extLst xmlns:a="http://schemas.openxmlformats.org/drawingml/2006/main">
              <a:ext uri="{FF2B5EF4-FFF2-40B4-BE49-F238E27FC236}">
                <a16:creationId xmlns:a16="http://schemas.microsoft.com/office/drawing/2014/main" id="{C60824D8-959E-4A0E-870D-818FC70D624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eab5370a78704cc6"/>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9363D89-B79E-4C84-B646-14CD2F59E322}"/>
              </a:ext>
            </a:extLst>
          </p:cNvPr>
          <p:cNvSpPr>
            <a:spLocks xmlns:a="http://schemas.openxmlformats.org/drawingml/2006/main" noGrp="1"/>
          </p:cNvSpPr>
          <p:nvPr/>
        </p:nvSpPr>
        <p:spPr>
          <a:xfrm xmlns:a="http://schemas.openxmlformats.org/drawingml/2006/main">
            <a:off x="628650" y="876300"/>
            <a:ext cx="723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3000" b="1">
                <a:solidFill>
                  <a:srgbClr val="0B0B0D"/>
                </a:solidFill>
                <a:latin typeface="Microsoft YaHei"/>
                <a:ea typeface="Microsoft YaHei"/>
                <a:cs typeface="Microsoft YaHei"/>
              </a:defRPr>
            </a:pPr>
            <a:r>
              <a:rPr sz="3000" b="1">
                <a:solidFill>
                  <a:srgbClr val="0B0B0D"/>
                </a:solidFill>
                <a:latin typeface="Microsoft YaHei"/>
                <a:ea typeface="Microsoft YaHei"/>
                <a:cs typeface="Microsoft YaHei"/>
              </a:rPr>
              <a:t>视觉元素</a:t>
            </a:r>
          </a:p>
        </p:txBody>
      </p:sp>
      <p:sp>
        <p:nvSpPr>
          <p:cNvPr id="5" name="">
            <a:extLst xmlns:a="http://schemas.openxmlformats.org/drawingml/2006/main">
              <a:ext uri="{FF2B5EF4-FFF2-40B4-BE49-F238E27FC236}">
                <a16:creationId xmlns:a16="http://schemas.microsoft.com/office/drawing/2014/main" id="{A680DA1B-0455-4F2B-B423-A269D0F67A18}"/>
              </a:ext>
            </a:extLst>
          </p:cNvPr>
          <p:cNvSpPr>
            <a:spLocks xmlns:a="http://schemas.openxmlformats.org/drawingml/2006/main" noGrp="1"/>
          </p:cNvSpPr>
          <p:nvPr/>
        </p:nvSpPr>
        <p:spPr>
          <a:xfrm xmlns:a="http://schemas.openxmlformats.org/drawingml/2006/main">
            <a:off x="628650" y="150495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本页就是本单元的知识点边界。</a:t>
            </a:r>
          </a:p>
        </p:txBody>
      </p:sp>
      <p:sp>
        <p:nvSpPr>
          <p:cNvPr id="6" name="">
            <a:extLst xmlns:a="http://schemas.openxmlformats.org/drawingml/2006/main">
              <a:ext uri="{FF2B5EF4-FFF2-40B4-BE49-F238E27FC236}">
                <a16:creationId xmlns:a16="http://schemas.microsoft.com/office/drawing/2014/main" id="{6E3FB3F7-C530-4A96-9624-6E8C38FFA4BE}"/>
              </a:ext>
            </a:extLst>
          </p:cNvPr>
          <p:cNvSpPr>
            <a:spLocks xmlns:a="http://schemas.openxmlformats.org/drawingml/2006/main" noGrp="1"/>
          </p:cNvSpPr>
          <p:nvPr/>
        </p:nvSpPr>
        <p:spPr>
          <a:xfrm xmlns:a="http://schemas.openxmlformats.org/drawingml/2006/main">
            <a:off x="628650" y="2038350"/>
            <a:ext cx="495300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4627EFC8-0F5B-4136-9B42-29389E6FD8CB}"/>
              </a:ext>
            </a:extLst>
          </p:cNvPr>
          <p:cNvSpPr>
            <a:spLocks xmlns:a="http://schemas.openxmlformats.org/drawingml/2006/main" noGrp="1"/>
          </p:cNvSpPr>
          <p:nvPr/>
        </p:nvSpPr>
        <p:spPr>
          <a:xfrm xmlns:a="http://schemas.openxmlformats.org/drawingml/2006/main">
            <a:off x="914400" y="2324100"/>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F1EA"/>
                </a:solidFill>
                <a:latin typeface="Arial"/>
                <a:ea typeface="Arial"/>
                <a:cs typeface="Arial"/>
              </a:defRPr>
            </a:pPr>
            <a:r>
              <a:rPr sz="825" b="1">
                <a:solidFill>
                  <a:srgbClr val="F4F1EA"/>
                </a:solidFill>
                <a:latin typeface="Arial"/>
                <a:ea typeface="Arial"/>
                <a:cs typeface="Arial"/>
              </a:rPr>
              <a:t>CORE JUDGEMENT</a:t>
            </a:r>
          </a:p>
        </p:txBody>
      </p:sp>
      <p:sp>
        <p:nvSpPr>
          <p:cNvPr id="8" name="">
            <a:extLst xmlns:a="http://schemas.openxmlformats.org/drawingml/2006/main">
              <a:ext uri="{FF2B5EF4-FFF2-40B4-BE49-F238E27FC236}">
                <a16:creationId xmlns:a16="http://schemas.microsoft.com/office/drawing/2014/main" id="{3D86F113-5DB7-4349-80A5-070221392C9F}"/>
              </a:ext>
            </a:extLst>
          </p:cNvPr>
          <p:cNvSpPr>
            <a:spLocks xmlns:a="http://schemas.openxmlformats.org/drawingml/2006/main" noGrp="1"/>
          </p:cNvSpPr>
          <p:nvPr/>
        </p:nvSpPr>
        <p:spPr>
          <a:xfrm xmlns:a="http://schemas.openxmlformats.org/drawingml/2006/main">
            <a:off x="914400" y="2781300"/>
            <a:ext cx="4095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2025" b="1">
                <a:solidFill>
                  <a:srgbClr val="FFFFFF"/>
                </a:solidFill>
                <a:latin typeface="Microsoft YaHei"/>
                <a:ea typeface="Microsoft YaHei"/>
                <a:cs typeface="Microsoft YaHei"/>
              </a:defRPr>
            </a:pPr>
            <a:r>
              <a:rPr sz="2025" b="1">
                <a:solidFill>
                  <a:srgbClr val="FFFFFF"/>
                </a:solidFill>
                <a:latin typeface="Microsoft YaHei"/>
                <a:ea typeface="Microsoft YaHei"/>
                <a:cs typeface="Microsoft YaHei"/>
              </a:rPr>
              <a:t>元素描述必须指向具体视觉证据</a:t>
            </a:r>
          </a:p>
        </p:txBody>
      </p:sp>
      <p:sp>
        <p:nvSpPr>
          <p:cNvPr id="9" name="">
            <a:extLst xmlns:a="http://schemas.openxmlformats.org/drawingml/2006/main">
              <a:ext uri="{FF2B5EF4-FFF2-40B4-BE49-F238E27FC236}">
                <a16:creationId xmlns:a16="http://schemas.microsoft.com/office/drawing/2014/main" id="{93145FDA-01C9-451A-9E04-6BF2239474AD}"/>
              </a:ext>
            </a:extLst>
          </p:cNvPr>
          <p:cNvSpPr>
            <a:spLocks xmlns:a="http://schemas.openxmlformats.org/drawingml/2006/main" noGrp="1"/>
          </p:cNvSpPr>
          <p:nvPr/>
        </p:nvSpPr>
        <p:spPr>
          <a:xfrm xmlns:a="http://schemas.openxmlformats.org/drawingml/2006/main">
            <a:off x="914400" y="4324350"/>
            <a:ext cx="4095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边界提醒｜用情绪词代替形式分析</a:t>
            </a:r>
          </a:p>
        </p:txBody>
      </p:sp>
      <p:sp>
        <p:nvSpPr>
          <p:cNvPr id="10" name="">
            <a:extLst xmlns:a="http://schemas.openxmlformats.org/drawingml/2006/main">
              <a:ext uri="{FF2B5EF4-FFF2-40B4-BE49-F238E27FC236}">
                <a16:creationId xmlns:a16="http://schemas.microsoft.com/office/drawing/2014/main" id="{4DBF1A86-60BD-483E-958F-BC5A3E78C009}"/>
              </a:ext>
            </a:extLst>
          </p:cNvPr>
          <p:cNvSpPr>
            <a:spLocks xmlns:a="http://schemas.openxmlformats.org/drawingml/2006/main" noGrp="1"/>
          </p:cNvSpPr>
          <p:nvPr/>
        </p:nvSpPr>
        <p:spPr>
          <a:xfrm xmlns:a="http://schemas.openxmlformats.org/drawingml/2006/main">
            <a:off x="5848350" y="2038350"/>
            <a:ext cx="5715000" cy="14287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3D3CD7C4-60BC-4007-BE61-97C5A34507E4}"/>
              </a:ext>
            </a:extLst>
          </p:cNvPr>
          <p:cNvSpPr>
            <a:spLocks xmlns:a="http://schemas.openxmlformats.org/drawingml/2006/main" noGrp="1"/>
          </p:cNvSpPr>
          <p:nvPr/>
        </p:nvSpPr>
        <p:spPr>
          <a:xfrm xmlns:a="http://schemas.openxmlformats.org/drawingml/2006/main">
            <a:off x="6115050" y="2286000"/>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知识范围</a:t>
            </a:r>
          </a:p>
        </p:txBody>
      </p:sp>
      <p:sp>
        <p:nvSpPr>
          <p:cNvPr id="12" name="">
            <a:extLst xmlns:a="http://schemas.openxmlformats.org/drawingml/2006/main">
              <a:ext uri="{FF2B5EF4-FFF2-40B4-BE49-F238E27FC236}">
                <a16:creationId xmlns:a16="http://schemas.microsoft.com/office/drawing/2014/main" id="{5B3A7D50-860F-4912-B366-411CC8F616F6}"/>
              </a:ext>
            </a:extLst>
          </p:cNvPr>
          <p:cNvSpPr>
            <a:spLocks xmlns:a="http://schemas.openxmlformats.org/drawingml/2006/main" noGrp="1"/>
          </p:cNvSpPr>
          <p:nvPr/>
        </p:nvSpPr>
        <p:spPr>
          <a:xfrm xmlns:a="http://schemas.openxmlformats.org/drawingml/2006/main">
            <a:off x="6115050" y="26860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线、形、色、明暗、质感、空间和时间。</a:t>
            </a:r>
          </a:p>
        </p:txBody>
      </p:sp>
      <p:sp>
        <p:nvSpPr>
          <p:cNvPr id="13" name="">
            <a:extLst xmlns:a="http://schemas.openxmlformats.org/drawingml/2006/main">
              <a:ext uri="{FF2B5EF4-FFF2-40B4-BE49-F238E27FC236}">
                <a16:creationId xmlns:a16="http://schemas.microsoft.com/office/drawing/2014/main" id="{BAF50AF7-EAC4-44D5-931F-B15612733243}"/>
              </a:ext>
            </a:extLst>
          </p:cNvPr>
          <p:cNvSpPr>
            <a:spLocks xmlns:a="http://schemas.openxmlformats.org/drawingml/2006/main" noGrp="1"/>
          </p:cNvSpPr>
          <p:nvPr/>
        </p:nvSpPr>
        <p:spPr>
          <a:xfrm xmlns:a="http://schemas.openxmlformats.org/drawingml/2006/main">
            <a:off x="5848350" y="3638550"/>
            <a:ext cx="5715000" cy="16859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CB26113C-B02D-4466-B7CF-18E763834BAD}"/>
              </a:ext>
            </a:extLst>
          </p:cNvPr>
          <p:cNvSpPr>
            <a:spLocks xmlns:a="http://schemas.openxmlformats.org/drawingml/2006/main" noGrp="1"/>
          </p:cNvSpPr>
          <p:nvPr/>
        </p:nvSpPr>
        <p:spPr>
          <a:xfrm xmlns:a="http://schemas.openxmlformats.org/drawingml/2006/main">
            <a:off x="6115050" y="388620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标准方法</a:t>
            </a:r>
          </a:p>
        </p:txBody>
      </p:sp>
      <p:sp>
        <p:nvSpPr>
          <p:cNvPr id="15" name="">
            <a:extLst xmlns:a="http://schemas.openxmlformats.org/drawingml/2006/main">
              <a:ext uri="{FF2B5EF4-FFF2-40B4-BE49-F238E27FC236}">
                <a16:creationId xmlns:a16="http://schemas.microsoft.com/office/drawing/2014/main" id="{3948DE77-8FD4-4E32-B49C-79A1F6C96E5A}"/>
              </a:ext>
            </a:extLst>
          </p:cNvPr>
          <p:cNvSpPr>
            <a:spLocks xmlns:a="http://schemas.openxmlformats.org/drawingml/2006/main" noGrp="1"/>
          </p:cNvSpPr>
          <p:nvPr/>
        </p:nvSpPr>
        <p:spPr>
          <a:xfrm xmlns:a="http://schemas.openxmlformats.org/drawingml/2006/main">
            <a:off x="6115050" y="42862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观察—命名—定位—解释效果</a:t>
            </a:r>
          </a:p>
        </p:txBody>
      </p:sp>
      <p:sp>
        <p:nvSpPr>
          <p:cNvPr id="16" name="">
            <a:extLst xmlns:a="http://schemas.openxmlformats.org/drawingml/2006/main">
              <a:ext uri="{FF2B5EF4-FFF2-40B4-BE49-F238E27FC236}">
                <a16:creationId xmlns:a16="http://schemas.microsoft.com/office/drawing/2014/main" id="{478A456D-7D00-411D-923C-DA2D8EEC4A91}"/>
              </a:ext>
            </a:extLst>
          </p:cNvPr>
          <p:cNvSpPr>
            <a:spLocks xmlns:a="http://schemas.openxmlformats.org/drawingml/2006/main" noGrp="1"/>
          </p:cNvSpPr>
          <p:nvPr/>
        </p:nvSpPr>
        <p:spPr>
          <a:xfrm xmlns:a="http://schemas.openxmlformats.org/drawingml/2006/main">
            <a:off x="628650" y="5638800"/>
            <a:ext cx="809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Microsoft YaHei"/>
                <a:ea typeface="Microsoft YaHei"/>
                <a:cs typeface="Microsoft YaHei"/>
              </a:defRPr>
            </a:pPr>
            <a:r>
              <a:rPr sz="900" b="1">
                <a:solidFill>
                  <a:srgbClr val="4B4B4F"/>
                </a:solidFill>
                <a:latin typeface="Microsoft YaHei"/>
                <a:ea typeface="Microsoft YaHei"/>
                <a:cs typeface="Microsoft YaHei"/>
              </a:rPr>
              <a:t>题型依据｜DSE模考题型｜参照 HKDSE Visual Arts 公开评核框架、作品评赏与作品集任务要求｜Visual Arts public-examination or SBA skill adapted to MCQ·证据定位·原创模考任务 1</a:t>
            </a:r>
          </a:p>
        </p:txBody>
      </p:sp>
      <p:sp>
        <p:nvSpPr>
          <p:cNvPr id="17" name="">
            <a:extLst xmlns:a="http://schemas.openxmlformats.org/drawingml/2006/main">
              <a:ext uri="{FF2B5EF4-FFF2-40B4-BE49-F238E27FC236}">
                <a16:creationId xmlns:a16="http://schemas.microsoft.com/office/drawing/2014/main" id="{598DCAA9-E4AE-489E-B527-8610AC082D99}"/>
              </a:ext>
            </a:extLst>
          </p:cNvPr>
          <p:cNvSpPr>
            <a:spLocks xmlns:a="http://schemas.openxmlformats.org/drawingml/2006/main" noGrp="1"/>
          </p:cNvSpPr>
          <p:nvPr/>
        </p:nvSpPr>
        <p:spPr>
          <a:xfrm xmlns:a="http://schemas.openxmlformats.org/drawingml/2006/main">
            <a:off x="628650" y="6076950"/>
            <a:ext cx="885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0B0B0D"/>
                </a:solidFill>
                <a:latin typeface="Arial"/>
                <a:ea typeface="Arial"/>
                <a:cs typeface="Arial"/>
              </a:defRPr>
            </a:pPr>
            <a:r>
              <a:rPr sz="975" b="1">
                <a:solidFill>
                  <a:srgbClr val="0B0B0D"/>
                </a:solidFill>
                <a:latin typeface="Arial"/>
                <a:ea typeface="Arial"/>
                <a:cs typeface="Arial"/>
              </a:rPr>
              <a:t>30题结构  基础诊断  +  应用迁移  +  高阶挑战</a:t>
            </a:r>
          </a:p>
        </p:txBody>
      </p:sp>
      <p:sp>
        <p:nvSpPr>
          <p:cNvPr id="18" name="">
            <a:extLst xmlns:a="http://schemas.openxmlformats.org/drawingml/2006/main">
              <a:ext uri="{FF2B5EF4-FFF2-40B4-BE49-F238E27FC236}">
                <a16:creationId xmlns:a16="http://schemas.microsoft.com/office/drawing/2014/main" id="{8ACF1C80-B70F-460C-AA7C-4AAD11DFB10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5A5A23B4-EEF5-41F3-97EE-4C8732275DC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视觉元素</a:t>
            </a:r>
          </a:p>
        </p:txBody>
      </p:sp>
      <p:sp>
        <p:nvSpPr>
          <p:cNvPr id="20" name="">
            <a:extLst xmlns:a="http://schemas.openxmlformats.org/drawingml/2006/main">
              <a:ext uri="{FF2B5EF4-FFF2-40B4-BE49-F238E27FC236}">
                <a16:creationId xmlns:a16="http://schemas.microsoft.com/office/drawing/2014/main" id="{9769B407-05D5-4723-9F06-7C4BFF4D0CE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03 / 30</a:t>
            </a:r>
          </a:p>
        </p:txBody>
      </p:sp>
    </p:spTree>
    <p:extLst>
      <p:ext uri="{BB962C8B-B14F-4D97-AF65-F5344CB8AC3E}">
        <p14:creationId xmlns:p14="http://schemas.microsoft.com/office/powerpoint/2010/main" val="769770289"/>
      </p:ext>
    </p:extLst>
  </p:cSld>
</p:sld>
</file>

<file path=ppt/slides/slide4.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C0C5E772-DEF5-4B23-BB72-A08D3AA1270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TARGET &amp; DIAGNOSIS</a:t>
            </a:r>
          </a:p>
        </p:txBody>
      </p:sp>
      <p:sp>
        <p:nvSpPr>
          <p:cNvPr id="2" name="">
            <a:extLst xmlns:a="http://schemas.openxmlformats.org/drawingml/2006/main">
              <a:ext uri="{FF2B5EF4-FFF2-40B4-BE49-F238E27FC236}">
                <a16:creationId xmlns:a16="http://schemas.microsoft.com/office/drawing/2014/main" id="{A8FF50FA-BEA8-4661-A9E2-235D43475F4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3cca3c153db34164"/>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F768C76-ED23-4758-A4B3-7F7138D65039}"/>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DSE 知识点与真题入口</a:t>
            </a:r>
          </a:p>
        </p:txBody>
      </p:sp>
      <p:sp>
        <p:nvSpPr>
          <p:cNvPr id="5" name="">
            <a:extLst xmlns:a="http://schemas.openxmlformats.org/drawingml/2006/main">
              <a:ext uri="{FF2B5EF4-FFF2-40B4-BE49-F238E27FC236}">
                <a16:creationId xmlns:a16="http://schemas.microsoft.com/office/drawing/2014/main" id="{5DE68112-79DE-4CAB-A455-B5F8F51277D0}"/>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CB318A42-421B-420B-A37D-A96767F40909}"/>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能解释“元素描述必须指向具体视觉证据”，并识别一个反例或边界。</a:t>
            </a:r>
          </a:p>
        </p:txBody>
      </p:sp>
      <p:sp>
        <p:nvSpPr>
          <p:cNvPr id="7" name="">
            <a:extLst xmlns:a="http://schemas.openxmlformats.org/drawingml/2006/main">
              <a:ext uri="{FF2B5EF4-FFF2-40B4-BE49-F238E27FC236}">
                <a16:creationId xmlns:a16="http://schemas.microsoft.com/office/drawing/2014/main" id="{F43B50B1-4ECF-4DEE-BD4D-4164D3C7BF0E}"/>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87A5E223-1D18-4E20-B657-10FDEE805E9D}"/>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入口诊断｜Q01 · DSE模考题</a:t>
            </a:r>
          </a:p>
        </p:txBody>
      </p:sp>
      <p:sp>
        <p:nvSpPr>
          <p:cNvPr id="9" name="">
            <a:extLst xmlns:a="http://schemas.openxmlformats.org/drawingml/2006/main">
              <a:ext uri="{FF2B5EF4-FFF2-40B4-BE49-F238E27FC236}">
                <a16:creationId xmlns:a16="http://schemas.microsoft.com/office/drawing/2014/main" id="{9B01B7EA-50BB-491E-A595-99DB461367B4}"/>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AA-1 · Visual Arts public-examination or SBA skill adapted to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 work clusters s…</a:t>
            </a:r>
          </a:p>
        </p:txBody>
      </p:sp>
      <p:sp>
        <p:nvSpPr>
          <p:cNvPr id="10" name="">
            <a:extLst xmlns:a="http://schemas.openxmlformats.org/drawingml/2006/main">
              <a:ext uri="{FF2B5EF4-FFF2-40B4-BE49-F238E27FC236}">
                <a16:creationId xmlns:a16="http://schemas.microsoft.com/office/drawing/2014/main" id="{C5B6126E-E973-45C0-8CB5-AD49F213706F}"/>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高频错因：用情绪词代替形式分析</a:t>
            </a:r>
          </a:p>
        </p:txBody>
      </p:sp>
      <p:sp>
        <p:nvSpPr>
          <p:cNvPr id="11" name="">
            <a:extLst xmlns:a="http://schemas.openxmlformats.org/drawingml/2006/main">
              <a:ext uri="{FF2B5EF4-FFF2-40B4-BE49-F238E27FC236}">
                <a16:creationId xmlns:a16="http://schemas.microsoft.com/office/drawing/2014/main" id="{637CCC8B-362A-4346-87E5-4AC38BEA8A3D}"/>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011AB3C7-E928-40B4-B61B-47165E34E429}"/>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695FC4E8-D938-4442-AD80-5B7FE942919C}"/>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元素描述必须指向具体视觉证据</a:t>
            </a:r>
          </a:p>
        </p:txBody>
      </p:sp>
      <p:sp>
        <p:nvSpPr>
          <p:cNvPr id="14" name="">
            <a:extLst xmlns:a="http://schemas.openxmlformats.org/drawingml/2006/main">
              <a:ext uri="{FF2B5EF4-FFF2-40B4-BE49-F238E27FC236}">
                <a16:creationId xmlns:a16="http://schemas.microsoft.com/office/drawing/2014/main" id="{A6EB360D-CCA1-4FB6-8549-6C3E34C892BE}"/>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A2EB90B5-1E58-4220-A4C4-5984DD3BFCE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990D3CCC-B792-41AC-AD88-00D2CA9C387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视觉元素</a:t>
            </a:r>
          </a:p>
        </p:txBody>
      </p:sp>
      <p:sp>
        <p:nvSpPr>
          <p:cNvPr id="17" name="">
            <a:extLst xmlns:a="http://schemas.openxmlformats.org/drawingml/2006/main">
              <a:ext uri="{FF2B5EF4-FFF2-40B4-BE49-F238E27FC236}">
                <a16:creationId xmlns:a16="http://schemas.microsoft.com/office/drawing/2014/main" id="{75FCE815-348D-4CE2-A4A6-26B79CB6A20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04 / 30</a:t>
            </a:r>
          </a:p>
        </p:txBody>
      </p:sp>
    </p:spTree>
    <p:extLst>
      <p:ext uri="{BB962C8B-B14F-4D97-AF65-F5344CB8AC3E}">
        <p14:creationId xmlns:p14="http://schemas.microsoft.com/office/powerpoint/2010/main" val="1143087953"/>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756E121F-80A6-4C97-8BB7-050D6E02997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WORKED EXAMPLE &amp; VARIATION</a:t>
            </a:r>
          </a:p>
        </p:txBody>
      </p:sp>
      <p:sp>
        <p:nvSpPr>
          <p:cNvPr id="2" name="">
            <a:extLst xmlns:a="http://schemas.openxmlformats.org/drawingml/2006/main">
              <a:ext uri="{FF2B5EF4-FFF2-40B4-BE49-F238E27FC236}">
                <a16:creationId xmlns:a16="http://schemas.microsoft.com/office/drawing/2014/main" id="{D2B76555-404C-42AE-A264-CDFC4758C76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a827ec249fb94bd4"/>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6AF55D5-157E-42EC-8516-3E1ED36C53FA}"/>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AEA82649-0542-4F18-AFA1-3324C96D07A6}"/>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CC559719-4E07-44FE-B106-8398575568D0}"/>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CFB03E55-3972-497C-B300-56307A9C766B}"/>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6E005513-9382-4691-9847-70FAB915CADF}"/>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观察</a:t>
            </a:r>
          </a:p>
        </p:txBody>
      </p:sp>
      <p:sp>
        <p:nvSpPr>
          <p:cNvPr id="9" name="">
            <a:extLst xmlns:a="http://schemas.openxmlformats.org/drawingml/2006/main">
              <a:ext uri="{FF2B5EF4-FFF2-40B4-BE49-F238E27FC236}">
                <a16:creationId xmlns:a16="http://schemas.microsoft.com/office/drawing/2014/main" id="{F383E5F7-56B3-4645-B166-6612EFC6183C}"/>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B2759AFB-E3B6-4B27-A4F3-DDBF74603F96}"/>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命名</a:t>
            </a:r>
          </a:p>
        </p:txBody>
      </p:sp>
      <p:sp>
        <p:nvSpPr>
          <p:cNvPr id="11" name="">
            <a:extLst xmlns:a="http://schemas.openxmlformats.org/drawingml/2006/main">
              <a:ext uri="{FF2B5EF4-FFF2-40B4-BE49-F238E27FC236}">
                <a16:creationId xmlns:a16="http://schemas.microsoft.com/office/drawing/2014/main" id="{6B33C378-A176-4A47-89EF-DB042536BAB1}"/>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298C51C8-6365-4624-9FA2-C2909BE3BDC3}"/>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定位</a:t>
            </a:r>
          </a:p>
        </p:txBody>
      </p:sp>
      <p:sp>
        <p:nvSpPr>
          <p:cNvPr id="13" name="">
            <a:extLst xmlns:a="http://schemas.openxmlformats.org/drawingml/2006/main">
              <a:ext uri="{FF2B5EF4-FFF2-40B4-BE49-F238E27FC236}">
                <a16:creationId xmlns:a16="http://schemas.microsoft.com/office/drawing/2014/main" id="{0CACFE2E-7889-4B63-9224-365EF96ACA53}"/>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8AABAFEF-3959-4BAC-A08E-3BB45339B0FD}"/>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解释效果</a:t>
            </a:r>
          </a:p>
        </p:txBody>
      </p:sp>
      <p:sp>
        <p:nvSpPr>
          <p:cNvPr id="15" name="">
            <a:extLst xmlns:a="http://schemas.openxmlformats.org/drawingml/2006/main">
              <a:ext uri="{FF2B5EF4-FFF2-40B4-BE49-F238E27FC236}">
                <a16:creationId xmlns:a16="http://schemas.microsoft.com/office/drawing/2014/main" id="{D79558F5-AC34-42B0-A854-7E053526ADD4}"/>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9E47DBA0-7B3A-4F41-BFE4-1191E5BF9514}"/>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Q01 · DSE模考题</a:t>
            </a:r>
          </a:p>
        </p:txBody>
      </p:sp>
      <p:sp>
        <p:nvSpPr>
          <p:cNvPr id="17" name="">
            <a:extLst xmlns:a="http://schemas.openxmlformats.org/drawingml/2006/main">
              <a:ext uri="{FF2B5EF4-FFF2-40B4-BE49-F238E27FC236}">
                <a16:creationId xmlns:a16="http://schemas.microsoft.com/office/drawing/2014/main" id="{4B10AC43-2D7F-4AF2-8C14-EEB69FAB6D24}"/>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3014"/>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AA-1 · Visual Arts public-examination or SBA skill adapted to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【原创训练材料｜参数为训练所设】A work clusters small grey …</a:t>
            </a:r>
          </a:p>
        </p:txBody>
      </p:sp>
      <p:sp>
        <p:nvSpPr>
          <p:cNvPr id="18" name="">
            <a:extLst xmlns:a="http://schemas.openxmlformats.org/drawingml/2006/main">
              <a:ext uri="{FF2B5EF4-FFF2-40B4-BE49-F238E27FC236}">
                <a16:creationId xmlns:a16="http://schemas.microsoft.com/office/drawing/2014/main" id="{BBC68A95-3ED6-4CF3-9A39-1D8B9AFCF969}"/>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5A1F2911-7E53-4C19-B774-699208C2BB43}"/>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29D3C83D-6569-4208-9D7A-0382E6D9205B}"/>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正确结论：Contrast in colour, scale and position directs attention from the fig…</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conclusion uses the observed result and keeps the stated boundary.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8FE511D7-5139-4124-A743-E12A2F0EFD2D}"/>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FEDAEF94-AEBF-4801-9E40-8D83A7A1D16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4D857DDE-705F-45B9-BC37-C3F9582463D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视觉元素</a:t>
            </a:r>
          </a:p>
        </p:txBody>
      </p:sp>
      <p:sp>
        <p:nvSpPr>
          <p:cNvPr id="24" name="">
            <a:extLst xmlns:a="http://schemas.openxmlformats.org/drawingml/2006/main">
              <a:ext uri="{FF2B5EF4-FFF2-40B4-BE49-F238E27FC236}">
                <a16:creationId xmlns:a16="http://schemas.microsoft.com/office/drawing/2014/main" id="{3AE59388-316F-449E-8241-8C73E1EC81E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05 / 30</a:t>
            </a:r>
          </a:p>
        </p:txBody>
      </p:sp>
    </p:spTree>
    <p:extLst>
      <p:ext uri="{BB962C8B-B14F-4D97-AF65-F5344CB8AC3E}">
        <p14:creationId xmlns:p14="http://schemas.microsoft.com/office/powerpoint/2010/main" val="395568892"/>
      </p:ext>
    </p:extLst>
  </p:cSld>
</p:sld>
</file>

<file path=ppt/slides/slide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890A3F4D-5885-46D5-A4E8-7F72563BC29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TIMED CHECK &amp; ERROR LOOP</a:t>
            </a:r>
          </a:p>
        </p:txBody>
      </p:sp>
      <p:sp>
        <p:nvSpPr>
          <p:cNvPr id="2" name="">
            <a:extLst xmlns:a="http://schemas.openxmlformats.org/drawingml/2006/main">
              <a:ext uri="{FF2B5EF4-FFF2-40B4-BE49-F238E27FC236}">
                <a16:creationId xmlns:a16="http://schemas.microsoft.com/office/drawing/2014/main" id="{946D76EB-131B-42E4-BD1C-3277245A58E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6e53b75b02664592"/>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A63D7BD-FE8F-4B44-9D38-8EAE447B72F5}"/>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8ECCDBCD-9329-4135-BFC6-B5F49C39CAE7}"/>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B35C7EBE-20D3-4108-87B5-587239C4F1C0}"/>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A40B6B0A-1EA2-49B3-A994-14175B7FA843}"/>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62"/>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分钟口述一题“从课程范围、核心判断与 Paper 任务结构建立边界”任务的作答路径，答案必须包含：</a:t>
            </a:r>
          </a:p>
        </p:txBody>
      </p:sp>
      <p:sp>
        <p:nvSpPr>
          <p:cNvPr id="8" name="">
            <a:extLst xmlns:a="http://schemas.openxmlformats.org/drawingml/2006/main">
              <a:ext uri="{FF2B5EF4-FFF2-40B4-BE49-F238E27FC236}">
                <a16:creationId xmlns:a16="http://schemas.microsoft.com/office/drawing/2014/main" id="{98E4691C-A1C5-4829-A2AA-094B3936ADB1}"/>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4E464240-A8FD-4EF6-B0F8-503275AB151D}"/>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DBFB573F-679A-4810-9E50-42E2128821C8}"/>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0246ABB8-DF9D-4F15-97ED-6835889C4B62}"/>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FC17B6AE-CBC0-4F0E-8B9F-773EBD36BA56}"/>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909E9FA1-52FD-47C1-A7D4-0C278D6E254C}"/>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5221AA39-1A9C-474B-B7CB-58B696891291}"/>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BB78BFE1-0161-4D04-A33D-67B345576968}"/>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EA107046-151C-4AE1-BD56-270EB36E4CA2}"/>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用情绪词代替形式分析</a:t>
            </a:r>
          </a:p>
        </p:txBody>
      </p:sp>
      <p:sp>
        <p:nvSpPr>
          <p:cNvPr id="17" name="">
            <a:extLst xmlns:a="http://schemas.openxmlformats.org/drawingml/2006/main">
              <a:ext uri="{FF2B5EF4-FFF2-40B4-BE49-F238E27FC236}">
                <a16:creationId xmlns:a16="http://schemas.microsoft.com/office/drawing/2014/main" id="{7B95AE77-D37D-4CAE-9BC3-D37091C02DE4}"/>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DB05E660-4803-4136-B9DA-95EEEFE83649}"/>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达标证据｜入口题 + 知识边界证据卡</a:t>
            </a:r>
          </a:p>
        </p:txBody>
      </p:sp>
      <p:sp>
        <p:nvSpPr>
          <p:cNvPr id="19" name="">
            <a:extLst xmlns:a="http://schemas.openxmlformats.org/drawingml/2006/main">
              <a:ext uri="{FF2B5EF4-FFF2-40B4-BE49-F238E27FC236}">
                <a16:creationId xmlns:a16="http://schemas.microsoft.com/office/drawing/2014/main" id="{93A707AC-8453-41D1-A5A4-16BB236EA9C6}"/>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7AA41B4D-C1B3-41E0-BCA2-C4D6C97ACE3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0241A137-2E1B-4472-91AA-EC401844E17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视觉元素</a:t>
            </a:r>
          </a:p>
        </p:txBody>
      </p:sp>
      <p:sp>
        <p:nvSpPr>
          <p:cNvPr id="22" name="">
            <a:extLst xmlns:a="http://schemas.openxmlformats.org/drawingml/2006/main">
              <a:ext uri="{FF2B5EF4-FFF2-40B4-BE49-F238E27FC236}">
                <a16:creationId xmlns:a16="http://schemas.microsoft.com/office/drawing/2014/main" id="{08F8CF80-2211-4B13-945D-2F007B82539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06 / 30</a:t>
            </a:r>
          </a:p>
        </p:txBody>
      </p:sp>
    </p:spTree>
    <p:extLst>
      <p:ext uri="{BB962C8B-B14F-4D97-AF65-F5344CB8AC3E}">
        <p14:creationId xmlns:p14="http://schemas.microsoft.com/office/powerpoint/2010/main" val="1250661425"/>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C6816F98-9001-4E64-9EF8-8AEAA48E274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TERMS &amp; PREREQUISITES</a:t>
            </a:r>
          </a:p>
        </p:txBody>
      </p:sp>
      <p:sp>
        <p:nvSpPr>
          <p:cNvPr id="2" name="">
            <a:extLst xmlns:a="http://schemas.openxmlformats.org/drawingml/2006/main">
              <a:ext uri="{FF2B5EF4-FFF2-40B4-BE49-F238E27FC236}">
                <a16:creationId xmlns:a16="http://schemas.microsoft.com/office/drawing/2014/main" id="{065D265D-A6D3-4814-B058-BC6EC975BFF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26b0ba5092464be7"/>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8647607-1F9F-4761-9687-71CA8D18F8D0}"/>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18A9F61F-5195-4BD1-8F2C-37390AE79F21}"/>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7176BE70-0201-442D-9086-F85C7EA36D28}"/>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5AAA0F20-E7AA-4D93-8E19-626448ECB3E4}"/>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视觉元素</a:t>
            </a:r>
          </a:p>
        </p:txBody>
      </p:sp>
      <p:sp>
        <p:nvSpPr>
          <p:cNvPr id="8" name="">
            <a:extLst xmlns:a="http://schemas.openxmlformats.org/drawingml/2006/main">
              <a:ext uri="{FF2B5EF4-FFF2-40B4-BE49-F238E27FC236}">
                <a16:creationId xmlns:a16="http://schemas.microsoft.com/office/drawing/2014/main" id="{F612F626-54BA-4A69-A0D6-2133E6D334A0}"/>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E2E2CE3E-72E2-45E1-8F99-95F1C7F2A87F}"/>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1FDC66DD-2F8A-4F5B-9BCC-9733EB2ED2D9}"/>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元素描述必须指向具体视觉证据</a:t>
            </a:r>
          </a:p>
        </p:txBody>
      </p:sp>
      <p:sp>
        <p:nvSpPr>
          <p:cNvPr id="11" name="">
            <a:extLst xmlns:a="http://schemas.openxmlformats.org/drawingml/2006/main">
              <a:ext uri="{FF2B5EF4-FFF2-40B4-BE49-F238E27FC236}">
                <a16:creationId xmlns:a16="http://schemas.microsoft.com/office/drawing/2014/main" id="{C192BA5E-D0CE-4B51-8B34-00D78A2ABFE5}"/>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97E950B3-5A7E-4FE4-8E91-C7734ADE8FB3}"/>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78CAA13A-9E30-487C-9E36-80A880E25246}"/>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观察—命名—定位—解释效果</a:t>
            </a:r>
          </a:p>
        </p:txBody>
      </p:sp>
      <p:sp>
        <p:nvSpPr>
          <p:cNvPr id="14" name="">
            <a:extLst xmlns:a="http://schemas.openxmlformats.org/drawingml/2006/main">
              <a:ext uri="{FF2B5EF4-FFF2-40B4-BE49-F238E27FC236}">
                <a16:creationId xmlns:a16="http://schemas.microsoft.com/office/drawing/2014/main" id="{6896CEC3-889D-4552-94A4-2F48AADA427F}"/>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CA3C76EE-2371-499E-A9D9-B711BD8E0D2F}"/>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46C523FD-6A41-4109-A226-D6D453A6329D}"/>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用情绪词代替形式分析</a:t>
            </a:r>
          </a:p>
        </p:txBody>
      </p:sp>
      <p:sp>
        <p:nvSpPr>
          <p:cNvPr id="17" name="">
            <a:extLst xmlns:a="http://schemas.openxmlformats.org/drawingml/2006/main">
              <a:ext uri="{FF2B5EF4-FFF2-40B4-BE49-F238E27FC236}">
                <a16:creationId xmlns:a16="http://schemas.microsoft.com/office/drawing/2014/main" id="{A22375E5-BA45-4661-B288-9029430B3BA3}"/>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536163AF-926C-42D6-9413-8CF02C475DA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EEBCC205-AE3D-4C8C-A1E8-D18230C7DBA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视觉元素</a:t>
            </a:r>
          </a:p>
        </p:txBody>
      </p:sp>
      <p:sp>
        <p:nvSpPr>
          <p:cNvPr id="20" name="">
            <a:extLst xmlns:a="http://schemas.openxmlformats.org/drawingml/2006/main">
              <a:ext uri="{FF2B5EF4-FFF2-40B4-BE49-F238E27FC236}">
                <a16:creationId xmlns:a16="http://schemas.microsoft.com/office/drawing/2014/main" id="{8386F79F-814E-4E1F-9D66-9F74C6F9A06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07 / 30</a:t>
            </a:r>
          </a:p>
        </p:txBody>
      </p:sp>
    </p:spTree>
    <p:extLst>
      <p:ext uri="{BB962C8B-B14F-4D97-AF65-F5344CB8AC3E}">
        <p14:creationId xmlns:p14="http://schemas.microsoft.com/office/powerpoint/2010/main" val="737816813"/>
      </p:ext>
    </p:extLst>
  </p:cSld>
</p:sld>
</file>

<file path=ppt/slides/slide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B4E426FB-15AA-4686-9597-56F1335ACE7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KNOWLEDGE MODEL</a:t>
            </a:r>
          </a:p>
        </p:txBody>
      </p:sp>
      <p:sp>
        <p:nvSpPr>
          <p:cNvPr id="2" name="">
            <a:extLst xmlns:a="http://schemas.openxmlformats.org/drawingml/2006/main">
              <a:ext uri="{FF2B5EF4-FFF2-40B4-BE49-F238E27FC236}">
                <a16:creationId xmlns:a16="http://schemas.microsoft.com/office/drawing/2014/main" id="{4958A956-133D-42C9-8B57-8EDB237E10F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574ceeb37eab4652"/>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A535CD6-ADE1-4834-91B8-A05DF9F19D54}"/>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12936144-940A-41A3-8EAA-D0BAC9935050}"/>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701F0EF9-E2E7-4B71-81C5-58A051A9A69A}"/>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D187610E-569A-401B-9575-8D4A29FF2E1C}"/>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AA-1 · Visual Arts public-examination or SBA skill adapted to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a:t>
            </a:r>
          </a:p>
        </p:txBody>
      </p:sp>
      <p:sp>
        <p:nvSpPr>
          <p:cNvPr id="8" name="">
            <a:extLst xmlns:a="http://schemas.openxmlformats.org/drawingml/2006/main">
              <a:ext uri="{FF2B5EF4-FFF2-40B4-BE49-F238E27FC236}">
                <a16:creationId xmlns:a16="http://schemas.microsoft.com/office/drawing/2014/main" id="{1B0167A3-66F4-48F4-AA7A-60C22505BB70}"/>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F6405505-9875-485E-8927-DCE15A31FC07}"/>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7FDCE2D3-F70A-4EA8-BA69-31BE0ACC9972}"/>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元素描述必须指向具体视觉证据</a:t>
            </a:r>
          </a:p>
        </p:txBody>
      </p:sp>
      <p:sp>
        <p:nvSpPr>
          <p:cNvPr id="11" name="">
            <a:extLst xmlns:a="http://schemas.openxmlformats.org/drawingml/2006/main">
              <a:ext uri="{FF2B5EF4-FFF2-40B4-BE49-F238E27FC236}">
                <a16:creationId xmlns:a16="http://schemas.microsoft.com/office/drawing/2014/main" id="{07F16B55-2C49-43BF-AD8B-16596710FA34}"/>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297B9B74-8648-4669-90AB-666FC1F08390}"/>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3592A0D3-246E-481D-9619-EF4F2C7E0211}"/>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观察—命名—定位—解释效果</a:t>
            </a:r>
          </a:p>
        </p:txBody>
      </p:sp>
      <p:sp>
        <p:nvSpPr>
          <p:cNvPr id="14" name="">
            <a:extLst xmlns:a="http://schemas.openxmlformats.org/drawingml/2006/main">
              <a:ext uri="{FF2B5EF4-FFF2-40B4-BE49-F238E27FC236}">
                <a16:creationId xmlns:a16="http://schemas.microsoft.com/office/drawing/2014/main" id="{E9C551FB-FFCA-4F00-94E0-50F5727A17A5}"/>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36F27FAB-70A1-43A8-B92F-62C38572EA0D}"/>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895B5DC4-D186-4090-8C12-43D9489C97B1}"/>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检查：用情绪词代替形式分析</a:t>
            </a:r>
          </a:p>
        </p:txBody>
      </p:sp>
      <p:sp>
        <p:nvSpPr>
          <p:cNvPr id="17" name="">
            <a:extLst xmlns:a="http://schemas.openxmlformats.org/drawingml/2006/main">
              <a:ext uri="{FF2B5EF4-FFF2-40B4-BE49-F238E27FC236}">
                <a16:creationId xmlns:a16="http://schemas.microsoft.com/office/drawing/2014/main" id="{04D57F63-BEA8-4D99-A772-ACDC561CDB71}"/>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504C479C-4563-4234-9070-EB6494175E2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A27E4A01-5DC5-4742-A15F-1BF207DCCB9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视觉元素</a:t>
            </a:r>
          </a:p>
        </p:txBody>
      </p:sp>
      <p:sp>
        <p:nvSpPr>
          <p:cNvPr id="20" name="">
            <a:extLst xmlns:a="http://schemas.openxmlformats.org/drawingml/2006/main">
              <a:ext uri="{FF2B5EF4-FFF2-40B4-BE49-F238E27FC236}">
                <a16:creationId xmlns:a16="http://schemas.microsoft.com/office/drawing/2014/main" id="{78297046-6CAC-45FB-A0A3-C9D77243365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08 / 30</a:t>
            </a:r>
          </a:p>
        </p:txBody>
      </p:sp>
    </p:spTree>
    <p:extLst>
      <p:ext uri="{BB962C8B-B14F-4D97-AF65-F5344CB8AC3E}">
        <p14:creationId xmlns:p14="http://schemas.microsoft.com/office/powerpoint/2010/main" val="402005484"/>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B027F414-ED19-4D63-8997-00D16F04EDE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EVIDENCE TASK</a:t>
            </a:r>
          </a:p>
        </p:txBody>
      </p:sp>
      <p:sp>
        <p:nvSpPr>
          <p:cNvPr id="2" name="">
            <a:extLst xmlns:a="http://schemas.openxmlformats.org/drawingml/2006/main">
              <a:ext uri="{FF2B5EF4-FFF2-40B4-BE49-F238E27FC236}">
                <a16:creationId xmlns:a16="http://schemas.microsoft.com/office/drawing/2014/main" id="{13916A73-88E6-493C-9630-55FFB6BFFD3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17fc589660f749a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4B5F343-4F1D-4049-B419-82FAA52120E0}"/>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E434B234-35D6-45EF-9D34-53DEA0F44727}"/>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CAD8445C-D594-4FEE-8CC0-49B12BC4AD0B}"/>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Q04 · DSE模考题</a:t>
            </a:r>
          </a:p>
        </p:txBody>
      </p:sp>
      <p:sp>
        <p:nvSpPr>
          <p:cNvPr id="7" name="">
            <a:extLst xmlns:a="http://schemas.openxmlformats.org/drawingml/2006/main">
              <a:ext uri="{FF2B5EF4-FFF2-40B4-BE49-F238E27FC236}">
                <a16:creationId xmlns:a16="http://schemas.microsoft.com/office/drawing/2014/main" id="{A99631FC-1AF8-4903-AD1D-5DDED89F68C6}"/>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AD-4 · Visual Arts public-examination or SBA skill adapted to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 work clusters small grey figures at lower left, places one saturated orange rectangle at upper right, and lea…</a:t>
            </a:r>
          </a:p>
        </p:txBody>
      </p:sp>
      <p:sp>
        <p:nvSpPr>
          <p:cNvPr id="8" name="">
            <a:extLst xmlns:a="http://schemas.openxmlformats.org/drawingml/2006/main">
              <a:ext uri="{FF2B5EF4-FFF2-40B4-BE49-F238E27FC236}">
                <a16:creationId xmlns:a16="http://schemas.microsoft.com/office/drawing/2014/main" id="{8F91F6DE-64ED-4E65-B69B-E3F2AFE599C7}"/>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Visual Arts 公开评核框架、作品评赏与作品集任务要求｜Visual Arts public-examination or SBA skill adapted to MCQ·错…</a:t>
            </a:r>
          </a:p>
        </p:txBody>
      </p:sp>
      <p:sp>
        <p:nvSpPr>
          <p:cNvPr id="9" name="">
            <a:extLst xmlns:a="http://schemas.openxmlformats.org/drawingml/2006/main">
              <a:ext uri="{FF2B5EF4-FFF2-40B4-BE49-F238E27FC236}">
                <a16:creationId xmlns:a16="http://schemas.microsoft.com/office/drawing/2014/main" id="{BE9649C5-D107-4692-A395-A89C0B517246}"/>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74B47263-7335-4F90-8FC8-B3AD2C74D765}"/>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A93C29FF-1A0B-4DCE-B747-BDEFDD357BDC}"/>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DE818464-964A-45FD-A56C-0A3E8DE6A5F1}"/>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1675F7E2-FAA9-45DC-A2FF-BA6607787075}"/>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5C5011D1-50E3-41D2-8C95-E52F4F0937AF}"/>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58544D18-9079-4204-A6D7-6BD11E6CC689}"/>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8810EF49-CD2C-42AC-98B5-74CFBD0D1B53}"/>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53A4D35A-E4C0-4D09-9951-CF1DCE567127}"/>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18AFD3B5-68FA-4541-A0C0-1C3FE708BE3B}"/>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B41E8383-D1EB-4734-B9E4-7A630C093966}"/>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BDC236B9-E0E8-4391-9932-0B74F3304C2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A1397872-0DE3-449D-9CB0-8B3DCBCDAA9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视觉元素</a:t>
            </a:r>
          </a:p>
        </p:txBody>
      </p:sp>
      <p:sp>
        <p:nvSpPr>
          <p:cNvPr id="22" name="">
            <a:extLst xmlns:a="http://schemas.openxmlformats.org/drawingml/2006/main">
              <a:ext uri="{FF2B5EF4-FFF2-40B4-BE49-F238E27FC236}">
                <a16:creationId xmlns:a16="http://schemas.microsoft.com/office/drawing/2014/main" id="{8CEF0451-D68D-41C6-93FA-98C0F6BC7BE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09 / 30</a:t>
            </a:r>
          </a:p>
        </p:txBody>
      </p:sp>
    </p:spTree>
    <p:extLst>
      <p:ext uri="{BB962C8B-B14F-4D97-AF65-F5344CB8AC3E}">
        <p14:creationId xmlns:p14="http://schemas.microsoft.com/office/powerpoint/2010/main" val="406402376"/>
      </p:ext>
    </p:extLst>
  </p:cSld>
</p:sld>
</file>

<file path=ppt/slides/slide10.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A581A677-F29C-4B00-BD6C-EA632755348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THREE LEVELS</a:t>
            </a:r>
          </a:p>
        </p:txBody>
      </p:sp>
      <p:sp>
        <p:nvSpPr>
          <p:cNvPr id="2" name="">
            <a:extLst xmlns:a="http://schemas.openxmlformats.org/drawingml/2006/main">
              <a:ext uri="{FF2B5EF4-FFF2-40B4-BE49-F238E27FC236}">
                <a16:creationId xmlns:a16="http://schemas.microsoft.com/office/drawing/2014/main" id="{DC82343C-14A0-4443-81D8-C01BA49A7E7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f35980b2393d4f4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D7D9F20-F4F9-47CA-B9EB-00E20FF353D7}"/>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2A98148E-E4B9-4470-99E7-9E407740170F}"/>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B8B62D66-8127-49FA-86B4-50017C35813B}"/>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840AE5B6-FF7B-4E0A-B8A3-DC4479E64C09}"/>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A618AD76-1A2D-4A99-895C-596599B1EC30}"/>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AA-1 · Visual Arts public-examination or SBA skill adapted to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a:t>
            </a:r>
          </a:p>
        </p:txBody>
      </p:sp>
      <p:sp>
        <p:nvSpPr>
          <p:cNvPr id="9" name="">
            <a:extLst xmlns:a="http://schemas.openxmlformats.org/drawingml/2006/main">
              <a:ext uri="{FF2B5EF4-FFF2-40B4-BE49-F238E27FC236}">
                <a16:creationId xmlns:a16="http://schemas.microsoft.com/office/drawing/2014/main" id="{A0FD208C-2C85-4A0B-B99A-2AEB8B0CF552}"/>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02702A81-4655-4CB7-BD05-1FBE9937E580}"/>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20814199-BD91-44F2-AAA8-FD04F82B2AC0}"/>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97D2E6A4-135F-49B5-BA5C-6EBDE7BE26D4}"/>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AD-4 · Visual Arts public-examination or SBA skill adapted to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 work…</a:t>
            </a:r>
          </a:p>
        </p:txBody>
      </p:sp>
      <p:sp>
        <p:nvSpPr>
          <p:cNvPr id="13" name="">
            <a:extLst xmlns:a="http://schemas.openxmlformats.org/drawingml/2006/main">
              <a:ext uri="{FF2B5EF4-FFF2-40B4-BE49-F238E27FC236}">
                <a16:creationId xmlns:a16="http://schemas.microsoft.com/office/drawing/2014/main" id="{EAD4E778-2832-4414-BE7A-AF8E9A716DB9}"/>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99A0C08E-3FF6-4118-850F-48CF761FCC6D}"/>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21770610-03F5-4E3E-A8CE-EF28CD4FA347}"/>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39073169-E45D-41C5-A51D-CBD78F553E66}"/>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AH-8 · Visual Arts public-examination or SBA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 work…</a:t>
            </a:r>
          </a:p>
        </p:txBody>
      </p:sp>
      <p:sp>
        <p:nvSpPr>
          <p:cNvPr id="17" name="">
            <a:extLst xmlns:a="http://schemas.openxmlformats.org/drawingml/2006/main">
              <a:ext uri="{FF2B5EF4-FFF2-40B4-BE49-F238E27FC236}">
                <a16:creationId xmlns:a16="http://schemas.microsoft.com/office/drawing/2014/main" id="{EC11EC81-6460-456E-944B-A8BCA35090CE}"/>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C7255ECC-9A40-4D68-AD52-45DD8E4F99E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78712C28-10B8-4B76-B481-1E2475C3F78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视觉元素</a:t>
            </a:r>
          </a:p>
        </p:txBody>
      </p:sp>
      <p:sp>
        <p:nvSpPr>
          <p:cNvPr id="20" name="">
            <a:extLst xmlns:a="http://schemas.openxmlformats.org/drawingml/2006/main">
              <a:ext uri="{FF2B5EF4-FFF2-40B4-BE49-F238E27FC236}">
                <a16:creationId xmlns:a16="http://schemas.microsoft.com/office/drawing/2014/main" id="{934B00B7-3433-4085-982E-0536ACDE3E1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10 / 30</a:t>
            </a:r>
          </a:p>
        </p:txBody>
      </p:sp>
    </p:spTree>
    <p:extLst>
      <p:ext uri="{BB962C8B-B14F-4D97-AF65-F5344CB8AC3E}">
        <p14:creationId xmlns:p14="http://schemas.microsoft.com/office/powerpoint/2010/main" val="55498520"/>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735D0247-8626-425E-A40C-B6C60963AA3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ERROR LAB</a:t>
            </a:r>
          </a:p>
        </p:txBody>
      </p:sp>
      <p:sp>
        <p:nvSpPr>
          <p:cNvPr id="2" name="">
            <a:extLst xmlns:a="http://schemas.openxmlformats.org/drawingml/2006/main">
              <a:ext uri="{FF2B5EF4-FFF2-40B4-BE49-F238E27FC236}">
                <a16:creationId xmlns:a16="http://schemas.microsoft.com/office/drawing/2014/main" id="{0625E534-5639-424E-9B45-B624030517C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f291b3116c94676"/>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481C3A8-0FA0-4AD6-9A96-E7212428EF6C}"/>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110737E1-B906-4B6C-9079-A49F859C64D9}"/>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437C488F-D8B7-409D-A020-668ACB1FCE63}"/>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F37AF471-B0A6-4995-BA8C-D0766228AEA1}"/>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用情绪词代替形式分析</a:t>
            </a:r>
          </a:p>
        </p:txBody>
      </p:sp>
      <p:sp>
        <p:nvSpPr>
          <p:cNvPr id="8" name="">
            <a:extLst xmlns:a="http://schemas.openxmlformats.org/drawingml/2006/main">
              <a:ext uri="{FF2B5EF4-FFF2-40B4-BE49-F238E27FC236}">
                <a16:creationId xmlns:a16="http://schemas.microsoft.com/office/drawing/2014/main" id="{75A54565-E37E-488F-AEC0-40A44A95E626}"/>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FA67C3D3-B397-4C78-A79E-A9D3856C0B71}"/>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E0D0636A-272B-407A-839B-469229026302}"/>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53ABD407-8CAD-44BE-9183-88D421315590}"/>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正确结论：Locate each element, trace the viewing path and test the reading against the wh…</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action targets the mechanism or failure shown in the material.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24B41DD7-4F6A-4D26-88BF-F4D6DD5C49B1}"/>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F3B7317F-88FB-43E8-9979-B245EAB7A5E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60D68E2D-BD63-470F-9EB2-18F8470B531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视觉元素</a:t>
            </a:r>
          </a:p>
        </p:txBody>
      </p:sp>
      <p:sp>
        <p:nvSpPr>
          <p:cNvPr id="15" name="">
            <a:extLst xmlns:a="http://schemas.openxmlformats.org/drawingml/2006/main">
              <a:ext uri="{FF2B5EF4-FFF2-40B4-BE49-F238E27FC236}">
                <a16:creationId xmlns:a16="http://schemas.microsoft.com/office/drawing/2014/main" id="{BF8B9E28-01EA-4A6D-9429-B0688363423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11 / 30</a:t>
            </a:r>
          </a:p>
        </p:txBody>
      </p:sp>
    </p:spTree>
    <p:extLst>
      <p:ext uri="{BB962C8B-B14F-4D97-AF65-F5344CB8AC3E}">
        <p14:creationId xmlns:p14="http://schemas.microsoft.com/office/powerpoint/2010/main" val="1563160971"/>
      </p:ext>
    </p:extLst>
  </p:cSld>
</p:sld>
</file>

<file path=ppt/slides/slide1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3D8AF66E-5591-4DDF-99B9-CDA165BF4D8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EXIT EVIDENCE</a:t>
            </a:r>
          </a:p>
        </p:txBody>
      </p:sp>
      <p:sp>
        <p:nvSpPr>
          <p:cNvPr id="2" name="">
            <a:extLst xmlns:a="http://schemas.openxmlformats.org/drawingml/2006/main">
              <a:ext uri="{FF2B5EF4-FFF2-40B4-BE49-F238E27FC236}">
                <a16:creationId xmlns:a16="http://schemas.microsoft.com/office/drawing/2014/main" id="{32B3B367-8B65-494D-9E8E-892EDAFB5EE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23e3e5c8444042a3"/>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F1A8059-4575-421D-9D79-9ABE4A9E8271}"/>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412506B5-100E-4783-8783-611AA3D50839}"/>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AC90BD5D-6D8E-4EA9-A624-92DE3D47BE38}"/>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Q08 · DSE模考题</a:t>
            </a:r>
          </a:p>
        </p:txBody>
      </p:sp>
      <p:sp>
        <p:nvSpPr>
          <p:cNvPr id="7" name="">
            <a:extLst xmlns:a="http://schemas.openxmlformats.org/drawingml/2006/main">
              <a:ext uri="{FF2B5EF4-FFF2-40B4-BE49-F238E27FC236}">
                <a16:creationId xmlns:a16="http://schemas.microsoft.com/office/drawing/2014/main" id="{1D026754-CD54-4F05-84C8-078BF97F98EE}"/>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AH-8 · Visual Arts public-examination or SBA skill adapted to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【原创训练材料｜参数为训练所设】A work clusters small grey figures at lower left, places one saturated orange rectangle at upper right, and leaves a wide pale gap …</a:t>
            </a:r>
          </a:p>
        </p:txBody>
      </p:sp>
      <p:sp>
        <p:nvSpPr>
          <p:cNvPr id="8" name="">
            <a:extLst xmlns:a="http://schemas.openxmlformats.org/drawingml/2006/main">
              <a:ext uri="{FF2B5EF4-FFF2-40B4-BE49-F238E27FC236}">
                <a16:creationId xmlns:a16="http://schemas.microsoft.com/office/drawing/2014/main" id="{24BFD9FF-A062-4A5F-BAB8-C733679E9699}"/>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032BD1DC-5584-401E-AA15-CC38E98CB13F}"/>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9EA22037-335A-4582-B8B4-3CA988EA278A}"/>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DB073989-6906-4F92-B6EF-9C16C140DEAD}"/>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入口题 + 知识边界证据卡</a:t>
            </a:r>
          </a:p>
        </p:txBody>
      </p:sp>
      <p:sp>
        <p:nvSpPr>
          <p:cNvPr id="12" name="">
            <a:extLst xmlns:a="http://schemas.openxmlformats.org/drawingml/2006/main">
              <a:ext uri="{FF2B5EF4-FFF2-40B4-BE49-F238E27FC236}">
                <a16:creationId xmlns:a16="http://schemas.microsoft.com/office/drawing/2014/main" id="{8656348C-6029-42CD-8CEF-3B7C5F0489E9}"/>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96C9BD67-A659-4DB6-93EC-6A66D70D5317}"/>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1FC84EC0-1345-4AA6-A9FD-445E5832AEC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0F45569E-61B0-4D67-A308-825F0F98A97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视觉元素</a:t>
            </a:r>
          </a:p>
        </p:txBody>
      </p:sp>
      <p:sp>
        <p:nvSpPr>
          <p:cNvPr id="16" name="">
            <a:extLst xmlns:a="http://schemas.openxmlformats.org/drawingml/2006/main">
              <a:ext uri="{FF2B5EF4-FFF2-40B4-BE49-F238E27FC236}">
                <a16:creationId xmlns:a16="http://schemas.microsoft.com/office/drawing/2014/main" id="{68E3671A-3044-43F6-8EA7-6218E4A0968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12 / 30</a:t>
            </a:r>
          </a:p>
        </p:txBody>
      </p:sp>
    </p:spTree>
    <p:extLst>
      <p:ext uri="{BB962C8B-B14F-4D97-AF65-F5344CB8AC3E}">
        <p14:creationId xmlns:p14="http://schemas.microsoft.com/office/powerpoint/2010/main" val="229391783"/>
      </p:ext>
    </p:extLst>
  </p:cSld>
</p:sld>
</file>

<file path=ppt/slides/slide1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97ECF8AF-4749-4017-B8F2-6F7416F989C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TARGET &amp; DIAGNOSIS</a:t>
            </a:r>
          </a:p>
        </p:txBody>
      </p:sp>
      <p:sp>
        <p:nvSpPr>
          <p:cNvPr id="2" name="">
            <a:extLst xmlns:a="http://schemas.openxmlformats.org/drawingml/2006/main">
              <a:ext uri="{FF2B5EF4-FFF2-40B4-BE49-F238E27FC236}">
                <a16:creationId xmlns:a16="http://schemas.microsoft.com/office/drawing/2014/main" id="{A815FB99-E600-4E78-A33C-A85BD3E9360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373efa737cca465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58D2AAC-B998-4EA7-97D2-25B4C032FAE1}"/>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DSE 模考例题与变式</a:t>
            </a:r>
          </a:p>
        </p:txBody>
      </p:sp>
      <p:sp>
        <p:nvSpPr>
          <p:cNvPr id="5" name="">
            <a:extLst xmlns:a="http://schemas.openxmlformats.org/drawingml/2006/main">
              <a:ext uri="{FF2B5EF4-FFF2-40B4-BE49-F238E27FC236}">
                <a16:creationId xmlns:a16="http://schemas.microsoft.com/office/drawing/2014/main" id="{83F20AF5-CCF7-4486-B1AA-973147472808}"/>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1AEFB531-6A0E-433B-B6CE-86A00672CA56}"/>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能独立执行“观察—命名—定位—解释效果”，并说明每一步理由。</a:t>
            </a:r>
          </a:p>
        </p:txBody>
      </p:sp>
      <p:sp>
        <p:nvSpPr>
          <p:cNvPr id="7" name="">
            <a:extLst xmlns:a="http://schemas.openxmlformats.org/drawingml/2006/main">
              <a:ext uri="{FF2B5EF4-FFF2-40B4-BE49-F238E27FC236}">
                <a16:creationId xmlns:a16="http://schemas.microsoft.com/office/drawing/2014/main" id="{8D0B3DF4-EA9E-4F16-9BCF-F87272732EB4}"/>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72124CE8-F454-4117-8B6E-90D52DC4BE4B}"/>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入口诊断｜Q11 · DSE模考题</a:t>
            </a:r>
          </a:p>
        </p:txBody>
      </p:sp>
      <p:sp>
        <p:nvSpPr>
          <p:cNvPr id="9" name="">
            <a:extLst xmlns:a="http://schemas.openxmlformats.org/drawingml/2006/main">
              <a:ext uri="{FF2B5EF4-FFF2-40B4-BE49-F238E27FC236}">
                <a16:creationId xmlns:a16="http://schemas.microsoft.com/office/drawing/2014/main" id="{D6657419-A9B9-416D-B885-A28847318CB7}"/>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AK-11 · Visual Arts public-examination or SBA skill adapted to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 work clusters …</a:t>
            </a:r>
          </a:p>
        </p:txBody>
      </p:sp>
      <p:sp>
        <p:nvSpPr>
          <p:cNvPr id="10" name="">
            <a:extLst xmlns:a="http://schemas.openxmlformats.org/drawingml/2006/main">
              <a:ext uri="{FF2B5EF4-FFF2-40B4-BE49-F238E27FC236}">
                <a16:creationId xmlns:a16="http://schemas.microsoft.com/office/drawing/2014/main" id="{C28681FD-9E96-4BA1-8392-ACEBAFE0D02F}"/>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高频错因：用情绪词代替形式分析</a:t>
            </a:r>
          </a:p>
        </p:txBody>
      </p:sp>
      <p:sp>
        <p:nvSpPr>
          <p:cNvPr id="11" name="">
            <a:extLst xmlns:a="http://schemas.openxmlformats.org/drawingml/2006/main">
              <a:ext uri="{FF2B5EF4-FFF2-40B4-BE49-F238E27FC236}">
                <a16:creationId xmlns:a16="http://schemas.microsoft.com/office/drawing/2014/main" id="{5AC31634-9CC0-4B9C-9A54-3381ED4E708C}"/>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B9F3C4D4-78A7-4923-AAAF-660ADAFC9437}"/>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02BD4260-5834-4CE9-B716-2E17C6AC490E}"/>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元素描述必须指向具体视觉证据</a:t>
            </a:r>
          </a:p>
        </p:txBody>
      </p:sp>
      <p:sp>
        <p:nvSpPr>
          <p:cNvPr id="14" name="">
            <a:extLst xmlns:a="http://schemas.openxmlformats.org/drawingml/2006/main">
              <a:ext uri="{FF2B5EF4-FFF2-40B4-BE49-F238E27FC236}">
                <a16:creationId xmlns:a16="http://schemas.microsoft.com/office/drawing/2014/main" id="{B9EAB040-AE0B-496B-BBD3-84A85C3769B6}"/>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0A6950DE-716D-40B9-A3F0-C528D29A6D6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F9BA8F2F-FC68-4C22-815F-FAFA45C7E74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视觉元素</a:t>
            </a:r>
          </a:p>
        </p:txBody>
      </p:sp>
      <p:sp>
        <p:nvSpPr>
          <p:cNvPr id="17" name="">
            <a:extLst xmlns:a="http://schemas.openxmlformats.org/drawingml/2006/main">
              <a:ext uri="{FF2B5EF4-FFF2-40B4-BE49-F238E27FC236}">
                <a16:creationId xmlns:a16="http://schemas.microsoft.com/office/drawing/2014/main" id="{D6B2C14C-C3AD-43E8-BCFD-95B171913D5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13 / 30</a:t>
            </a:r>
          </a:p>
        </p:txBody>
      </p:sp>
    </p:spTree>
    <p:extLst>
      <p:ext uri="{BB962C8B-B14F-4D97-AF65-F5344CB8AC3E}">
        <p14:creationId xmlns:p14="http://schemas.microsoft.com/office/powerpoint/2010/main" val="1908650817"/>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15235D5F-23AF-40C0-BEAF-3F4956BB475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WORKED EXAMPLE &amp; VARIATION</a:t>
            </a:r>
          </a:p>
        </p:txBody>
      </p:sp>
      <p:sp>
        <p:nvSpPr>
          <p:cNvPr id="2" name="">
            <a:extLst xmlns:a="http://schemas.openxmlformats.org/drawingml/2006/main">
              <a:ext uri="{FF2B5EF4-FFF2-40B4-BE49-F238E27FC236}">
                <a16:creationId xmlns:a16="http://schemas.microsoft.com/office/drawing/2014/main" id="{380729D1-4969-4D4D-A0F8-A12F481D2F4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2fc71490a4da4808"/>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B7F0728-E965-471A-9111-AA4DA51CF8A3}"/>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8BC1A8C0-7E67-4A4F-BE94-35A3B5B6F5F5}"/>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C880137D-CFFF-4F8D-AABA-19A7B7DBFB1C}"/>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33A4BBDE-8F86-4B8C-AE29-6B2AF0EA6977}"/>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43FCFF92-A9A1-4A31-B60C-C1C8C109E689}"/>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观察</a:t>
            </a:r>
          </a:p>
        </p:txBody>
      </p:sp>
      <p:sp>
        <p:nvSpPr>
          <p:cNvPr id="9" name="">
            <a:extLst xmlns:a="http://schemas.openxmlformats.org/drawingml/2006/main">
              <a:ext uri="{FF2B5EF4-FFF2-40B4-BE49-F238E27FC236}">
                <a16:creationId xmlns:a16="http://schemas.microsoft.com/office/drawing/2014/main" id="{0976BD66-1999-4D85-8EAA-0A3A4E2A6801}"/>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451C36F2-F19C-4A65-8D7D-B5CF99B1B3E6}"/>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命名</a:t>
            </a:r>
          </a:p>
        </p:txBody>
      </p:sp>
      <p:sp>
        <p:nvSpPr>
          <p:cNvPr id="11" name="">
            <a:extLst xmlns:a="http://schemas.openxmlformats.org/drawingml/2006/main">
              <a:ext uri="{FF2B5EF4-FFF2-40B4-BE49-F238E27FC236}">
                <a16:creationId xmlns:a16="http://schemas.microsoft.com/office/drawing/2014/main" id="{E89C5FE1-D500-42FA-8023-B1ACE81B69DD}"/>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6BA878F1-7381-4E7F-8A57-E88B2E76E902}"/>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定位</a:t>
            </a:r>
          </a:p>
        </p:txBody>
      </p:sp>
      <p:sp>
        <p:nvSpPr>
          <p:cNvPr id="13" name="">
            <a:extLst xmlns:a="http://schemas.openxmlformats.org/drawingml/2006/main">
              <a:ext uri="{FF2B5EF4-FFF2-40B4-BE49-F238E27FC236}">
                <a16:creationId xmlns:a16="http://schemas.microsoft.com/office/drawing/2014/main" id="{AA187A7E-4708-446D-B697-6BAE0C00FFFC}"/>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4AB3DC0A-F71A-4A76-96F5-202217D88880}"/>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解释效果</a:t>
            </a:r>
          </a:p>
        </p:txBody>
      </p:sp>
      <p:sp>
        <p:nvSpPr>
          <p:cNvPr id="15" name="">
            <a:extLst xmlns:a="http://schemas.openxmlformats.org/drawingml/2006/main">
              <a:ext uri="{FF2B5EF4-FFF2-40B4-BE49-F238E27FC236}">
                <a16:creationId xmlns:a16="http://schemas.microsoft.com/office/drawing/2014/main" id="{EF12D20C-A2A4-48F8-89AB-CD65C867FFE1}"/>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7D662A0E-5FB6-40A8-8898-4EEAFCEDFCC8}"/>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Q11 · DSE模考题</a:t>
            </a:r>
          </a:p>
        </p:txBody>
      </p:sp>
      <p:sp>
        <p:nvSpPr>
          <p:cNvPr id="17" name="">
            <a:extLst xmlns:a="http://schemas.openxmlformats.org/drawingml/2006/main">
              <a:ext uri="{FF2B5EF4-FFF2-40B4-BE49-F238E27FC236}">
                <a16:creationId xmlns:a16="http://schemas.microsoft.com/office/drawing/2014/main" id="{468610CD-0464-4A4B-B401-594E80E36204}"/>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3958"/>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AK-11 · Visual Arts public-examination or SBA skill adapted to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【原创训练材料｜参数为训练所设】A work clusters small grey…</a:t>
            </a:r>
          </a:p>
        </p:txBody>
      </p:sp>
      <p:sp>
        <p:nvSpPr>
          <p:cNvPr id="18" name="">
            <a:extLst xmlns:a="http://schemas.openxmlformats.org/drawingml/2006/main">
              <a:ext uri="{FF2B5EF4-FFF2-40B4-BE49-F238E27FC236}">
                <a16:creationId xmlns:a16="http://schemas.microsoft.com/office/drawing/2014/main" id="{D6E62783-C749-4680-9B7C-6E6BC2DC5C90}"/>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A6C50885-A3CE-47EF-9A23-73D25F3BD50A}"/>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C39F499F-BC57-4B14-B2BA-C00C37936D31}"/>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正确结论：Visible elements do not prove a single private intention of the artis…</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limitation prevents the result from being generalised beyond the supplied evidence.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06403623-C160-4EB5-8031-9207C17DB3AE}"/>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85EEE42A-6201-4436-8581-B971E51AD76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B5714D4B-AFAF-4BB2-A7F6-6E5FB53BFA6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视觉元素</a:t>
            </a:r>
          </a:p>
        </p:txBody>
      </p:sp>
      <p:sp>
        <p:nvSpPr>
          <p:cNvPr id="24" name="">
            <a:extLst xmlns:a="http://schemas.openxmlformats.org/drawingml/2006/main">
              <a:ext uri="{FF2B5EF4-FFF2-40B4-BE49-F238E27FC236}">
                <a16:creationId xmlns:a16="http://schemas.microsoft.com/office/drawing/2014/main" id="{45B3BAEA-E24C-4FF8-B0E2-D1ADE92E2F9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14 / 30</a:t>
            </a:r>
          </a:p>
        </p:txBody>
      </p:sp>
    </p:spTree>
    <p:extLst>
      <p:ext uri="{BB962C8B-B14F-4D97-AF65-F5344CB8AC3E}">
        <p14:creationId xmlns:p14="http://schemas.microsoft.com/office/powerpoint/2010/main" val="1715050035"/>
      </p:ext>
    </p:extLst>
  </p:cSld>
</p:sld>
</file>

<file path=ppt/slides/slide15.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BE42B713-72EA-46AE-8360-D1D98856C78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TIMED CHECK &amp; ERROR LOOP</a:t>
            </a:r>
          </a:p>
        </p:txBody>
      </p:sp>
      <p:sp>
        <p:nvSpPr>
          <p:cNvPr id="2" name="">
            <a:extLst xmlns:a="http://schemas.openxmlformats.org/drawingml/2006/main">
              <a:ext uri="{FF2B5EF4-FFF2-40B4-BE49-F238E27FC236}">
                <a16:creationId xmlns:a16="http://schemas.microsoft.com/office/drawing/2014/main" id="{39358176-1105-4CD6-A182-CD31DCDFCD5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7bf918a2431a4c3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A530751-9439-4A25-A682-6AEDEC95D3E2}"/>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6A51A37C-FB0F-46FD-9C51-13708F8BD6A9}"/>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1B01D638-C68D-40EC-BA6B-151A87A55D03}"/>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FD7BDD25-D844-4034-8E6A-E7E17AF4EA38}"/>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分钟口述一题“按真题设问链完成定位、推理、表达与核验”任务的作答路径，答案必须包含：</a:t>
            </a:r>
          </a:p>
        </p:txBody>
      </p:sp>
      <p:sp>
        <p:nvSpPr>
          <p:cNvPr id="8" name="">
            <a:extLst xmlns:a="http://schemas.openxmlformats.org/drawingml/2006/main">
              <a:ext uri="{FF2B5EF4-FFF2-40B4-BE49-F238E27FC236}">
                <a16:creationId xmlns:a16="http://schemas.microsoft.com/office/drawing/2014/main" id="{834D545D-8A00-49FB-87C2-AE74A23B4954}"/>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17272A48-257C-4032-AB64-1739B8FE9896}"/>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3D727E59-C322-4F05-950B-92A55741D93D}"/>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DF693553-9E78-4E80-A798-FDA66FF94751}"/>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E29FE351-309F-4161-8236-9474F590C6A2}"/>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6B69D879-890F-4461-BC08-5E3662FB766E}"/>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72B006DB-3F92-4321-9B52-C519D7197983}"/>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2FBF2386-CF33-4604-9C33-33419A8B74CF}"/>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27E2DB6C-45DF-42B3-B2F9-013357246DF5}"/>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用情绪词代替形式分析</a:t>
            </a:r>
          </a:p>
        </p:txBody>
      </p:sp>
      <p:sp>
        <p:nvSpPr>
          <p:cNvPr id="17" name="">
            <a:extLst xmlns:a="http://schemas.openxmlformats.org/drawingml/2006/main">
              <a:ext uri="{FF2B5EF4-FFF2-40B4-BE49-F238E27FC236}">
                <a16:creationId xmlns:a16="http://schemas.microsoft.com/office/drawing/2014/main" id="{1E762663-B422-40A0-AD0F-D80E2D6D447A}"/>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3AF9B1A7-7633-4C1B-B3E9-B18F47527464}"/>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达标证据｜标准例题 + 反向变式</a:t>
            </a:r>
          </a:p>
        </p:txBody>
      </p:sp>
      <p:sp>
        <p:nvSpPr>
          <p:cNvPr id="19" name="">
            <a:extLst xmlns:a="http://schemas.openxmlformats.org/drawingml/2006/main">
              <a:ext uri="{FF2B5EF4-FFF2-40B4-BE49-F238E27FC236}">
                <a16:creationId xmlns:a16="http://schemas.microsoft.com/office/drawing/2014/main" id="{39C152BC-FEE5-4A76-8A13-23C00C9ED289}"/>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6334809D-C0BC-400D-8B84-389B04CABDE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6377DB17-FDA5-4497-95E2-46FC1F90137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视觉元素</a:t>
            </a:r>
          </a:p>
        </p:txBody>
      </p:sp>
      <p:sp>
        <p:nvSpPr>
          <p:cNvPr id="22" name="">
            <a:extLst xmlns:a="http://schemas.openxmlformats.org/drawingml/2006/main">
              <a:ext uri="{FF2B5EF4-FFF2-40B4-BE49-F238E27FC236}">
                <a16:creationId xmlns:a16="http://schemas.microsoft.com/office/drawing/2014/main" id="{DF31F008-8D12-4E3D-A6BB-B968F53F2A1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15 / 30</a:t>
            </a:r>
          </a:p>
        </p:txBody>
      </p:sp>
    </p:spTree>
    <p:extLst>
      <p:ext uri="{BB962C8B-B14F-4D97-AF65-F5344CB8AC3E}">
        <p14:creationId xmlns:p14="http://schemas.microsoft.com/office/powerpoint/2010/main" val="63244584"/>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2F8B5156-E623-4B88-B747-00F1859F78F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TERMS &amp; PREREQUISITES</a:t>
            </a:r>
          </a:p>
        </p:txBody>
      </p:sp>
      <p:sp>
        <p:nvSpPr>
          <p:cNvPr id="2" name="">
            <a:extLst xmlns:a="http://schemas.openxmlformats.org/drawingml/2006/main">
              <a:ext uri="{FF2B5EF4-FFF2-40B4-BE49-F238E27FC236}">
                <a16:creationId xmlns:a16="http://schemas.microsoft.com/office/drawing/2014/main" id="{85386FEF-0677-4E03-A6FA-F90D8A409B4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bbd0b543714a48a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6FF8571-DC16-4711-AAE0-3A3E2B3B5789}"/>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14DA99FB-5DA3-4A76-A49C-3FBB149E8459}"/>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ACEEEBDE-6FFB-4BB0-830E-05F556DFDA9E}"/>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6CFC1254-9710-467D-ADBF-984096C2CD6B}"/>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视觉元素</a:t>
            </a:r>
          </a:p>
        </p:txBody>
      </p:sp>
      <p:sp>
        <p:nvSpPr>
          <p:cNvPr id="8" name="">
            <a:extLst xmlns:a="http://schemas.openxmlformats.org/drawingml/2006/main">
              <a:ext uri="{FF2B5EF4-FFF2-40B4-BE49-F238E27FC236}">
                <a16:creationId xmlns:a16="http://schemas.microsoft.com/office/drawing/2014/main" id="{4A95CF3C-3F4C-472B-9892-1BD0CFE50648}"/>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129E8932-F459-43C2-A837-564C0ABFBB6C}"/>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FF7C45CA-C7BA-4358-8F9B-CEEDA3E4BAEB}"/>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元素描述必须指向具体视觉证据</a:t>
            </a:r>
          </a:p>
        </p:txBody>
      </p:sp>
      <p:sp>
        <p:nvSpPr>
          <p:cNvPr id="11" name="">
            <a:extLst xmlns:a="http://schemas.openxmlformats.org/drawingml/2006/main">
              <a:ext uri="{FF2B5EF4-FFF2-40B4-BE49-F238E27FC236}">
                <a16:creationId xmlns:a16="http://schemas.microsoft.com/office/drawing/2014/main" id="{1A70FC46-5D2E-4A4D-9DF0-10E253B13CB6}"/>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EC3DB6FB-5774-493F-BD9A-30FD46AB4025}"/>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00F1AF36-D600-4055-8FC6-0E6F2CFD0A0A}"/>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观察—命名—定位—解释效果</a:t>
            </a:r>
          </a:p>
        </p:txBody>
      </p:sp>
      <p:sp>
        <p:nvSpPr>
          <p:cNvPr id="14" name="">
            <a:extLst xmlns:a="http://schemas.openxmlformats.org/drawingml/2006/main">
              <a:ext uri="{FF2B5EF4-FFF2-40B4-BE49-F238E27FC236}">
                <a16:creationId xmlns:a16="http://schemas.microsoft.com/office/drawing/2014/main" id="{C794C849-0FFA-47F8-8D81-E622731E636C}"/>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49BB8FA7-6424-40BD-B3AD-000122D2F651}"/>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244AEC1C-544E-402A-A10C-E2832C390C61}"/>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用情绪词代替形式分析</a:t>
            </a:r>
          </a:p>
        </p:txBody>
      </p:sp>
      <p:sp>
        <p:nvSpPr>
          <p:cNvPr id="17" name="">
            <a:extLst xmlns:a="http://schemas.openxmlformats.org/drawingml/2006/main">
              <a:ext uri="{FF2B5EF4-FFF2-40B4-BE49-F238E27FC236}">
                <a16:creationId xmlns:a16="http://schemas.microsoft.com/office/drawing/2014/main" id="{BAFA7D99-5E99-4E39-AC36-E01494E0E787}"/>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0ABB6ABB-A35D-48B4-9F24-14E06565E65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6B461017-740C-48DA-A654-C18FEAB1505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视觉元素</a:t>
            </a:r>
          </a:p>
        </p:txBody>
      </p:sp>
      <p:sp>
        <p:nvSpPr>
          <p:cNvPr id="20" name="">
            <a:extLst xmlns:a="http://schemas.openxmlformats.org/drawingml/2006/main">
              <a:ext uri="{FF2B5EF4-FFF2-40B4-BE49-F238E27FC236}">
                <a16:creationId xmlns:a16="http://schemas.microsoft.com/office/drawing/2014/main" id="{13C820F4-5D0D-41B5-83BF-00468F96AC5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16 / 30</a:t>
            </a:r>
          </a:p>
        </p:txBody>
      </p:sp>
    </p:spTree>
    <p:extLst>
      <p:ext uri="{BB962C8B-B14F-4D97-AF65-F5344CB8AC3E}">
        <p14:creationId xmlns:p14="http://schemas.microsoft.com/office/powerpoint/2010/main" val="1754887449"/>
      </p:ext>
    </p:extLst>
  </p:cSld>
</p:sld>
</file>

<file path=ppt/slides/slide17.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3EFB4D79-6B35-4EEB-BC2B-A8434B04C75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KNOWLEDGE MODEL</a:t>
            </a:r>
          </a:p>
        </p:txBody>
      </p:sp>
      <p:sp>
        <p:nvSpPr>
          <p:cNvPr id="2" name="">
            <a:extLst xmlns:a="http://schemas.openxmlformats.org/drawingml/2006/main">
              <a:ext uri="{FF2B5EF4-FFF2-40B4-BE49-F238E27FC236}">
                <a16:creationId xmlns:a16="http://schemas.microsoft.com/office/drawing/2014/main" id="{A3D893AF-A3D6-487B-BC1E-D9B3DBE24F0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4e6ada8509dc486b"/>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8D7A7D4-59A8-417B-9758-1B0F0D1F8A48}"/>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2BAC044A-1731-46F1-9738-E534F81CBA6E}"/>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07404CD1-D209-46DA-B8A1-473DA83D9126}"/>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63FD26FA-756B-4310-8C53-4125C18A1436}"/>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AK-11 · Visual Arts public-examination or SBA skill adapted to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a:t>
            </a:r>
          </a:p>
        </p:txBody>
      </p:sp>
      <p:sp>
        <p:nvSpPr>
          <p:cNvPr id="8" name="">
            <a:extLst xmlns:a="http://schemas.openxmlformats.org/drawingml/2006/main">
              <a:ext uri="{FF2B5EF4-FFF2-40B4-BE49-F238E27FC236}">
                <a16:creationId xmlns:a16="http://schemas.microsoft.com/office/drawing/2014/main" id="{63822DAC-185E-4098-B936-E30DBC8616D5}"/>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05F33F25-E9BF-4837-8B32-872D713C3191}"/>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B0958F48-BC7B-4CE5-A0CE-4D45D466070A}"/>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元素描述必须指向具体视觉证据</a:t>
            </a:r>
          </a:p>
        </p:txBody>
      </p:sp>
      <p:sp>
        <p:nvSpPr>
          <p:cNvPr id="11" name="">
            <a:extLst xmlns:a="http://schemas.openxmlformats.org/drawingml/2006/main">
              <a:ext uri="{FF2B5EF4-FFF2-40B4-BE49-F238E27FC236}">
                <a16:creationId xmlns:a16="http://schemas.microsoft.com/office/drawing/2014/main" id="{1CDCF4BA-B11A-445C-8094-C76479231FA0}"/>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375E7885-535E-4969-96D5-00B6C4AFAD67}"/>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04C5B1F1-0F4C-4662-8B7C-FB2845712BA6}"/>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观察—命名—定位—解释效果</a:t>
            </a:r>
          </a:p>
        </p:txBody>
      </p:sp>
      <p:sp>
        <p:nvSpPr>
          <p:cNvPr id="14" name="">
            <a:extLst xmlns:a="http://schemas.openxmlformats.org/drawingml/2006/main">
              <a:ext uri="{FF2B5EF4-FFF2-40B4-BE49-F238E27FC236}">
                <a16:creationId xmlns:a16="http://schemas.microsoft.com/office/drawing/2014/main" id="{E07E35B5-EF27-4855-A82B-E7702F07B487}"/>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2040C622-0426-45B2-B604-C179474C331E}"/>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0E8328DB-EA13-4FC8-A4F5-0FBC62F93CFC}"/>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检查：用情绪词代替形式分析</a:t>
            </a:r>
          </a:p>
        </p:txBody>
      </p:sp>
      <p:sp>
        <p:nvSpPr>
          <p:cNvPr id="17" name="">
            <a:extLst xmlns:a="http://schemas.openxmlformats.org/drawingml/2006/main">
              <a:ext uri="{FF2B5EF4-FFF2-40B4-BE49-F238E27FC236}">
                <a16:creationId xmlns:a16="http://schemas.microsoft.com/office/drawing/2014/main" id="{98E1F1DD-458E-485E-BB4C-44F00404418A}"/>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61122257-3E1F-4740-AF07-8E97AA165C7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35E406E5-3C18-455D-9A38-2A507500885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视觉元素</a:t>
            </a:r>
          </a:p>
        </p:txBody>
      </p:sp>
      <p:sp>
        <p:nvSpPr>
          <p:cNvPr id="20" name="">
            <a:extLst xmlns:a="http://schemas.openxmlformats.org/drawingml/2006/main">
              <a:ext uri="{FF2B5EF4-FFF2-40B4-BE49-F238E27FC236}">
                <a16:creationId xmlns:a16="http://schemas.microsoft.com/office/drawing/2014/main" id="{68A598F1-B157-4CDE-B991-5C142557FB2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17 / 30</a:t>
            </a:r>
          </a:p>
        </p:txBody>
      </p:sp>
    </p:spTree>
    <p:extLst>
      <p:ext uri="{BB962C8B-B14F-4D97-AF65-F5344CB8AC3E}">
        <p14:creationId xmlns:p14="http://schemas.microsoft.com/office/powerpoint/2010/main" val="242850250"/>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CCDE592E-674D-44AA-BD06-F1397C36E31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EVIDENCE TASK</a:t>
            </a:r>
          </a:p>
        </p:txBody>
      </p:sp>
      <p:sp>
        <p:nvSpPr>
          <p:cNvPr id="2" name="">
            <a:extLst xmlns:a="http://schemas.openxmlformats.org/drawingml/2006/main">
              <a:ext uri="{FF2B5EF4-FFF2-40B4-BE49-F238E27FC236}">
                <a16:creationId xmlns:a16="http://schemas.microsoft.com/office/drawing/2014/main" id="{987855CB-4F61-41D8-8FDA-21D4F1A8BF7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a7f61d6bbc164eb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ABFF54A-AC10-4A3A-B93B-2868F04A8048}"/>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8DE27C13-F126-446E-94D2-91161D466995}"/>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EB7A0EA3-6E36-4780-8F10-6014BBA45066}"/>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Q14 · DSE模考题</a:t>
            </a:r>
          </a:p>
        </p:txBody>
      </p:sp>
      <p:sp>
        <p:nvSpPr>
          <p:cNvPr id="7" name="">
            <a:extLst xmlns:a="http://schemas.openxmlformats.org/drawingml/2006/main">
              <a:ext uri="{FF2B5EF4-FFF2-40B4-BE49-F238E27FC236}">
                <a16:creationId xmlns:a16="http://schemas.microsoft.com/office/drawing/2014/main" id="{12E8C881-19D5-48BC-827B-B5C9783BC227}"/>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AN-14 · Visual Arts public-examination or SBA skill adapted to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 work clusters small grey figures at lower left, places one saturated orange rectangle at upper right, and le…</a:t>
            </a:r>
          </a:p>
        </p:txBody>
      </p:sp>
      <p:sp>
        <p:nvSpPr>
          <p:cNvPr id="8" name="">
            <a:extLst xmlns:a="http://schemas.openxmlformats.org/drawingml/2006/main">
              <a:ext uri="{FF2B5EF4-FFF2-40B4-BE49-F238E27FC236}">
                <a16:creationId xmlns:a16="http://schemas.microsoft.com/office/drawing/2014/main" id="{0B9261ED-A710-4EE8-9B33-8AC786F58006}"/>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Visual Arts 公开评核框架、作品评赏与作品集任务要求｜Visual Arts public-examination or SBA skill adapted to MCQ·错…</a:t>
            </a:r>
          </a:p>
        </p:txBody>
      </p:sp>
      <p:sp>
        <p:nvSpPr>
          <p:cNvPr id="9" name="">
            <a:extLst xmlns:a="http://schemas.openxmlformats.org/drawingml/2006/main">
              <a:ext uri="{FF2B5EF4-FFF2-40B4-BE49-F238E27FC236}">
                <a16:creationId xmlns:a16="http://schemas.microsoft.com/office/drawing/2014/main" id="{D9DC4B84-5B64-4DF1-AE1F-01278899ED5B}"/>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4FAF6196-8B91-45E4-B12E-2DA23236B04D}"/>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725221CD-D884-4B15-BE2F-831C7D71A445}"/>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2BD75C4C-C0DA-4E9F-97F8-9D4A7A4C06C1}"/>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D539B4EF-A8BD-4080-B6A0-9E3C8BFE106F}"/>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02B43A4F-7DB3-47DE-BB87-9BF504368C1D}"/>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995E80BA-8C05-4BDA-9DAD-4E5BCC7092B2}"/>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8C568D4F-C0CB-4914-BAF5-EC8DC135432E}"/>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0E8DC1F5-68E1-42E8-A5D2-484DD44A1A9D}"/>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ED4BE8BB-B0C1-46EB-A0CD-E8DA63D47C73}"/>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ACEBA086-176F-4D0A-9BA9-A626AE600F21}"/>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ECC4E95D-890B-429A-B000-32C0F19B00D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1EBBA838-9C52-499E-BC51-9DADB8AB683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视觉元素</a:t>
            </a:r>
          </a:p>
        </p:txBody>
      </p:sp>
      <p:sp>
        <p:nvSpPr>
          <p:cNvPr id="22" name="">
            <a:extLst xmlns:a="http://schemas.openxmlformats.org/drawingml/2006/main">
              <a:ext uri="{FF2B5EF4-FFF2-40B4-BE49-F238E27FC236}">
                <a16:creationId xmlns:a16="http://schemas.microsoft.com/office/drawing/2014/main" id="{6A93BAB7-CDA9-4928-B279-F9680AEE442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18 / 30</a:t>
            </a:r>
          </a:p>
        </p:txBody>
      </p:sp>
    </p:spTree>
    <p:extLst>
      <p:ext uri="{BB962C8B-B14F-4D97-AF65-F5344CB8AC3E}">
        <p14:creationId xmlns:p14="http://schemas.microsoft.com/office/powerpoint/2010/main" val="535366897"/>
      </p:ext>
    </p:extLst>
  </p:cSld>
</p:sld>
</file>

<file path=ppt/slides/slide19.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57DA9C0E-7106-4749-AF5B-1240AFC024D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THREE LEVELS</a:t>
            </a:r>
          </a:p>
        </p:txBody>
      </p:sp>
      <p:sp>
        <p:nvSpPr>
          <p:cNvPr id="2" name="">
            <a:extLst xmlns:a="http://schemas.openxmlformats.org/drawingml/2006/main">
              <a:ext uri="{FF2B5EF4-FFF2-40B4-BE49-F238E27FC236}">
                <a16:creationId xmlns:a16="http://schemas.microsoft.com/office/drawing/2014/main" id="{198CED6C-C449-4137-8CCA-5C1B59011C8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bb7a0e789ec448af"/>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58D2716-8AB8-4B0A-89BC-65D1F55BEFD8}"/>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6DFF378C-D2BC-406F-B9D1-327531D19630}"/>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5E054DDF-ECEB-4DCB-AC7C-7BFE52F736DE}"/>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C1A3BA86-B005-4B2D-9E82-06CEFE1C2581}"/>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E9CDE940-C673-4142-9086-E6E2534FDE85}"/>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AK-11 · Visual Arts public-examination or SBA skill adapted to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a:t>
            </a:r>
          </a:p>
        </p:txBody>
      </p:sp>
      <p:sp>
        <p:nvSpPr>
          <p:cNvPr id="9" name="">
            <a:extLst xmlns:a="http://schemas.openxmlformats.org/drawingml/2006/main">
              <a:ext uri="{FF2B5EF4-FFF2-40B4-BE49-F238E27FC236}">
                <a16:creationId xmlns:a16="http://schemas.microsoft.com/office/drawing/2014/main" id="{7CBBB257-1033-4E33-BBA7-486F13925A1A}"/>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F6C9F227-4BEA-470C-B6D3-3F0F5493A0E3}"/>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DF59F65F-EEB6-413C-A094-886CF8EAE6D5}"/>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46C30914-04D2-4F7D-A83C-B9530F003F9D}"/>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AN-14 · Visual Arts public-examination or SBA skill adapted to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 wor…</a:t>
            </a:r>
          </a:p>
        </p:txBody>
      </p:sp>
      <p:sp>
        <p:nvSpPr>
          <p:cNvPr id="13" name="">
            <a:extLst xmlns:a="http://schemas.openxmlformats.org/drawingml/2006/main">
              <a:ext uri="{FF2B5EF4-FFF2-40B4-BE49-F238E27FC236}">
                <a16:creationId xmlns:a16="http://schemas.microsoft.com/office/drawing/2014/main" id="{8E4A08AC-F3FC-47C7-AA18-D095ED8DC327}"/>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72E97F92-137E-44B9-97EE-B9D171E7D9E6}"/>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3D1C7F76-6D17-496A-8F4B-DE2142DAF4F2}"/>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2CFBCFB1-EADC-4FF9-842E-65D5F0644646}"/>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AR-18 · Visual Arts public-examination or SBA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 wor…</a:t>
            </a:r>
          </a:p>
        </p:txBody>
      </p:sp>
      <p:sp>
        <p:nvSpPr>
          <p:cNvPr id="17" name="">
            <a:extLst xmlns:a="http://schemas.openxmlformats.org/drawingml/2006/main">
              <a:ext uri="{FF2B5EF4-FFF2-40B4-BE49-F238E27FC236}">
                <a16:creationId xmlns:a16="http://schemas.microsoft.com/office/drawing/2014/main" id="{451F4B32-C996-455E-9B9F-04745EA95FF8}"/>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BF5FD83F-9871-4786-B80E-5228C07C3B6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CE319730-BD91-40E4-A659-300602F0711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视觉元素</a:t>
            </a:r>
          </a:p>
        </p:txBody>
      </p:sp>
      <p:sp>
        <p:nvSpPr>
          <p:cNvPr id="20" name="">
            <a:extLst xmlns:a="http://schemas.openxmlformats.org/drawingml/2006/main">
              <a:ext uri="{FF2B5EF4-FFF2-40B4-BE49-F238E27FC236}">
                <a16:creationId xmlns:a16="http://schemas.microsoft.com/office/drawing/2014/main" id="{FB62255A-DC04-4FD5-A2F6-3DC9EB3CEDD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19 / 30</a:t>
            </a:r>
          </a:p>
        </p:txBody>
      </p:sp>
    </p:spTree>
    <p:extLst>
      <p:ext uri="{BB962C8B-B14F-4D97-AF65-F5344CB8AC3E}">
        <p14:creationId xmlns:p14="http://schemas.microsoft.com/office/powerpoint/2010/main" val="1444889230"/>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21C41FD5-16F8-43AD-B68F-E0FD6EE17B9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ERROR LAB</a:t>
            </a:r>
          </a:p>
        </p:txBody>
      </p:sp>
      <p:sp>
        <p:nvSpPr>
          <p:cNvPr id="2" name="">
            <a:extLst xmlns:a="http://schemas.openxmlformats.org/drawingml/2006/main">
              <a:ext uri="{FF2B5EF4-FFF2-40B4-BE49-F238E27FC236}">
                <a16:creationId xmlns:a16="http://schemas.microsoft.com/office/drawing/2014/main" id="{3990DCBB-FF21-4C3D-8857-62B546A0A6F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a34b25b63f2482b"/>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0625891-3B25-4412-BB4F-E0C40FD5BE4F}"/>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F8D5C2D2-0111-44AE-B541-3906939EA45A}"/>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25674747-D403-45BC-AED5-903A26159186}"/>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8A0CB643-2670-4ABE-AB81-1AF7B28F7C74}"/>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用情绪词代替形式分析</a:t>
            </a:r>
          </a:p>
        </p:txBody>
      </p:sp>
      <p:sp>
        <p:nvSpPr>
          <p:cNvPr id="8" name="">
            <a:extLst xmlns:a="http://schemas.openxmlformats.org/drawingml/2006/main">
              <a:ext uri="{FF2B5EF4-FFF2-40B4-BE49-F238E27FC236}">
                <a16:creationId xmlns:a16="http://schemas.microsoft.com/office/drawing/2014/main" id="{FE5C2452-7198-43C6-BDD2-082367E14F92}"/>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D64069CB-5052-47DC-A62F-F22D8F182085}"/>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B59999AB-BAA4-4E29-8F8D-628E9A648EC0}"/>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A87680A9-CD65-4655-9CEC-B0AC0D973E71}"/>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正确结论：Evidence-led response: Contrast in colour, scale and position directs attention…</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DSE response must use the supplied evidence rather than repeat a topic label.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231AF5D6-D6DF-4B8D-B6A0-1BF6D433D52A}"/>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CC992FC2-E82D-45D2-A207-4406CBA5472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235DFD1C-0943-4ADF-B663-BDE8A22C080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视觉元素</a:t>
            </a:r>
          </a:p>
        </p:txBody>
      </p:sp>
      <p:sp>
        <p:nvSpPr>
          <p:cNvPr id="15" name="">
            <a:extLst xmlns:a="http://schemas.openxmlformats.org/drawingml/2006/main">
              <a:ext uri="{FF2B5EF4-FFF2-40B4-BE49-F238E27FC236}">
                <a16:creationId xmlns:a16="http://schemas.microsoft.com/office/drawing/2014/main" id="{D3BA9927-69F4-487A-A105-DBEA2B326F4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20 / 30</a:t>
            </a:r>
          </a:p>
        </p:txBody>
      </p:sp>
    </p:spTree>
    <p:extLst>
      <p:ext uri="{BB962C8B-B14F-4D97-AF65-F5344CB8AC3E}">
        <p14:creationId xmlns:p14="http://schemas.microsoft.com/office/powerpoint/2010/main" val="1270901251"/>
      </p:ext>
    </p:extLst>
  </p:cSld>
</p:sld>
</file>

<file path=ppt/slides/slide2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EFDDBF9F-0945-4409-8747-CAC1D272DB4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EXIT EVIDENCE</a:t>
            </a:r>
          </a:p>
        </p:txBody>
      </p:sp>
      <p:sp>
        <p:nvSpPr>
          <p:cNvPr id="2" name="">
            <a:extLst xmlns:a="http://schemas.openxmlformats.org/drawingml/2006/main">
              <a:ext uri="{FF2B5EF4-FFF2-40B4-BE49-F238E27FC236}">
                <a16:creationId xmlns:a16="http://schemas.microsoft.com/office/drawing/2014/main" id="{6C756E6E-6F12-4B12-8456-101D9116B86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f822bdb49fad4fdf"/>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D87984D-D063-456B-9384-5BE7AC61074E}"/>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474655D0-08F6-4A13-951C-DD00F82798F5}"/>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D0C70011-82FD-421D-908F-A885491289F0}"/>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Q18 · DSE模考题</a:t>
            </a:r>
          </a:p>
        </p:txBody>
      </p:sp>
      <p:sp>
        <p:nvSpPr>
          <p:cNvPr id="7" name="">
            <a:extLst xmlns:a="http://schemas.openxmlformats.org/drawingml/2006/main">
              <a:ext uri="{FF2B5EF4-FFF2-40B4-BE49-F238E27FC236}">
                <a16:creationId xmlns:a16="http://schemas.microsoft.com/office/drawing/2014/main" id="{180E04B8-C8A5-49D5-9EBD-23B8FF4E4E23}"/>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AR-18 · Visual Arts public-examination or SBA skill adapted to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【原创训练材料｜参数为训练所设】A work clusters small grey figures at lower left, places one saturated orange rectangle at upper right, and leaves a wide pale gap…</a:t>
            </a:r>
          </a:p>
        </p:txBody>
      </p:sp>
      <p:sp>
        <p:nvSpPr>
          <p:cNvPr id="8" name="">
            <a:extLst xmlns:a="http://schemas.openxmlformats.org/drawingml/2006/main">
              <a:ext uri="{FF2B5EF4-FFF2-40B4-BE49-F238E27FC236}">
                <a16:creationId xmlns:a16="http://schemas.microsoft.com/office/drawing/2014/main" id="{10AAEF73-986A-4BA9-B9C3-C25963377F9F}"/>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A1EFBDA3-F9EF-4BC0-AE4D-F18398EFE160}"/>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7DD67CC8-5BE9-4AE5-BC2D-A76774F1F244}"/>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3F609EBE-051E-4051-B06A-E7DC236C9A7A}"/>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标准例题 + 反向变式</a:t>
            </a:r>
          </a:p>
        </p:txBody>
      </p:sp>
      <p:sp>
        <p:nvSpPr>
          <p:cNvPr id="12" name="">
            <a:extLst xmlns:a="http://schemas.openxmlformats.org/drawingml/2006/main">
              <a:ext uri="{FF2B5EF4-FFF2-40B4-BE49-F238E27FC236}">
                <a16:creationId xmlns:a16="http://schemas.microsoft.com/office/drawing/2014/main" id="{3D0CD062-3362-44E8-A3EA-9189F5381280}"/>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A5B5288E-993F-4FBD-B82B-8BB03FF42E6B}"/>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D015753D-34DF-46A0-BF88-1078F56A330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CE6038DF-C94E-484D-9EF6-C594CA106CF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视觉元素</a:t>
            </a:r>
          </a:p>
        </p:txBody>
      </p:sp>
      <p:sp>
        <p:nvSpPr>
          <p:cNvPr id="16" name="">
            <a:extLst xmlns:a="http://schemas.openxmlformats.org/drawingml/2006/main">
              <a:ext uri="{FF2B5EF4-FFF2-40B4-BE49-F238E27FC236}">
                <a16:creationId xmlns:a16="http://schemas.microsoft.com/office/drawing/2014/main" id="{2AF80ACC-2192-45EF-A8E6-6DCDED4307A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21 / 30</a:t>
            </a:r>
          </a:p>
        </p:txBody>
      </p:sp>
    </p:spTree>
    <p:extLst>
      <p:ext uri="{BB962C8B-B14F-4D97-AF65-F5344CB8AC3E}">
        <p14:creationId xmlns:p14="http://schemas.microsoft.com/office/powerpoint/2010/main" val="856861021"/>
      </p:ext>
    </p:extLst>
  </p:cSld>
</p:sld>
</file>

<file path=ppt/slides/slide2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82A4F73F-F9CB-47B8-BF7F-D91902A8C2F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TARGET &amp; DIAGNOSIS</a:t>
            </a:r>
          </a:p>
        </p:txBody>
      </p:sp>
      <p:sp>
        <p:nvSpPr>
          <p:cNvPr id="2" name="">
            <a:extLst xmlns:a="http://schemas.openxmlformats.org/drawingml/2006/main">
              <a:ext uri="{FF2B5EF4-FFF2-40B4-BE49-F238E27FC236}">
                <a16:creationId xmlns:a16="http://schemas.microsoft.com/office/drawing/2014/main" id="{09C42C07-43BA-4446-B390-5C7396A6950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03724c9377384d23"/>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1D2F0B1-781A-442C-9B6E-73B794C1E425}"/>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资料解读与高阶迁移</a:t>
            </a:r>
          </a:p>
        </p:txBody>
      </p:sp>
      <p:sp>
        <p:nvSpPr>
          <p:cNvPr id="5" name="">
            <a:extLst xmlns:a="http://schemas.openxmlformats.org/drawingml/2006/main">
              <a:ext uri="{FF2B5EF4-FFF2-40B4-BE49-F238E27FC236}">
                <a16:creationId xmlns:a16="http://schemas.microsoft.com/office/drawing/2014/main" id="{4DCB60AE-D4A3-4E6D-B962-DAF9DA4C78C6}"/>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BCFD31B6-7191-4457-85DE-5BAD4DAD2B4A}"/>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能在 DSE 陌生资料与香港情境中选择匹配的知识、证据和作答深度。</a:t>
            </a:r>
          </a:p>
        </p:txBody>
      </p:sp>
      <p:sp>
        <p:nvSpPr>
          <p:cNvPr id="7" name="">
            <a:extLst xmlns:a="http://schemas.openxmlformats.org/drawingml/2006/main">
              <a:ext uri="{FF2B5EF4-FFF2-40B4-BE49-F238E27FC236}">
                <a16:creationId xmlns:a16="http://schemas.microsoft.com/office/drawing/2014/main" id="{6AB1BF0F-EF2C-4C35-AF40-6BEC97E54554}"/>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FA0B14B5-D6DF-4B6B-B214-FA4CFD9A3677}"/>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入口诊断｜Q21 · DSE模考题</a:t>
            </a:r>
          </a:p>
        </p:txBody>
      </p:sp>
      <p:sp>
        <p:nvSpPr>
          <p:cNvPr id="9" name="">
            <a:extLst xmlns:a="http://schemas.openxmlformats.org/drawingml/2006/main">
              <a:ext uri="{FF2B5EF4-FFF2-40B4-BE49-F238E27FC236}">
                <a16:creationId xmlns:a16="http://schemas.microsoft.com/office/drawing/2014/main" id="{0B02DB2B-8208-485D-A86F-9B77AB92F341}"/>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AU-21 · Visual Arts public-examination or SBA skill adapted to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 work clusters …</a:t>
            </a:r>
          </a:p>
        </p:txBody>
      </p:sp>
      <p:sp>
        <p:nvSpPr>
          <p:cNvPr id="10" name="">
            <a:extLst xmlns:a="http://schemas.openxmlformats.org/drawingml/2006/main">
              <a:ext uri="{FF2B5EF4-FFF2-40B4-BE49-F238E27FC236}">
                <a16:creationId xmlns:a16="http://schemas.microsoft.com/office/drawing/2014/main" id="{18EE70E1-0516-4592-B062-EF5A48105EEE}"/>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高频错因：用情绪词代替形式分析</a:t>
            </a:r>
          </a:p>
        </p:txBody>
      </p:sp>
      <p:sp>
        <p:nvSpPr>
          <p:cNvPr id="11" name="">
            <a:extLst xmlns:a="http://schemas.openxmlformats.org/drawingml/2006/main">
              <a:ext uri="{FF2B5EF4-FFF2-40B4-BE49-F238E27FC236}">
                <a16:creationId xmlns:a16="http://schemas.microsoft.com/office/drawing/2014/main" id="{AD1C1EBD-CA3B-4C51-A8A7-76E895565E4B}"/>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E48CC32A-6129-4DBC-B180-769CF5E15B2E}"/>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51C5E9C0-9BE3-46B8-8094-30A751D24F1E}"/>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元素描述必须指向具体视觉证据</a:t>
            </a:r>
          </a:p>
        </p:txBody>
      </p:sp>
      <p:sp>
        <p:nvSpPr>
          <p:cNvPr id="14" name="">
            <a:extLst xmlns:a="http://schemas.openxmlformats.org/drawingml/2006/main">
              <a:ext uri="{FF2B5EF4-FFF2-40B4-BE49-F238E27FC236}">
                <a16:creationId xmlns:a16="http://schemas.microsoft.com/office/drawing/2014/main" id="{674D2BFC-9140-4434-8707-1FD94213982F}"/>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419AE566-E3AA-419E-8210-A2B44CEB775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9E571710-A86C-442B-A688-92AF10FA8D8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视觉元素</a:t>
            </a:r>
          </a:p>
        </p:txBody>
      </p:sp>
      <p:sp>
        <p:nvSpPr>
          <p:cNvPr id="17" name="">
            <a:extLst xmlns:a="http://schemas.openxmlformats.org/drawingml/2006/main">
              <a:ext uri="{FF2B5EF4-FFF2-40B4-BE49-F238E27FC236}">
                <a16:creationId xmlns:a16="http://schemas.microsoft.com/office/drawing/2014/main" id="{AE4F07FD-10F6-4C95-B914-65A11B1C7CE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22 / 30</a:t>
            </a:r>
          </a:p>
        </p:txBody>
      </p:sp>
    </p:spTree>
    <p:extLst>
      <p:ext uri="{BB962C8B-B14F-4D97-AF65-F5344CB8AC3E}">
        <p14:creationId xmlns:p14="http://schemas.microsoft.com/office/powerpoint/2010/main" val="612674232"/>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B7DCB899-BC69-461E-91BC-3C3A113D35F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WORKED EXAMPLE &amp; VARIATION</a:t>
            </a:r>
          </a:p>
        </p:txBody>
      </p:sp>
      <p:sp>
        <p:nvSpPr>
          <p:cNvPr id="2" name="">
            <a:extLst xmlns:a="http://schemas.openxmlformats.org/drawingml/2006/main">
              <a:ext uri="{FF2B5EF4-FFF2-40B4-BE49-F238E27FC236}">
                <a16:creationId xmlns:a16="http://schemas.microsoft.com/office/drawing/2014/main" id="{43EFDB1A-5A52-41E4-8677-DF154DA1B6F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337169f492414242"/>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19271E5-1948-484C-8597-3C3025F10B0C}"/>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A9949469-2A97-458A-9FDF-F9BD3E05C6B8}"/>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79C48F38-60B9-4AD6-BB46-78C125D6C127}"/>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1A1FEAFD-4C8D-47A7-8825-7C1CFDEBB521}"/>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681D7648-D551-4214-BC0A-12546EFE624E}"/>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观察</a:t>
            </a:r>
          </a:p>
        </p:txBody>
      </p:sp>
      <p:sp>
        <p:nvSpPr>
          <p:cNvPr id="9" name="">
            <a:extLst xmlns:a="http://schemas.openxmlformats.org/drawingml/2006/main">
              <a:ext uri="{FF2B5EF4-FFF2-40B4-BE49-F238E27FC236}">
                <a16:creationId xmlns:a16="http://schemas.microsoft.com/office/drawing/2014/main" id="{BE111C88-0D3D-4E25-AE4D-8EA7E895DAEE}"/>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01FB5849-3D0F-4EDC-86C5-69999CDA3366}"/>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命名</a:t>
            </a:r>
          </a:p>
        </p:txBody>
      </p:sp>
      <p:sp>
        <p:nvSpPr>
          <p:cNvPr id="11" name="">
            <a:extLst xmlns:a="http://schemas.openxmlformats.org/drawingml/2006/main">
              <a:ext uri="{FF2B5EF4-FFF2-40B4-BE49-F238E27FC236}">
                <a16:creationId xmlns:a16="http://schemas.microsoft.com/office/drawing/2014/main" id="{3CA019B3-9170-4905-8C67-0B0E5CD5A873}"/>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8346EC29-ECEF-44E3-8217-64822E049091}"/>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定位</a:t>
            </a:r>
          </a:p>
        </p:txBody>
      </p:sp>
      <p:sp>
        <p:nvSpPr>
          <p:cNvPr id="13" name="">
            <a:extLst xmlns:a="http://schemas.openxmlformats.org/drawingml/2006/main">
              <a:ext uri="{FF2B5EF4-FFF2-40B4-BE49-F238E27FC236}">
                <a16:creationId xmlns:a16="http://schemas.microsoft.com/office/drawing/2014/main" id="{E9F44FAB-4E57-4835-A510-C6B383DEBAAD}"/>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620E4FB3-EAE8-4BDB-8300-830C6868A477}"/>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解释效果</a:t>
            </a:r>
          </a:p>
        </p:txBody>
      </p:sp>
      <p:sp>
        <p:nvSpPr>
          <p:cNvPr id="15" name="">
            <a:extLst xmlns:a="http://schemas.openxmlformats.org/drawingml/2006/main">
              <a:ext uri="{FF2B5EF4-FFF2-40B4-BE49-F238E27FC236}">
                <a16:creationId xmlns:a16="http://schemas.microsoft.com/office/drawing/2014/main" id="{25811537-2065-4630-93FF-3F6AE4120455}"/>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44863D01-4EB9-49BE-9C36-6D40370AC582}"/>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Q21 · DSE模考题</a:t>
            </a:r>
          </a:p>
        </p:txBody>
      </p:sp>
      <p:sp>
        <p:nvSpPr>
          <p:cNvPr id="17" name="">
            <a:extLst xmlns:a="http://schemas.openxmlformats.org/drawingml/2006/main">
              <a:ext uri="{FF2B5EF4-FFF2-40B4-BE49-F238E27FC236}">
                <a16:creationId xmlns:a16="http://schemas.microsoft.com/office/drawing/2014/main" id="{F9271F39-D030-4BA7-B02F-7E0978B770EA}"/>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3958"/>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AU-21 · Visual Arts public-examination or SBA skill adapted to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【原创训练材料｜参数为训练所设】A work clusters small grey…</a:t>
            </a:r>
          </a:p>
        </p:txBody>
      </p:sp>
      <p:sp>
        <p:nvSpPr>
          <p:cNvPr id="18" name="">
            <a:extLst xmlns:a="http://schemas.openxmlformats.org/drawingml/2006/main">
              <a:ext uri="{FF2B5EF4-FFF2-40B4-BE49-F238E27FC236}">
                <a16:creationId xmlns:a16="http://schemas.microsoft.com/office/drawing/2014/main" id="{312DD653-C7E6-4014-A155-83C1FF4FEBC1}"/>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0C1E57D2-E37F-47C0-950A-D8CFE2BD11AB}"/>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6AE6B36B-3CD5-4EBA-A45B-929F82040A6E}"/>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正确结论：Revise the claim to: Contrast in colour, scale and position directs a…</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revision removes the unsupported absolute and restores the condition shown by the material. 本题只使用题内材料；情境与数值均为原创训练参数，不代表官…</a:t>
            </a:r>
          </a:p>
        </p:txBody>
      </p:sp>
      <p:sp>
        <p:nvSpPr>
          <p:cNvPr id="21" name="">
            <a:extLst xmlns:a="http://schemas.openxmlformats.org/drawingml/2006/main">
              <a:ext uri="{FF2B5EF4-FFF2-40B4-BE49-F238E27FC236}">
                <a16:creationId xmlns:a16="http://schemas.microsoft.com/office/drawing/2014/main" id="{B61D7EDB-39CA-405E-8FF2-0E26B6D1521F}"/>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C0653FB3-845E-49B2-BD34-3A7DA2D2BE4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74A6625F-DFF1-4E7F-9310-427B98B981E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视觉元素</a:t>
            </a:r>
          </a:p>
        </p:txBody>
      </p:sp>
      <p:sp>
        <p:nvSpPr>
          <p:cNvPr id="24" name="">
            <a:extLst xmlns:a="http://schemas.openxmlformats.org/drawingml/2006/main">
              <a:ext uri="{FF2B5EF4-FFF2-40B4-BE49-F238E27FC236}">
                <a16:creationId xmlns:a16="http://schemas.microsoft.com/office/drawing/2014/main" id="{80C43C01-DBB2-4C14-95E3-46723F7D976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23 / 30</a:t>
            </a:r>
          </a:p>
        </p:txBody>
      </p:sp>
    </p:spTree>
    <p:extLst>
      <p:ext uri="{BB962C8B-B14F-4D97-AF65-F5344CB8AC3E}">
        <p14:creationId xmlns:p14="http://schemas.microsoft.com/office/powerpoint/2010/main" val="443649563"/>
      </p:ext>
    </p:extLst>
  </p:cSld>
</p:sld>
</file>

<file path=ppt/slides/slide24.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F384300E-333B-4F8E-9E02-3E74F757125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TIMED CHECK &amp; ERROR LOOP</a:t>
            </a:r>
          </a:p>
        </p:txBody>
      </p:sp>
      <p:sp>
        <p:nvSpPr>
          <p:cNvPr id="2" name="">
            <a:extLst xmlns:a="http://schemas.openxmlformats.org/drawingml/2006/main">
              <a:ext uri="{FF2B5EF4-FFF2-40B4-BE49-F238E27FC236}">
                <a16:creationId xmlns:a16="http://schemas.microsoft.com/office/drawing/2014/main" id="{729869B0-AD72-44EE-91B8-23ECED366B2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a0f9da147c0942d8"/>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63D7355-3B8A-4CA3-8783-CA1EE07E870F}"/>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A6DE35A4-6110-49FB-A501-54202FD9797E}"/>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EE5BA3D8-24E4-4230-9289-DF3FAA116D05}"/>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0E82885A-AE5B-4AA8-8C34-7726CC66D2D3}"/>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分钟口述一题“只在资料参与推理时使用情境，并训练跨表示与探究能力”任务的作答路径，答案必须包含：</a:t>
            </a:r>
          </a:p>
        </p:txBody>
      </p:sp>
      <p:sp>
        <p:nvSpPr>
          <p:cNvPr id="8" name="">
            <a:extLst xmlns:a="http://schemas.openxmlformats.org/drawingml/2006/main">
              <a:ext uri="{FF2B5EF4-FFF2-40B4-BE49-F238E27FC236}">
                <a16:creationId xmlns:a16="http://schemas.microsoft.com/office/drawing/2014/main" id="{AFE5E3C9-7DAB-401C-B472-162B83722D20}"/>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CA4CA76A-D52D-405B-A661-B825FC1A6314}"/>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F3A9EE47-50B9-430A-94D8-4C49CD2F351D}"/>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0BB115B6-3BD5-4C69-966E-EBC24BB020A7}"/>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8E1F9A4E-9129-414F-BD83-1B52BD7C1AC5}"/>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77295EF7-34B1-4B6D-8706-7B7C383B7606}"/>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A53A0744-BCA1-4168-8C9F-73E8523560BF}"/>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DB8F7EF3-0936-432D-A478-31022E47DD04}"/>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8F42487A-EA4B-493C-96AF-32597D01499D}"/>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用情绪词代替形式分析</a:t>
            </a:r>
          </a:p>
        </p:txBody>
      </p:sp>
      <p:sp>
        <p:nvSpPr>
          <p:cNvPr id="17" name="">
            <a:extLst xmlns:a="http://schemas.openxmlformats.org/drawingml/2006/main">
              <a:ext uri="{FF2B5EF4-FFF2-40B4-BE49-F238E27FC236}">
                <a16:creationId xmlns:a16="http://schemas.microsoft.com/office/drawing/2014/main" id="{85AECE61-04AF-47FA-A0AC-2D73746A5F5D}"/>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85C69043-FD2A-40B0-AB05-01756971248C}"/>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达标证据｜DSE 资料题证据链 + 陌生情境迁移</a:t>
            </a:r>
          </a:p>
        </p:txBody>
      </p:sp>
      <p:sp>
        <p:nvSpPr>
          <p:cNvPr id="19" name="">
            <a:extLst xmlns:a="http://schemas.openxmlformats.org/drawingml/2006/main">
              <a:ext uri="{FF2B5EF4-FFF2-40B4-BE49-F238E27FC236}">
                <a16:creationId xmlns:a16="http://schemas.microsoft.com/office/drawing/2014/main" id="{4D5BC845-4375-463F-B6A8-CD3B32B7C4A0}"/>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02DBDAE2-746E-4D01-A2E1-26D809CEDB9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C3DE92DD-ABAE-4226-BD1A-E93984ACF88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视觉元素</a:t>
            </a:r>
          </a:p>
        </p:txBody>
      </p:sp>
      <p:sp>
        <p:nvSpPr>
          <p:cNvPr id="22" name="">
            <a:extLst xmlns:a="http://schemas.openxmlformats.org/drawingml/2006/main">
              <a:ext uri="{FF2B5EF4-FFF2-40B4-BE49-F238E27FC236}">
                <a16:creationId xmlns:a16="http://schemas.microsoft.com/office/drawing/2014/main" id="{708ED508-EF77-4FFD-A6FA-CCCC7AF612C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24 / 30</a:t>
            </a:r>
          </a:p>
        </p:txBody>
      </p:sp>
    </p:spTree>
    <p:extLst>
      <p:ext uri="{BB962C8B-B14F-4D97-AF65-F5344CB8AC3E}">
        <p14:creationId xmlns:p14="http://schemas.microsoft.com/office/powerpoint/2010/main" val="10694268"/>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AD4A6B65-9213-4336-B311-39140F38248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TERMS &amp; PREREQUISITES</a:t>
            </a:r>
          </a:p>
        </p:txBody>
      </p:sp>
      <p:sp>
        <p:nvSpPr>
          <p:cNvPr id="2" name="">
            <a:extLst xmlns:a="http://schemas.openxmlformats.org/drawingml/2006/main">
              <a:ext uri="{FF2B5EF4-FFF2-40B4-BE49-F238E27FC236}">
                <a16:creationId xmlns:a16="http://schemas.microsoft.com/office/drawing/2014/main" id="{ED872836-97F0-49E5-99F3-2318C7B6912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c1712e099eca4c86"/>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787775A-4572-42E7-92A9-787BB1EDFA7B}"/>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63BE44BC-2E04-478F-B462-9BB4EA1E0E45}"/>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CAADF5EB-DD14-47CC-890A-E51468631AE8}"/>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AEC86E24-9D7B-46FE-B09D-43F8DE62B044}"/>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视觉元素</a:t>
            </a:r>
          </a:p>
        </p:txBody>
      </p:sp>
      <p:sp>
        <p:nvSpPr>
          <p:cNvPr id="8" name="">
            <a:extLst xmlns:a="http://schemas.openxmlformats.org/drawingml/2006/main">
              <a:ext uri="{FF2B5EF4-FFF2-40B4-BE49-F238E27FC236}">
                <a16:creationId xmlns:a16="http://schemas.microsoft.com/office/drawing/2014/main" id="{FB4B4CCB-EEFF-4C8D-AA4E-6F506A921DE0}"/>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EC4748F0-2724-4595-A206-5AD33E5947DE}"/>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1286595C-9068-4740-91E9-EFD58B9D738B}"/>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元素描述必须指向具体视觉证据</a:t>
            </a:r>
          </a:p>
        </p:txBody>
      </p:sp>
      <p:sp>
        <p:nvSpPr>
          <p:cNvPr id="11" name="">
            <a:extLst xmlns:a="http://schemas.openxmlformats.org/drawingml/2006/main">
              <a:ext uri="{FF2B5EF4-FFF2-40B4-BE49-F238E27FC236}">
                <a16:creationId xmlns:a16="http://schemas.microsoft.com/office/drawing/2014/main" id="{243322ED-30C6-4A74-8579-EF1033436383}"/>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D0EF3F96-B1DF-4784-9A25-C35A45B6E773}"/>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F8FF1A79-D900-4477-8786-05EC17D12503}"/>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观察—命名—定位—解释效果</a:t>
            </a:r>
          </a:p>
        </p:txBody>
      </p:sp>
      <p:sp>
        <p:nvSpPr>
          <p:cNvPr id="14" name="">
            <a:extLst xmlns:a="http://schemas.openxmlformats.org/drawingml/2006/main">
              <a:ext uri="{FF2B5EF4-FFF2-40B4-BE49-F238E27FC236}">
                <a16:creationId xmlns:a16="http://schemas.microsoft.com/office/drawing/2014/main" id="{3287439F-3316-42AA-B8F8-8C4FB09BE758}"/>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8A54EB99-F766-4CD8-BEEC-1DED39B0E6A5}"/>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92922A55-5803-42ED-82CD-89992206516F}"/>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用情绪词代替形式分析</a:t>
            </a:r>
          </a:p>
        </p:txBody>
      </p:sp>
      <p:sp>
        <p:nvSpPr>
          <p:cNvPr id="17" name="">
            <a:extLst xmlns:a="http://schemas.openxmlformats.org/drawingml/2006/main">
              <a:ext uri="{FF2B5EF4-FFF2-40B4-BE49-F238E27FC236}">
                <a16:creationId xmlns:a16="http://schemas.microsoft.com/office/drawing/2014/main" id="{4DCA311A-BBD0-4BE3-BDDE-DC86CC25BD93}"/>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DF6815B2-BDD8-410B-8728-E88ADD89DA1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924F0B7C-978D-4024-B604-8088D130EC3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视觉元素</a:t>
            </a:r>
          </a:p>
        </p:txBody>
      </p:sp>
      <p:sp>
        <p:nvSpPr>
          <p:cNvPr id="20" name="">
            <a:extLst xmlns:a="http://schemas.openxmlformats.org/drawingml/2006/main">
              <a:ext uri="{FF2B5EF4-FFF2-40B4-BE49-F238E27FC236}">
                <a16:creationId xmlns:a16="http://schemas.microsoft.com/office/drawing/2014/main" id="{7F7AC097-F4F1-4726-AAC8-6DC8E4813A1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25 / 30</a:t>
            </a:r>
          </a:p>
        </p:txBody>
      </p:sp>
    </p:spTree>
    <p:extLst>
      <p:ext uri="{BB962C8B-B14F-4D97-AF65-F5344CB8AC3E}">
        <p14:creationId xmlns:p14="http://schemas.microsoft.com/office/powerpoint/2010/main" val="1983019224"/>
      </p:ext>
    </p:extLst>
  </p:cSld>
</p:sld>
</file>

<file path=ppt/slides/slide2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083DCCC4-7B35-4147-9A2A-DD7E8A728C6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KNOWLEDGE MODEL</a:t>
            </a:r>
          </a:p>
        </p:txBody>
      </p:sp>
      <p:sp>
        <p:nvSpPr>
          <p:cNvPr id="2" name="">
            <a:extLst xmlns:a="http://schemas.openxmlformats.org/drawingml/2006/main">
              <a:ext uri="{FF2B5EF4-FFF2-40B4-BE49-F238E27FC236}">
                <a16:creationId xmlns:a16="http://schemas.microsoft.com/office/drawing/2014/main" id="{52E2CB65-7B03-4110-B537-FB953072E8C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4dded4ce3cb145b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A96A198-512C-481C-9045-A2F7A1C7252D}"/>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53910BBB-BD53-42A1-9521-8D6D407EF1BB}"/>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0396FE57-2CF9-4B01-BC9E-78108FA00884}"/>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421C99A6-2A2F-4F8A-BDE1-47002C729F4C}"/>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AU-21 · Visual Arts public-examination or SBA skill adapted to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a:t>
            </a:r>
          </a:p>
        </p:txBody>
      </p:sp>
      <p:sp>
        <p:nvSpPr>
          <p:cNvPr id="8" name="">
            <a:extLst xmlns:a="http://schemas.openxmlformats.org/drawingml/2006/main">
              <a:ext uri="{FF2B5EF4-FFF2-40B4-BE49-F238E27FC236}">
                <a16:creationId xmlns:a16="http://schemas.microsoft.com/office/drawing/2014/main" id="{02805BF2-9DF1-4B56-ACBA-68DFA0043615}"/>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9A02C97F-7BF2-4736-8AD4-B912BE7331B0}"/>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03C07C7B-5CE2-4151-8815-2E192182FEC6}"/>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元素描述必须指向具体视觉证据</a:t>
            </a:r>
          </a:p>
        </p:txBody>
      </p:sp>
      <p:sp>
        <p:nvSpPr>
          <p:cNvPr id="11" name="">
            <a:extLst xmlns:a="http://schemas.openxmlformats.org/drawingml/2006/main">
              <a:ext uri="{FF2B5EF4-FFF2-40B4-BE49-F238E27FC236}">
                <a16:creationId xmlns:a16="http://schemas.microsoft.com/office/drawing/2014/main" id="{545909D9-F86D-426F-8400-49F4322937D5}"/>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DF5D7939-B1AD-4E88-AF0C-C10E6A90B721}"/>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318F17BB-FC0E-4518-B5FF-04538318F2EC}"/>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观察—命名—定位—解释效果</a:t>
            </a:r>
          </a:p>
        </p:txBody>
      </p:sp>
      <p:sp>
        <p:nvSpPr>
          <p:cNvPr id="14" name="">
            <a:extLst xmlns:a="http://schemas.openxmlformats.org/drawingml/2006/main">
              <a:ext uri="{FF2B5EF4-FFF2-40B4-BE49-F238E27FC236}">
                <a16:creationId xmlns:a16="http://schemas.microsoft.com/office/drawing/2014/main" id="{A6928BA3-05FB-480C-888E-80F077137C70}"/>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1D55B55D-E1D6-45FD-91D0-9D9C106DE413}"/>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5BA4B0F0-B267-47FC-9988-058B506DC67C}"/>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检查：用情绪词代替形式分析</a:t>
            </a:r>
          </a:p>
        </p:txBody>
      </p:sp>
      <p:sp>
        <p:nvSpPr>
          <p:cNvPr id="17" name="">
            <a:extLst xmlns:a="http://schemas.openxmlformats.org/drawingml/2006/main">
              <a:ext uri="{FF2B5EF4-FFF2-40B4-BE49-F238E27FC236}">
                <a16:creationId xmlns:a16="http://schemas.microsoft.com/office/drawing/2014/main" id="{C4C89E3B-D4D6-41CF-9EFD-8270188A478B}"/>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55C731AC-FC7A-41E3-BDE9-1E3E3D7E004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03F52D2D-238B-465C-9FDB-C3E7F4A237E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视觉元素</a:t>
            </a:r>
          </a:p>
        </p:txBody>
      </p:sp>
      <p:sp>
        <p:nvSpPr>
          <p:cNvPr id="20" name="">
            <a:extLst xmlns:a="http://schemas.openxmlformats.org/drawingml/2006/main">
              <a:ext uri="{FF2B5EF4-FFF2-40B4-BE49-F238E27FC236}">
                <a16:creationId xmlns:a16="http://schemas.microsoft.com/office/drawing/2014/main" id="{460032B0-D838-4222-BCA0-60C2F79AAA2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26 / 30</a:t>
            </a:r>
          </a:p>
        </p:txBody>
      </p:sp>
    </p:spTree>
    <p:extLst>
      <p:ext uri="{BB962C8B-B14F-4D97-AF65-F5344CB8AC3E}">
        <p14:creationId xmlns:p14="http://schemas.microsoft.com/office/powerpoint/2010/main" val="869482122"/>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8BBD64A6-EB6E-4844-AF08-F839739CC67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EVIDENCE TASK</a:t>
            </a:r>
          </a:p>
        </p:txBody>
      </p:sp>
      <p:sp>
        <p:nvSpPr>
          <p:cNvPr id="2" name="">
            <a:extLst xmlns:a="http://schemas.openxmlformats.org/drawingml/2006/main">
              <a:ext uri="{FF2B5EF4-FFF2-40B4-BE49-F238E27FC236}">
                <a16:creationId xmlns:a16="http://schemas.microsoft.com/office/drawing/2014/main" id="{8FBCAA46-9C16-4C35-A65C-99356BF9DF7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facfc63236384ff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7DC3E87-62F1-4F84-8845-9D12162C23D4}"/>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5FED6DFD-D1AC-4A35-9DDB-476EA0C0E7F8}"/>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524AD123-9255-4A33-B102-7E93CAE2C487}"/>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Q24 · DSE模考题</a:t>
            </a:r>
          </a:p>
        </p:txBody>
      </p:sp>
      <p:sp>
        <p:nvSpPr>
          <p:cNvPr id="7" name="">
            <a:extLst xmlns:a="http://schemas.openxmlformats.org/drawingml/2006/main">
              <a:ext uri="{FF2B5EF4-FFF2-40B4-BE49-F238E27FC236}">
                <a16:creationId xmlns:a16="http://schemas.microsoft.com/office/drawing/2014/main" id="{4E18ECB3-DDC0-4406-9A3E-5EC083AB3352}"/>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AX-24 · Visual Arts public-examination or SBA skill adapted to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 work clusters small grey figures at lower left, places one saturated orange rectangle at upper right, and le…</a:t>
            </a:r>
          </a:p>
        </p:txBody>
      </p:sp>
      <p:sp>
        <p:nvSpPr>
          <p:cNvPr id="8" name="">
            <a:extLst xmlns:a="http://schemas.openxmlformats.org/drawingml/2006/main">
              <a:ext uri="{FF2B5EF4-FFF2-40B4-BE49-F238E27FC236}">
                <a16:creationId xmlns:a16="http://schemas.microsoft.com/office/drawing/2014/main" id="{5D6FD6CA-D434-4370-B484-2B0ACE2F28EF}"/>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Visual Arts 公开评核框架、作品评赏与作品集任务要求｜Visual Arts public-examination or SBA skill adapted to MCQ·错…</a:t>
            </a:r>
          </a:p>
        </p:txBody>
      </p:sp>
      <p:sp>
        <p:nvSpPr>
          <p:cNvPr id="9" name="">
            <a:extLst xmlns:a="http://schemas.openxmlformats.org/drawingml/2006/main">
              <a:ext uri="{FF2B5EF4-FFF2-40B4-BE49-F238E27FC236}">
                <a16:creationId xmlns:a16="http://schemas.microsoft.com/office/drawing/2014/main" id="{E3833811-397A-43BE-A1D4-B05E8F5B9D35}"/>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44DEB87A-AE52-4560-8AE4-40EB31AAF37B}"/>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F9DC6C9F-E116-4759-9938-84E1E532F663}"/>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583C71A9-DF32-4AEA-9E45-1954C53F7EE3}"/>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8EF9131D-CEF5-458C-B7C6-C73275DBF87C}"/>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91995B54-2894-4A09-9123-F87C58EECA0A}"/>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258E4591-19F8-4447-B01B-465143547B14}"/>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F2626B28-5D65-4F6C-B6B0-12A92D07FB73}"/>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B548AC7F-26B9-404A-8E25-2A3D963647A1}"/>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3CA6A7B1-DCC0-433B-894E-5685FB1ED271}"/>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4570D328-9934-47CB-83E4-DAAA8A30534C}"/>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AF289266-0A78-4282-9B1B-F1142B9A5A1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CC1E7754-7756-417E-8775-830D567B816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视觉元素</a:t>
            </a:r>
          </a:p>
        </p:txBody>
      </p:sp>
      <p:sp>
        <p:nvSpPr>
          <p:cNvPr id="22" name="">
            <a:extLst xmlns:a="http://schemas.openxmlformats.org/drawingml/2006/main">
              <a:ext uri="{FF2B5EF4-FFF2-40B4-BE49-F238E27FC236}">
                <a16:creationId xmlns:a16="http://schemas.microsoft.com/office/drawing/2014/main" id="{7763788E-F013-405F-A1D2-8D4E5D9FAB5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27 / 30</a:t>
            </a:r>
          </a:p>
        </p:txBody>
      </p:sp>
    </p:spTree>
    <p:extLst>
      <p:ext uri="{BB962C8B-B14F-4D97-AF65-F5344CB8AC3E}">
        <p14:creationId xmlns:p14="http://schemas.microsoft.com/office/powerpoint/2010/main" val="1279102483"/>
      </p:ext>
    </p:extLst>
  </p:cSld>
</p:sld>
</file>

<file path=ppt/slides/slide2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73571BE3-4ED6-45EB-B9D8-D4E9AEB21F2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THREE LEVELS</a:t>
            </a:r>
          </a:p>
        </p:txBody>
      </p:sp>
      <p:sp>
        <p:nvSpPr>
          <p:cNvPr id="2" name="">
            <a:extLst xmlns:a="http://schemas.openxmlformats.org/drawingml/2006/main">
              <a:ext uri="{FF2B5EF4-FFF2-40B4-BE49-F238E27FC236}">
                <a16:creationId xmlns:a16="http://schemas.microsoft.com/office/drawing/2014/main" id="{B94DD4D8-494E-40D7-AF74-627479F23AF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deeafe9352ef479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64F95EE-1A98-4FE9-B0D3-897D6D622677}"/>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01BC8D5C-D864-4CF6-B21C-17D6B5613E08}"/>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6E7A4BA4-7544-46DC-91D6-05F607D55DAF}"/>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04033377-9ED7-418A-AF93-BAB440CF7175}"/>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AEE71B93-AF95-4DC4-BF1C-18E4670BB9EE}"/>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AU-21 · Visual Arts public-examination or SBA skill adapted to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a:t>
            </a:r>
          </a:p>
        </p:txBody>
      </p:sp>
      <p:sp>
        <p:nvSpPr>
          <p:cNvPr id="9" name="">
            <a:extLst xmlns:a="http://schemas.openxmlformats.org/drawingml/2006/main">
              <a:ext uri="{FF2B5EF4-FFF2-40B4-BE49-F238E27FC236}">
                <a16:creationId xmlns:a16="http://schemas.microsoft.com/office/drawing/2014/main" id="{AC7C6C54-E738-46CA-8614-61742733D173}"/>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6EB712CA-375F-4459-B168-193A9016F62F}"/>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B3B898BA-D40C-4CD1-87A4-BD119C692649}"/>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B069961D-433E-4E4A-A346-F10CD4CB4B64}"/>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AX-24 · Visual Arts public-examination or SBA skill adapted to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 wor…</a:t>
            </a:r>
          </a:p>
        </p:txBody>
      </p:sp>
      <p:sp>
        <p:nvSpPr>
          <p:cNvPr id="13" name="">
            <a:extLst xmlns:a="http://schemas.openxmlformats.org/drawingml/2006/main">
              <a:ext uri="{FF2B5EF4-FFF2-40B4-BE49-F238E27FC236}">
                <a16:creationId xmlns:a16="http://schemas.microsoft.com/office/drawing/2014/main" id="{72983E35-AB81-4F61-9386-0594CA8CE1B2}"/>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821D73FF-FE57-4655-A4DD-F5A011BBCC3C}"/>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4FDEED8E-AAA9-4080-AEFD-83EFA07D4684}"/>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538BC6D8-0EE3-4C67-ADBA-017167F8A95C}"/>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AB-28 · Visual Arts public-examination or SBA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 wor…</a:t>
            </a:r>
          </a:p>
        </p:txBody>
      </p:sp>
      <p:sp>
        <p:nvSpPr>
          <p:cNvPr id="17" name="">
            <a:extLst xmlns:a="http://schemas.openxmlformats.org/drawingml/2006/main">
              <a:ext uri="{FF2B5EF4-FFF2-40B4-BE49-F238E27FC236}">
                <a16:creationId xmlns:a16="http://schemas.microsoft.com/office/drawing/2014/main" id="{C3C58044-D9C0-4D9A-81AC-2469500D3CD0}"/>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D0DFC8DD-EE13-4923-98E7-1FC820E6F0B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D22558A3-0347-4E3B-85C2-6A1CEF4CD5F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视觉元素</a:t>
            </a:r>
          </a:p>
        </p:txBody>
      </p:sp>
      <p:sp>
        <p:nvSpPr>
          <p:cNvPr id="20" name="">
            <a:extLst xmlns:a="http://schemas.openxmlformats.org/drawingml/2006/main">
              <a:ext uri="{FF2B5EF4-FFF2-40B4-BE49-F238E27FC236}">
                <a16:creationId xmlns:a16="http://schemas.microsoft.com/office/drawing/2014/main" id="{406B5065-13FD-446E-B868-9CFEDE864A5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28 / 30</a:t>
            </a:r>
          </a:p>
        </p:txBody>
      </p:sp>
    </p:spTree>
    <p:extLst>
      <p:ext uri="{BB962C8B-B14F-4D97-AF65-F5344CB8AC3E}">
        <p14:creationId xmlns:p14="http://schemas.microsoft.com/office/powerpoint/2010/main" val="1844353059"/>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676CCE39-C397-4E41-AA1D-14FA6879B3C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ERROR LAB</a:t>
            </a:r>
          </a:p>
        </p:txBody>
      </p:sp>
      <p:sp>
        <p:nvSpPr>
          <p:cNvPr id="2" name="">
            <a:extLst xmlns:a="http://schemas.openxmlformats.org/drawingml/2006/main">
              <a:ext uri="{FF2B5EF4-FFF2-40B4-BE49-F238E27FC236}">
                <a16:creationId xmlns:a16="http://schemas.microsoft.com/office/drawing/2014/main" id="{AB4549E8-954F-41E2-87A1-C4062934A06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c7668f017624e8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B03BA05-1230-4F9D-B02B-9AAE5886C40B}"/>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101CD620-767C-4FBA-97EC-DEC20E5337DF}"/>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C33DE207-4BD6-4BE5-8250-299A25E61F89}"/>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6713CCB4-ECE4-4C4B-8F34-11F6D3CAF377}"/>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用情绪词代替形式分析</a:t>
            </a:r>
          </a:p>
        </p:txBody>
      </p:sp>
      <p:sp>
        <p:nvSpPr>
          <p:cNvPr id="8" name="">
            <a:extLst xmlns:a="http://schemas.openxmlformats.org/drawingml/2006/main">
              <a:ext uri="{FF2B5EF4-FFF2-40B4-BE49-F238E27FC236}">
                <a16:creationId xmlns:a16="http://schemas.microsoft.com/office/drawing/2014/main" id="{00FFACD5-F4AC-43AC-B94B-529D91AB80C1}"/>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58742CF5-8A50-4401-91D2-D7E4F9288278}"/>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BF3F4703-30FA-4AA7-A621-FD1046EB0259}"/>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DD5073F8-5B80-4141-B1F6-02237D5AE312}"/>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97"/>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正确结论：Repeat the evaluation after this step: Locate each element, trace the viewing p…</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second check changes or verifies the relevant condition instead of merely rewording the first answer.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02BAF0CB-84E1-4365-8F37-2037E9EC149F}"/>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989B619D-AB95-413E-8FBA-CC3076792C1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D6D54F7D-490E-42D8-914C-E0142BEC023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视觉元素</a:t>
            </a:r>
          </a:p>
        </p:txBody>
      </p:sp>
      <p:sp>
        <p:nvSpPr>
          <p:cNvPr id="15" name="">
            <a:extLst xmlns:a="http://schemas.openxmlformats.org/drawingml/2006/main">
              <a:ext uri="{FF2B5EF4-FFF2-40B4-BE49-F238E27FC236}">
                <a16:creationId xmlns:a16="http://schemas.microsoft.com/office/drawing/2014/main" id="{3A27F9BB-4460-41DF-A565-501A202AC8A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29 / 30</a:t>
            </a:r>
          </a:p>
        </p:txBody>
      </p:sp>
    </p:spTree>
    <p:extLst>
      <p:ext uri="{BB962C8B-B14F-4D97-AF65-F5344CB8AC3E}">
        <p14:creationId xmlns:p14="http://schemas.microsoft.com/office/powerpoint/2010/main" val="468949364"/>
      </p:ext>
    </p:extLst>
  </p:cSld>
</p:sld>
</file>

<file path=ppt/slides/slide30.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DCA3784C-DCFD-4969-8E52-C62B47EDF2B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EXIT EVIDENCE</a:t>
            </a:r>
          </a:p>
        </p:txBody>
      </p:sp>
      <p:sp>
        <p:nvSpPr>
          <p:cNvPr id="2" name="">
            <a:extLst xmlns:a="http://schemas.openxmlformats.org/drawingml/2006/main">
              <a:ext uri="{FF2B5EF4-FFF2-40B4-BE49-F238E27FC236}">
                <a16:creationId xmlns:a16="http://schemas.microsoft.com/office/drawing/2014/main" id="{B23C2365-6751-4EFA-9C48-64DC28123BD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ce267d4e2a9b48a8"/>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34B5C28-957D-46F8-9BAB-8E5969D59313}"/>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15512F37-9BCD-487F-A4A4-A42423C5B011}"/>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757BAB88-E7E4-4034-9668-89B34BF42DDA}"/>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Q28 · DSE模考题</a:t>
            </a:r>
          </a:p>
        </p:txBody>
      </p:sp>
      <p:sp>
        <p:nvSpPr>
          <p:cNvPr id="7" name="">
            <a:extLst xmlns:a="http://schemas.openxmlformats.org/drawingml/2006/main">
              <a:ext uri="{FF2B5EF4-FFF2-40B4-BE49-F238E27FC236}">
                <a16:creationId xmlns:a16="http://schemas.microsoft.com/office/drawing/2014/main" id="{8B5AECD7-14DC-4B8D-8A6E-3C3398B11B80}"/>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AB-28 · Visual Arts public-examination or SBA skill adapted to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【原创训练材料｜参数为训练所设】A work clusters small grey figures at lower left, places one saturated orange rectangle at upper right, and leaves a wide pale gap…</a:t>
            </a:r>
          </a:p>
        </p:txBody>
      </p:sp>
      <p:sp>
        <p:nvSpPr>
          <p:cNvPr id="8" name="">
            <a:extLst xmlns:a="http://schemas.openxmlformats.org/drawingml/2006/main">
              <a:ext uri="{FF2B5EF4-FFF2-40B4-BE49-F238E27FC236}">
                <a16:creationId xmlns:a16="http://schemas.microsoft.com/office/drawing/2014/main" id="{A4ACF846-B3CB-42B8-9AEB-832604E58390}"/>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DBFC64D9-AE7E-4B60-B2D7-365D49303ACF}"/>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FED292C2-E0B4-499B-A5E1-44BCADE20657}"/>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A4EFD484-E831-4AE3-BDFB-60930EAD8007}"/>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DSE 资料题证据链 + 陌生情境迁移</a:t>
            </a:r>
          </a:p>
        </p:txBody>
      </p:sp>
      <p:sp>
        <p:nvSpPr>
          <p:cNvPr id="12" name="">
            <a:extLst xmlns:a="http://schemas.openxmlformats.org/drawingml/2006/main">
              <a:ext uri="{FF2B5EF4-FFF2-40B4-BE49-F238E27FC236}">
                <a16:creationId xmlns:a16="http://schemas.microsoft.com/office/drawing/2014/main" id="{48A77770-40B8-4B34-9E78-95A7C4AE5485}"/>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59F8343C-E34E-4770-9643-C150F5550ED0}"/>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B70FC7F2-76DB-4AF6-B343-799FC10DC7C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204FBF8F-6572-439F-9074-963EBD26AE5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视觉元素</a:t>
            </a:r>
          </a:p>
        </p:txBody>
      </p:sp>
      <p:sp>
        <p:nvSpPr>
          <p:cNvPr id="16" name="">
            <a:extLst xmlns:a="http://schemas.openxmlformats.org/drawingml/2006/main">
              <a:ext uri="{FF2B5EF4-FFF2-40B4-BE49-F238E27FC236}">
                <a16:creationId xmlns:a16="http://schemas.microsoft.com/office/drawing/2014/main" id="{2572EA4C-802D-43AF-A1E8-FE7CD0883E1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30 / 30</a:t>
            </a:r>
          </a:p>
        </p:txBody>
      </p:sp>
    </p:spTree>
    <p:extLst>
      <p:ext uri="{BB962C8B-B14F-4D97-AF65-F5344CB8AC3E}">
        <p14:creationId xmlns:p14="http://schemas.microsoft.com/office/powerpoint/2010/main" val="103028930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2026-08-19T09:07:33.9010000Z</dcterms:created>
  <dcterms:modified xsi:type="dcterms:W3CDTF">2026-08-19T09:07:33.9010000Z</dcterms:modified>
</coreProperties>
</file>