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b2889ef4d9746d6" /><Relationship Type="http://schemas.openxmlformats.org/officeDocument/2006/relationships/extended-properties" Target="/docProps/app.xml" Id="R1c9cf20b345d4203" /><Relationship Type="http://schemas.openxmlformats.org/officeDocument/2006/relationships/officeDocument" Target="/ppt/presentation.xml" Id="Rb5d20e9a75914484" /></Relationships>
</file>

<file path=ppt/presentation.xml><?xml version="1.0" encoding="utf-8"?>
<p:presentation xmlns:p="http://schemas.openxmlformats.org/presentationml/2006/main">
  <p:sldMasterIdLst>
    <p:sldMasterId xmlns:r="http://schemas.openxmlformats.org/officeDocument/2006/relationships" id="2147483648" r:id="R3ab2ca7631b249dc"/>
  </p:sldMasterIdLst>
  <p:notesMasterIdLst>
    <p:notesMasterId xmlns:r="http://schemas.openxmlformats.org/officeDocument/2006/relationships" r:id="Rbd5fa18fd45d4d9b"/>
  </p:notesMasterIdLst>
  <p:sldIdLst>
    <p:sldId xmlns:r="http://schemas.openxmlformats.org/officeDocument/2006/relationships" id="256" r:id="R13872064dcc44261"/>
    <p:sldId xmlns:r="http://schemas.openxmlformats.org/officeDocument/2006/relationships" id="257" r:id="R6b222cd5e86e49b5"/>
    <p:sldId xmlns:r="http://schemas.openxmlformats.org/officeDocument/2006/relationships" id="258" r:id="R1cac482361ab456f"/>
    <p:sldId xmlns:r="http://schemas.openxmlformats.org/officeDocument/2006/relationships" id="259" r:id="Ra2801b6a7bbf4aab"/>
    <p:sldId xmlns:r="http://schemas.openxmlformats.org/officeDocument/2006/relationships" id="260" r:id="R056b9213ff8741b7"/>
    <p:sldId xmlns:r="http://schemas.openxmlformats.org/officeDocument/2006/relationships" id="261" r:id="Rac4701676d5e4bd0"/>
    <p:sldId xmlns:r="http://schemas.openxmlformats.org/officeDocument/2006/relationships" id="262" r:id="R4c65e529e6ae48c6"/>
    <p:sldId xmlns:r="http://schemas.openxmlformats.org/officeDocument/2006/relationships" id="263" r:id="R7402e406a4c94b28"/>
    <p:sldId xmlns:r="http://schemas.openxmlformats.org/officeDocument/2006/relationships" id="264" r:id="Rf9c8f171b0f64b78"/>
    <p:sldId xmlns:r="http://schemas.openxmlformats.org/officeDocument/2006/relationships" id="265" r:id="R0e93e0fdf4a7416a"/>
    <p:sldId xmlns:r="http://schemas.openxmlformats.org/officeDocument/2006/relationships" id="266" r:id="R93e69706d707445a"/>
    <p:sldId xmlns:r="http://schemas.openxmlformats.org/officeDocument/2006/relationships" id="267" r:id="R4c1a97e342dd454a"/>
    <p:sldId xmlns:r="http://schemas.openxmlformats.org/officeDocument/2006/relationships" id="268" r:id="R07284062fad04adf"/>
    <p:sldId xmlns:r="http://schemas.openxmlformats.org/officeDocument/2006/relationships" id="269" r:id="R2a93d89ecb6744c7"/>
    <p:sldId xmlns:r="http://schemas.openxmlformats.org/officeDocument/2006/relationships" id="270" r:id="R484d0a628bdf4a3d"/>
    <p:sldId xmlns:r="http://schemas.openxmlformats.org/officeDocument/2006/relationships" id="271" r:id="Rc4bc356924964e16"/>
    <p:sldId xmlns:r="http://schemas.openxmlformats.org/officeDocument/2006/relationships" id="272" r:id="R9b0fa4d4415746fd"/>
    <p:sldId xmlns:r="http://schemas.openxmlformats.org/officeDocument/2006/relationships" id="273" r:id="Rc0d171bf73434d3b"/>
    <p:sldId xmlns:r="http://schemas.openxmlformats.org/officeDocument/2006/relationships" id="274" r:id="R97a77c1569d4427f"/>
    <p:sldId xmlns:r="http://schemas.openxmlformats.org/officeDocument/2006/relationships" id="275" r:id="Re2150392f85f479e"/>
    <p:sldId xmlns:r="http://schemas.openxmlformats.org/officeDocument/2006/relationships" id="276" r:id="R105a9d47cdc1422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fd374dddc584194" /><Relationship Type="http://schemas.openxmlformats.org/officeDocument/2006/relationships/slideMaster" Target="/ppt/slideMasters/slideMaster1.xml" Id="R3ab2ca7631b249dc" /><Relationship Type="http://schemas.openxmlformats.org/officeDocument/2006/relationships/notesMaster" Target="/ppt/notesMasters/notesMaster1.xml" Id="Rbd5fa18fd45d4d9b" /><Relationship Type="http://schemas.openxmlformats.org/officeDocument/2006/relationships/presProps" Target="/ppt/presProps.xml" Id="R1522bf2471e54ab9" /><Relationship Type="http://schemas.openxmlformats.org/officeDocument/2006/relationships/tableStyles" Target="/ppt/tableStyles.xml" Id="R30b7a0a948ec41fb" /><Relationship Type="http://schemas.openxmlformats.org/officeDocument/2006/relationships/slide" Target="/ppt/slides/slide1.xml" Id="R13872064dcc44261" /><Relationship Type="http://schemas.openxmlformats.org/officeDocument/2006/relationships/slide" Target="/ppt/slides/slide2.xml" Id="R6b222cd5e86e49b5" /><Relationship Type="http://schemas.openxmlformats.org/officeDocument/2006/relationships/slide" Target="/ppt/slides/slide3.xml" Id="R1cac482361ab456f" /><Relationship Type="http://schemas.openxmlformats.org/officeDocument/2006/relationships/slide" Target="/ppt/slides/slide4.xml" Id="Ra2801b6a7bbf4aab" /><Relationship Type="http://schemas.openxmlformats.org/officeDocument/2006/relationships/slide" Target="/ppt/slides/slide5.xml" Id="R056b9213ff8741b7" /><Relationship Type="http://schemas.openxmlformats.org/officeDocument/2006/relationships/slide" Target="/ppt/slides/slide6.xml" Id="Rac4701676d5e4bd0" /><Relationship Type="http://schemas.openxmlformats.org/officeDocument/2006/relationships/slide" Target="/ppt/slides/slide7.xml" Id="R4c65e529e6ae48c6" /><Relationship Type="http://schemas.openxmlformats.org/officeDocument/2006/relationships/slide" Target="/ppt/slides/slide8.xml" Id="R7402e406a4c94b28" /><Relationship Type="http://schemas.openxmlformats.org/officeDocument/2006/relationships/slide" Target="/ppt/slides/slide9.xml" Id="Rf9c8f171b0f64b78" /><Relationship Type="http://schemas.openxmlformats.org/officeDocument/2006/relationships/slide" Target="/ppt/slides/slide10.xml" Id="R0e93e0fdf4a7416a" /><Relationship Type="http://schemas.openxmlformats.org/officeDocument/2006/relationships/slide" Target="/ppt/slides/slide11.xml" Id="R93e69706d707445a" /><Relationship Type="http://schemas.openxmlformats.org/officeDocument/2006/relationships/slide" Target="/ppt/slides/slide12.xml" Id="R4c1a97e342dd454a" /><Relationship Type="http://schemas.openxmlformats.org/officeDocument/2006/relationships/slide" Target="/ppt/slides/slide13.xml" Id="R07284062fad04adf" /><Relationship Type="http://schemas.openxmlformats.org/officeDocument/2006/relationships/slide" Target="/ppt/slides/slide14.xml" Id="R2a93d89ecb6744c7" /><Relationship Type="http://schemas.openxmlformats.org/officeDocument/2006/relationships/slide" Target="/ppt/slides/slide15.xml" Id="R484d0a628bdf4a3d" /><Relationship Type="http://schemas.openxmlformats.org/officeDocument/2006/relationships/slide" Target="/ppt/slides/slide16.xml" Id="Rc4bc356924964e16" /><Relationship Type="http://schemas.openxmlformats.org/officeDocument/2006/relationships/slide" Target="/ppt/slides/slide17.xml" Id="R9b0fa4d4415746fd" /><Relationship Type="http://schemas.openxmlformats.org/officeDocument/2006/relationships/slide" Target="/ppt/slides/slide18.xml" Id="Rc0d171bf73434d3b" /><Relationship Type="http://schemas.openxmlformats.org/officeDocument/2006/relationships/slide" Target="/ppt/slides/slide19.xml" Id="R97a77c1569d4427f" /><Relationship Type="http://schemas.openxmlformats.org/officeDocument/2006/relationships/slide" Target="/ppt/slides/slide20.xml" Id="Re2150392f85f479e" /><Relationship Type="http://schemas.openxmlformats.org/officeDocument/2006/relationships/slide" Target="/ppt/slides/slide21.xml" Id="R105a9d47cdc1422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015d32bede471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43851f06445442c" /><Relationship Type="http://schemas.openxmlformats.org/officeDocument/2006/relationships/notesMaster" Target="/ppt/notesMasters/notesMaster1.xml" Id="R513875adb443413f" /></Relationships>
</file>

<file path=ppt/notesSlides/_rels/notesSlide2.xml.rels>&#65279;<?xml version="1.0" encoding="utf-8"?><Relationships xmlns="http://schemas.openxmlformats.org/package/2006/relationships"><Relationship Type="http://schemas.openxmlformats.org/officeDocument/2006/relationships/slide" Target="/ppt/slides/slide2.xml" Id="Rbdec6bf1d1fe4b12" /><Relationship Type="http://schemas.openxmlformats.org/officeDocument/2006/relationships/notesMaster" Target="/ppt/notesMasters/notesMaster1.xml" Id="R7ace91b4e85841f7" /></Relationships>
</file>

<file path=ppt/notesSlides/_rels/notesSlide3.xml.rels>&#65279;<?xml version="1.0" encoding="utf-8"?><Relationships xmlns="http://schemas.openxmlformats.org/package/2006/relationships"><Relationship Type="http://schemas.openxmlformats.org/officeDocument/2006/relationships/slide" Target="/ppt/slides/slide3.xml" Id="Ra9e60f9f781c4fe5" /><Relationship Type="http://schemas.openxmlformats.org/officeDocument/2006/relationships/notesMaster" Target="/ppt/notesMasters/notesMaster1.xml" Id="Ra3f51ff255e245b0" /></Relationships>
</file>

<file path=ppt/notesSlides/_rels/notesSlide4.xml.rels>&#65279;<?xml version="1.0" encoding="utf-8"?><Relationships xmlns="http://schemas.openxmlformats.org/package/2006/relationships"><Relationship Type="http://schemas.openxmlformats.org/officeDocument/2006/relationships/slide" Target="/ppt/slides/slide4.xml" Id="R2251aca622654747" /><Relationship Type="http://schemas.openxmlformats.org/officeDocument/2006/relationships/notesMaster" Target="/ppt/notesMasters/notesMaster1.xml" Id="R5b5f02bfbc13436c" /></Relationships>
</file>

<file path=ppt/notesSlides/_rels/notesSlide5.xml.rels>&#65279;<?xml version="1.0" encoding="utf-8"?><Relationships xmlns="http://schemas.openxmlformats.org/package/2006/relationships"><Relationship Type="http://schemas.openxmlformats.org/officeDocument/2006/relationships/slide" Target="/ppt/slides/slide5.xml" Id="R951a073a50ab49bb" /><Relationship Type="http://schemas.openxmlformats.org/officeDocument/2006/relationships/notesMaster" Target="/ppt/notesMasters/notesMaster1.xml" Id="R4394691b072c4858" /></Relationships>
</file>

<file path=ppt/notesSlides/_rels/notesSlide6.xml.rels>&#65279;<?xml version="1.0" encoding="utf-8"?><Relationships xmlns="http://schemas.openxmlformats.org/package/2006/relationships"><Relationship Type="http://schemas.openxmlformats.org/officeDocument/2006/relationships/slide" Target="/ppt/slides/slide6.xml" Id="R681744266380428d" /><Relationship Type="http://schemas.openxmlformats.org/officeDocument/2006/relationships/notesMaster" Target="/ppt/notesMasters/notesMaster1.xml" Id="R71d8c79578d142a2" /></Relationships>
</file>

<file path=ppt/notesSlides/_rels/notesSlide7.xml.rels>&#65279;<?xml version="1.0" encoding="utf-8"?><Relationships xmlns="http://schemas.openxmlformats.org/package/2006/relationships"><Relationship Type="http://schemas.openxmlformats.org/officeDocument/2006/relationships/slide" Target="/ppt/slides/slide7.xml" Id="Ra6f66cb6b9654bc0" /><Relationship Type="http://schemas.openxmlformats.org/officeDocument/2006/relationships/notesMaster" Target="/ppt/notesMasters/notesMaster1.xml" Id="R9ab4ff28674649f4" /></Relationships>
</file>

<file path=ppt/notesSlides/_rels/notesSlide8.xml.rels>&#65279;<?xml version="1.0" encoding="utf-8"?><Relationships xmlns="http://schemas.openxmlformats.org/package/2006/relationships"><Relationship Type="http://schemas.openxmlformats.org/officeDocument/2006/relationships/slide" Target="/ppt/slides/slide8.xml" Id="Rae319dca9dae4030" /><Relationship Type="http://schemas.openxmlformats.org/officeDocument/2006/relationships/notesMaster" Target="/ppt/notesMasters/notesMaster1.xml" Id="R6aa1da3122ea4c04" /></Relationships>
</file>

<file path=ppt/notesSlides/_rels/notesSlide9.xml.rels>&#65279;<?xml version="1.0" encoding="utf-8"?><Relationships xmlns="http://schemas.openxmlformats.org/package/2006/relationships"><Relationship Type="http://schemas.openxmlformats.org/officeDocument/2006/relationships/slide" Target="/ppt/slides/slide9.xml" Id="Reaec98a9746f471e" /><Relationship Type="http://schemas.openxmlformats.org/officeDocument/2006/relationships/notesMaster" Target="/ppt/notesMasters/notesMaster1.xml" Id="R3bdbeadb93f0421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dd347063d7d4f6d" /><Relationship Type="http://schemas.openxmlformats.org/officeDocument/2006/relationships/notesMaster" Target="/ppt/notesMasters/notesMaster1.xml" Id="R3cfdeb1b32bd42b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de04d1a6f3a4355" /><Relationship Type="http://schemas.openxmlformats.org/officeDocument/2006/relationships/notesMaster" Target="/ppt/notesMasters/notesMaster1.xml" Id="R87680857be7e4d4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2b4739ac72b4b25" /><Relationship Type="http://schemas.openxmlformats.org/officeDocument/2006/relationships/notesMaster" Target="/ppt/notesMasters/notesMaster1.xml" Id="R08cbaf9d2fee46c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7a9a9b5be0c45e9" /><Relationship Type="http://schemas.openxmlformats.org/officeDocument/2006/relationships/notesMaster" Target="/ppt/notesMasters/notesMaster1.xml" Id="Raeea0b3972b14cb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210b36373f64681" /><Relationship Type="http://schemas.openxmlformats.org/officeDocument/2006/relationships/notesMaster" Target="/ppt/notesMasters/notesMaster1.xml" Id="R06364e93ce77476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5ad801d60ae45d5" /><Relationship Type="http://schemas.openxmlformats.org/officeDocument/2006/relationships/notesMaster" Target="/ppt/notesMasters/notesMaster1.xml" Id="R601d926cc1f94c1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9b58f68d49a4823" /><Relationship Type="http://schemas.openxmlformats.org/officeDocument/2006/relationships/notesMaster" Target="/ppt/notesMasters/notesMaster1.xml" Id="Raee9e7e61d7e421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807a9b0c0a446a1" /><Relationship Type="http://schemas.openxmlformats.org/officeDocument/2006/relationships/notesMaster" Target="/ppt/notesMasters/notesMaster1.xml" Id="Ra1cba19e84e44b7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de5ec1198984a8e" /><Relationship Type="http://schemas.openxmlformats.org/officeDocument/2006/relationships/notesMaster" Target="/ppt/notesMasters/notesMaster1.xml" Id="R217336116b8e4de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2db1ef0bcfa4acb" /><Relationship Type="http://schemas.openxmlformats.org/officeDocument/2006/relationships/notesMaster" Target="/ppt/notesMasters/notesMaster1.xml" Id="Rb7d5204079954d0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e0498a1f0f0486a" /><Relationship Type="http://schemas.openxmlformats.org/officeDocument/2006/relationships/notesMaster" Target="/ppt/notesMasters/notesMaster1.xml" Id="R2cfad293bb0c4af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217247e646d4b0b" /><Relationship Type="http://schemas.openxmlformats.org/officeDocument/2006/relationships/notesMaster" Target="/ppt/notesMasters/notesMaster1.xml" Id="R2e5e382b4aa74fd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开场：这套案例不制造天才神话，只拆解项目如何一步步获得认可。</a:t>
            </a:r>
          </a:p>
          <a:p xmlns:a="http://schemas.openxmlformats.org/drawingml/2006/main">
            <a:r>
              <a:t/>
            </a:r>
          </a:p>
          <a:p xmlns:a="http://schemas.openxmlformats.org/drawingml/2006/main">
            <a:r>
              <a:t>[Sources]</a:t>
            </a:r>
          </a:p>
          <a:p xmlns:a="http://schemas.openxmlformats.org/drawingml/2006/main">
            <a:r>
              <a:t>- 本页为博格港湾原创方法框架，无外部事实陈述。</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讲解时先说明：每个标签只代表公开资料中已核验的一项结果。</a:t>
            </a:r>
          </a:p>
          <a:p xmlns:a="http://schemas.openxmlformats.org/drawingml/2006/main">
            <a:r>
              <a:t/>
            </a:r>
          </a:p>
          <a:p xmlns:a="http://schemas.openxmlformats.org/drawingml/2006/main">
            <a:r>
              <a:t>[Sources]</a:t>
            </a:r>
          </a:p>
          <a:p xmlns:a="http://schemas.openxmlformats.org/drawingml/2006/main">
            <a:r>
              <a:t>- 本页为博格港湾原创方法框架，无外部事实陈述。</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第一屏只讲核验事实，不扩展未被来源支持的个人经历。</a:t>
            </a:r>
          </a:p>
          <a:p xmlns:a="http://schemas.openxmlformats.org/drawingml/2006/main">
            <a:r>
              <a:t/>
            </a:r>
          </a:p>
          <a:p xmlns:a="http://schemas.openxmlformats.org/drawingml/2006/main">
            <a:r>
              <a:t>[Sources]</a:t>
            </a:r>
          </a:p>
          <a:p xmlns:a="http://schemas.openxmlformats.org/drawingml/2006/main">
            <a:r>
              <a:t>- https://www.sz.gov.cn/cn/xxgk/zfxxgj/gqdt/content/post_12590053.html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引导学生关注过程能力，不把最终结果当作唯一价值。</a:t>
            </a:r>
          </a:p>
          <a:p xmlns:a="http://schemas.openxmlformats.org/drawingml/2006/main">
            <a:r>
              <a:t/>
            </a:r>
          </a:p>
          <a:p xmlns:a="http://schemas.openxmlformats.org/drawingml/2006/main">
            <a:r>
              <a:t>[Sources]</a:t>
            </a:r>
          </a:p>
          <a:p xmlns:a="http://schemas.openxmlformats.org/drawingml/2006/main">
            <a:r>
              <a:t>- https://www.sz.gov.cn/cn/xxgk/zfxxgj/gqdt/content/post_12590053.html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可直接朗读左侧口播；右侧练习适合学生现场完成。</a:t>
            </a:r>
          </a:p>
          <a:p xmlns:a="http://schemas.openxmlformats.org/drawingml/2006/main">
            <a:r>
              <a:t/>
            </a:r>
          </a:p>
          <a:p xmlns:a="http://schemas.openxmlformats.org/drawingml/2006/main">
            <a:r>
              <a:t>[Sources]</a:t>
            </a:r>
          </a:p>
          <a:p xmlns:a="http://schemas.openxmlformats.org/drawingml/2006/main">
            <a:r>
              <a:t>- https://www.sz.gov.cn/cn/xxgk/zfxxgj/gqdt/content/post_12590053.html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第一屏只讲核验事实，不扩展未被来源支持的个人经历。</a:t>
            </a:r>
          </a:p>
          <a:p xmlns:a="http://schemas.openxmlformats.org/drawingml/2006/main">
            <a:r>
              <a:t/>
            </a:r>
          </a:p>
          <a:p xmlns:a="http://schemas.openxmlformats.org/drawingml/2006/main">
            <a:r>
              <a:t>[Sources]</a:t>
            </a:r>
          </a:p>
          <a:p xmlns:a="http://schemas.openxmlformats.org/drawingml/2006/main">
            <a:r>
              <a:t>- https://www.tsinghua.edu.cn/info/1181/59513.htm</a:t>
            </a:r>
          </a:p>
          <a:p xmlns:a="http://schemas.openxmlformats.org/drawingml/2006/main">
            <a:r>
              <a:t>- https://www.yau-awards.com/uploads/file/20210817/20210817115157_59056.pdf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引导学生关注过程能力，不把最终结果当作唯一价值。</a:t>
            </a:r>
          </a:p>
          <a:p xmlns:a="http://schemas.openxmlformats.org/drawingml/2006/main">
            <a:r>
              <a:t/>
            </a:r>
          </a:p>
          <a:p xmlns:a="http://schemas.openxmlformats.org/drawingml/2006/main">
            <a:r>
              <a:t>[Sources]</a:t>
            </a:r>
          </a:p>
          <a:p xmlns:a="http://schemas.openxmlformats.org/drawingml/2006/main">
            <a:r>
              <a:t>- https://www.tsinghua.edu.cn/info/1181/59513.htm</a:t>
            </a:r>
          </a:p>
          <a:p xmlns:a="http://schemas.openxmlformats.org/drawingml/2006/main">
            <a:r>
              <a:t>- https://www.yau-awards.com/uploads/file/20210817/20210817115157_59056.pdf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可直接朗读左侧口播；右侧练习适合学生现场完成。</a:t>
            </a:r>
          </a:p>
          <a:p xmlns:a="http://schemas.openxmlformats.org/drawingml/2006/main">
            <a:r>
              <a:t/>
            </a:r>
          </a:p>
          <a:p xmlns:a="http://schemas.openxmlformats.org/drawingml/2006/main">
            <a:r>
              <a:t>[Sources]</a:t>
            </a:r>
          </a:p>
          <a:p xmlns:a="http://schemas.openxmlformats.org/drawingml/2006/main">
            <a:r>
              <a:t>- https://www.tsinghua.edu.cn/info/1181/59513.htm</a:t>
            </a:r>
          </a:p>
          <a:p xmlns:a="http://schemas.openxmlformats.org/drawingml/2006/main">
            <a:r>
              <a:t>- https://www.yau-awards.com/uploads/file/20210817/20210817115157_59056.pdf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第一屏只讲核验事实，不扩展未被来源支持的个人经历。</a:t>
            </a:r>
          </a:p>
          <a:p xmlns:a="http://schemas.openxmlformats.org/drawingml/2006/main">
            <a:r>
              <a:t/>
            </a:r>
          </a:p>
          <a:p xmlns:a="http://schemas.openxmlformats.org/drawingml/2006/main">
            <a:r>
              <a:t>[Sources]</a:t>
            </a:r>
          </a:p>
          <a:p xmlns:a="http://schemas.openxmlformats.org/drawingml/2006/main">
            <a:r>
              <a:t>- https://hkmb.hktdc.com/en/1X0AKIYK/article/global-digital-playground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引导学生关注过程能力，不把最终结果当作唯一价值。</a:t>
            </a:r>
          </a:p>
          <a:p xmlns:a="http://schemas.openxmlformats.org/drawingml/2006/main">
            <a:r>
              <a:t/>
            </a:r>
          </a:p>
          <a:p xmlns:a="http://schemas.openxmlformats.org/drawingml/2006/main">
            <a:r>
              <a:t>[Sources]</a:t>
            </a:r>
          </a:p>
          <a:p xmlns:a="http://schemas.openxmlformats.org/drawingml/2006/main">
            <a:r>
              <a:t>- https://hkmb.hktdc.com/en/1X0AKIYK/article/global-digital-playground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可直接朗读左侧口播；右侧练习适合学生现场完成。</a:t>
            </a:r>
          </a:p>
          <a:p xmlns:a="http://schemas.openxmlformats.org/drawingml/2006/main">
            <a:r>
              <a:t/>
            </a:r>
          </a:p>
          <a:p xmlns:a="http://schemas.openxmlformats.org/drawingml/2006/main">
            <a:r>
              <a:t>[Sources]</a:t>
            </a:r>
          </a:p>
          <a:p xmlns:a="http://schemas.openxmlformats.org/drawingml/2006/main">
            <a:r>
              <a:t>- https://hkmb.hktdc.com/en/1X0AKIYK/article/global-digital-playground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第一屏只讲核验事实，不扩展未被来源支持的个人经历。</a:t>
            </a:r>
          </a:p>
          <a:p xmlns:a="http://schemas.openxmlformats.org/drawingml/2006/main">
            <a:r>
              <a:t/>
            </a:r>
          </a:p>
          <a:p xmlns:a="http://schemas.openxmlformats.org/drawingml/2006/main">
            <a:r>
              <a:t>[Sources]</a:t>
            </a:r>
          </a:p>
          <a:p xmlns:a="http://schemas.openxmlformats.org/drawingml/2006/main">
            <a:r>
              <a:t>- https://seng.hkust.edu.hk/about/milestones</a:t>
            </a:r>
          </a:p>
          <a:p xmlns:a="http://schemas.openxmlformats.org/drawingml/2006/main">
            <a:r>
              <a:t>- https://okt.hkust.edu.hk/sites/default/files/KT%20Report_HKUST_1213.pdf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引导学生关注过程能力，不把最终结果当作唯一价值。</a:t>
            </a:r>
          </a:p>
          <a:p xmlns:a="http://schemas.openxmlformats.org/drawingml/2006/main">
            <a:r>
              <a:t/>
            </a:r>
          </a:p>
          <a:p xmlns:a="http://schemas.openxmlformats.org/drawingml/2006/main">
            <a:r>
              <a:t>[Sources]</a:t>
            </a:r>
          </a:p>
          <a:p xmlns:a="http://schemas.openxmlformats.org/drawingml/2006/main">
            <a:r>
              <a:t>- https://seng.hkust.edu.hk/about/milestones</a:t>
            </a:r>
          </a:p>
          <a:p xmlns:a="http://schemas.openxmlformats.org/drawingml/2006/main">
            <a:r>
              <a:t>- https://okt.hkust.edu.hk/sites/default/files/KT%20Report_HKUST_1213.pdf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可直接朗读左侧口播；右侧练习适合学生现场完成。</a:t>
            </a:r>
          </a:p>
          <a:p xmlns:a="http://schemas.openxmlformats.org/drawingml/2006/main">
            <a:r>
              <a:t/>
            </a:r>
          </a:p>
          <a:p xmlns:a="http://schemas.openxmlformats.org/drawingml/2006/main">
            <a:r>
              <a:t>[Sources]</a:t>
            </a:r>
          </a:p>
          <a:p xmlns:a="http://schemas.openxmlformats.org/drawingml/2006/main">
            <a:r>
              <a:t>- https://seng.hkust.edu.hk/about/milestones</a:t>
            </a:r>
          </a:p>
          <a:p xmlns:a="http://schemas.openxmlformats.org/drawingml/2006/main">
            <a:r>
              <a:t>- https://okt.hkust.edu.hk/sites/default/files/KT%20Report_HKUST_1213.pdf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第一屏只讲核验事实，不扩展未被来源支持的个人经历。</a:t>
            </a:r>
          </a:p>
          <a:p xmlns:a="http://schemas.openxmlformats.org/drawingml/2006/main">
            <a:r>
              <a:t/>
            </a:r>
          </a:p>
          <a:p xmlns:a="http://schemas.openxmlformats.org/drawingml/2006/main">
            <a:r>
              <a:t>[Sources]</a:t>
            </a:r>
          </a:p>
          <a:p xmlns:a="http://schemas.openxmlformats.org/drawingml/2006/main">
            <a:r>
              <a:t>- https://www.societyforscience.org/press-release/intel-science-competition-winner-invited-to-state-of-the-union-address/</a:t>
            </a:r>
          </a:p>
          <a:p xmlns:a="http://schemas.openxmlformats.org/drawingml/2006/main">
            <a:r>
              <a:t>- https://www.societyforscience.org/blog/winning-the-top-award-at-intel-isef-2012-kicks-off-amazing-year-for-jack-andraka/</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引导学生关注过程能力，不把最终结果当作唯一价值。</a:t>
            </a:r>
          </a:p>
          <a:p xmlns:a="http://schemas.openxmlformats.org/drawingml/2006/main">
            <a:r>
              <a:t/>
            </a:r>
          </a:p>
          <a:p xmlns:a="http://schemas.openxmlformats.org/drawingml/2006/main">
            <a:r>
              <a:t>[Sources]</a:t>
            </a:r>
          </a:p>
          <a:p xmlns:a="http://schemas.openxmlformats.org/drawingml/2006/main">
            <a:r>
              <a:t>- https://www.societyforscience.org/press-release/intel-science-competition-winner-invited-to-state-of-the-union-address/</a:t>
            </a:r>
          </a:p>
          <a:p xmlns:a="http://schemas.openxmlformats.org/drawingml/2006/main">
            <a:r>
              <a:t>- https://www.societyforscience.org/blog/winning-the-top-award-at-intel-isef-2012-kicks-off-amazing-year-for-jack-andraka/</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可直接朗读左侧口播；右侧练习适合学生现场完成。</a:t>
            </a:r>
          </a:p>
          <a:p xmlns:a="http://schemas.openxmlformats.org/drawingml/2006/main">
            <a:r>
              <a:t/>
            </a:r>
          </a:p>
          <a:p xmlns:a="http://schemas.openxmlformats.org/drawingml/2006/main">
            <a:r>
              <a:t>[Sources]</a:t>
            </a:r>
          </a:p>
          <a:p xmlns:a="http://schemas.openxmlformats.org/drawingml/2006/main">
            <a:r>
              <a:t>- https://www.societyforscience.org/press-release/intel-science-competition-winner-invited-to-state-of-the-union-address/</a:t>
            </a:r>
          </a:p>
          <a:p xmlns:a="http://schemas.openxmlformats.org/drawingml/2006/main">
            <a:r>
              <a:t>- https://www.societyforscience.org/blog/winning-the-top-award-at-intel-isef-2012-kicks-off-amazing-year-for-jack-andraka/</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第一屏只讲核验事实，不扩展未被来源支持的个人经历。</a:t>
            </a:r>
          </a:p>
          <a:p xmlns:a="http://schemas.openxmlformats.org/drawingml/2006/main">
            <a:r>
              <a:t/>
            </a:r>
          </a:p>
          <a:p xmlns:a="http://schemas.openxmlformats.org/drawingml/2006/main">
            <a:r>
              <a:t>[Sources]</a:t>
            </a:r>
          </a:p>
          <a:p xmlns:a="http://schemas.openxmlformats.org/drawingml/2006/main">
            <a:r>
              <a:t>- https://download.intel.com/newsroom/kits/globalsummit/2015/pdfs/ICAP_GS2015_Demo_FactSheet.pdf</a:t>
            </a:r>
          </a:p>
          <a:p xmlns:a="http://schemas.openxmlformats.org/drawingml/2006/main">
            <a:r>
              <a:t>- https://csrreportbuilder.intel.com/PDFfiles/archived_reports/Intel-2015-CSR-Report.pdf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引导学生关注过程能力，不把最终结果当作唯一价值。</a:t>
            </a:r>
          </a:p>
          <a:p xmlns:a="http://schemas.openxmlformats.org/drawingml/2006/main">
            <a:r>
              <a:t/>
            </a:r>
          </a:p>
          <a:p xmlns:a="http://schemas.openxmlformats.org/drawingml/2006/main">
            <a:r>
              <a:t>[Sources]</a:t>
            </a:r>
          </a:p>
          <a:p xmlns:a="http://schemas.openxmlformats.org/drawingml/2006/main">
            <a:r>
              <a:t>- https://download.intel.com/newsroom/kits/globalsummit/2015/pdfs/ICAP_GS2015_Demo_FactSheet.pdf</a:t>
            </a:r>
          </a:p>
          <a:p xmlns:a="http://schemas.openxmlformats.org/drawingml/2006/main">
            <a:r>
              <a:t>- https://csrreportbuilder.intel.com/PDFfiles/archived_reports/Intel-2015-CSR-Report.pdf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可直接朗读左侧口播；右侧练习适合学生现场完成。</a:t>
            </a:r>
          </a:p>
          <a:p xmlns:a="http://schemas.openxmlformats.org/drawingml/2006/main">
            <a:r>
              <a:t/>
            </a:r>
          </a:p>
          <a:p xmlns:a="http://schemas.openxmlformats.org/drawingml/2006/main">
            <a:r>
              <a:t>[Sources]</a:t>
            </a:r>
          </a:p>
          <a:p xmlns:a="http://schemas.openxmlformats.org/drawingml/2006/main">
            <a:r>
              <a:t>- https://download.intel.com/newsroom/kits/globalsummit/2015/pdfs/ICAP_GS2015_Demo_FactSheet.pdf</a:t>
            </a:r>
          </a:p>
          <a:p xmlns:a="http://schemas.openxmlformats.org/drawingml/2006/main">
            <a:r>
              <a:t>- https://csrreportbuilder.intel.com/PDFfiles/archived_reports/Intel-2015-CSR-Report.pdf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结尾邀请学生提交自己的项目证据，进入后续专题采访候选库。</a:t>
            </a:r>
          </a:p>
          <a:p xmlns:a="http://schemas.openxmlformats.org/drawingml/2006/main">
            <a:r>
              <a:t/>
            </a:r>
          </a:p>
          <a:p xmlns:a="http://schemas.openxmlformats.org/drawingml/2006/main">
            <a:r>
              <a:t>[Sources]</a:t>
            </a:r>
          </a:p>
          <a:p xmlns:a="http://schemas.openxmlformats.org/drawingml/2006/main">
            <a:r>
              <a:t>- 本页为博格港湾原创方法框架，无外部事实陈述。</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ebf239c3583493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2e970bad0184326" /><Relationship Type="http://schemas.openxmlformats.org/officeDocument/2006/relationships/slideLayout" Target="/ppt/slideLayouts/slideLayout1.xml" Id="R1cc51293e3b2409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cc51293e3b2409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a67f748b7714b13" /><Relationship Type="http://schemas.openxmlformats.org/officeDocument/2006/relationships/image" Target="/ppt/media/image.png" Id="R2ccecb650c7b4e52" /><Relationship Type="http://schemas.openxmlformats.org/officeDocument/2006/relationships/image" Target="/ppt/media/image.svg" Id="Red9f838cf3004b00" /><Relationship Type="http://schemas.openxmlformats.org/officeDocument/2006/relationships/notesSlide" Target="/ppt/notesSlides/notesSlide1.xml" Id="R269ab230bd0b428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2bdfd238eff483f" /><Relationship Type="http://schemas.openxmlformats.org/officeDocument/2006/relationships/image" Target="/ppt/media/image2.png" Id="Rfae4613e892a424e" /><Relationship Type="http://schemas.openxmlformats.org/officeDocument/2006/relationships/image" Target="/ppt/media/image2.svg" Id="R268167edd00942a0" /><Relationship Type="http://schemas.openxmlformats.org/officeDocument/2006/relationships/notesSlide" Target="/ppt/notesSlides/notesSlide2.xml" Id="R5193aac50a3b482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d38c0e9bc70448f" /><Relationship Type="http://schemas.openxmlformats.org/officeDocument/2006/relationships/image" Target="/ppt/media/image3.png" Id="Ref80d5ecc7984396" /><Relationship Type="http://schemas.openxmlformats.org/officeDocument/2006/relationships/image" Target="/ppt/media/image3.svg" Id="Rb2e92cdb95f44c38" /><Relationship Type="http://schemas.openxmlformats.org/officeDocument/2006/relationships/image" Target="/ppt/media/image4.png" Id="Ra9e522b039c04116" /><Relationship Type="http://schemas.openxmlformats.org/officeDocument/2006/relationships/image" Target="/ppt/media/image4.svg" Id="Re330a629deab49c1" /><Relationship Type="http://schemas.openxmlformats.org/officeDocument/2006/relationships/notesSlide" Target="/ppt/notesSlides/notesSlide3.xml" Id="R6ada325df387432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ce2ac15b8d94c6b" /><Relationship Type="http://schemas.openxmlformats.org/officeDocument/2006/relationships/image" Target="/ppt/media/image5.png" Id="Ra75ddee951d2415f" /><Relationship Type="http://schemas.openxmlformats.org/officeDocument/2006/relationships/image" Target="/ppt/media/image5.svg" Id="R9beb298e0706489b" /><Relationship Type="http://schemas.openxmlformats.org/officeDocument/2006/relationships/notesSlide" Target="/ppt/notesSlides/notesSlide4.xml" Id="R5f0b7bb5a6e544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e58be19f1204136" /><Relationship Type="http://schemas.openxmlformats.org/officeDocument/2006/relationships/image" Target="/ppt/media/image6.png" Id="Raf845155d74145f9" /><Relationship Type="http://schemas.openxmlformats.org/officeDocument/2006/relationships/image" Target="/ppt/media/image6.svg" Id="R5bce857396b24bc0" /><Relationship Type="http://schemas.openxmlformats.org/officeDocument/2006/relationships/notesSlide" Target="/ppt/notesSlides/notesSlide5.xml" Id="R0a728e23971547d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777cd2fb9da4866" /><Relationship Type="http://schemas.openxmlformats.org/officeDocument/2006/relationships/image" Target="/ppt/media/image7.png" Id="R8bdb51f1dccc4463" /><Relationship Type="http://schemas.openxmlformats.org/officeDocument/2006/relationships/image" Target="/ppt/media/image7.svg" Id="Re865a32df47e42f0" /><Relationship Type="http://schemas.openxmlformats.org/officeDocument/2006/relationships/image" Target="/ppt/media/image8.png" Id="R908c3f002b4444c3" /><Relationship Type="http://schemas.openxmlformats.org/officeDocument/2006/relationships/image" Target="/ppt/media/image8.svg" Id="R67cf9e0ee8ee4f0a" /><Relationship Type="http://schemas.openxmlformats.org/officeDocument/2006/relationships/notesSlide" Target="/ppt/notesSlides/notesSlide6.xml" Id="Rbe8ab4b6eeac424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217bedf15d54e39" /><Relationship Type="http://schemas.openxmlformats.org/officeDocument/2006/relationships/image" Target="/ppt/media/image9.png" Id="R5f80fccd0b2f474b" /><Relationship Type="http://schemas.openxmlformats.org/officeDocument/2006/relationships/image" Target="/ppt/media/image9.svg" Id="R4fd5a461050848eb" /><Relationship Type="http://schemas.openxmlformats.org/officeDocument/2006/relationships/notesSlide" Target="/ppt/notesSlides/notesSlide7.xml" Id="R272129ce6e36445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da59b1dbecf48c7" /><Relationship Type="http://schemas.openxmlformats.org/officeDocument/2006/relationships/image" Target="/ppt/media/image10.png" Id="Reeb29a76932c46e8" /><Relationship Type="http://schemas.openxmlformats.org/officeDocument/2006/relationships/image" Target="/ppt/media/image10.svg" Id="Ra1a4a45fbcf14d57" /><Relationship Type="http://schemas.openxmlformats.org/officeDocument/2006/relationships/notesSlide" Target="/ppt/notesSlides/notesSlide8.xml" Id="Rf5ce68d325c846b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9052cdc016248e6" /><Relationship Type="http://schemas.openxmlformats.org/officeDocument/2006/relationships/image" Target="/ppt/media/image11.png" Id="R4fabe8dc3c28408d" /><Relationship Type="http://schemas.openxmlformats.org/officeDocument/2006/relationships/image" Target="/ppt/media/image11.svg" Id="R6a242c184f9f435b" /><Relationship Type="http://schemas.openxmlformats.org/officeDocument/2006/relationships/image" Target="/ppt/media/image12.png" Id="R1476a624ac6b46ab" /><Relationship Type="http://schemas.openxmlformats.org/officeDocument/2006/relationships/image" Target="/ppt/media/image12.svg" Id="R3d5c78c5cb364a91" /><Relationship Type="http://schemas.openxmlformats.org/officeDocument/2006/relationships/notesSlide" Target="/ppt/notesSlides/notesSlide9.xml" Id="R9acfa842e3dc464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af88f643fbe4260" /><Relationship Type="http://schemas.openxmlformats.org/officeDocument/2006/relationships/image" Target="/ppt/media/image13.png" Id="Rd2c0f845d1014b78" /><Relationship Type="http://schemas.openxmlformats.org/officeDocument/2006/relationships/image" Target="/ppt/media/image13.svg" Id="R80fac624ff1c40d1" /><Relationship Type="http://schemas.openxmlformats.org/officeDocument/2006/relationships/notesSlide" Target="/ppt/notesSlides/notesSlide10.xml" Id="Rcc013c571d1142d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d0a547937bf48f2" /><Relationship Type="http://schemas.openxmlformats.org/officeDocument/2006/relationships/image" Target="/ppt/media/image14.png" Id="Rb3c6a6e252b04aa8" /><Relationship Type="http://schemas.openxmlformats.org/officeDocument/2006/relationships/image" Target="/ppt/media/image14.svg" Id="R6d0fae4500984ac2" /><Relationship Type="http://schemas.openxmlformats.org/officeDocument/2006/relationships/notesSlide" Target="/ppt/notesSlides/notesSlide11.xml" Id="Re20c72f7261d432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fe0305a13374d02" /><Relationship Type="http://schemas.openxmlformats.org/officeDocument/2006/relationships/image" Target="/ppt/media/image15.png" Id="R3bc69137882b4ae9" /><Relationship Type="http://schemas.openxmlformats.org/officeDocument/2006/relationships/image" Target="/ppt/media/image15.svg" Id="R07f26e16c0fc4cdd" /><Relationship Type="http://schemas.openxmlformats.org/officeDocument/2006/relationships/image" Target="/ppt/media/image16.png" Id="R56b64a16f9444ef4" /><Relationship Type="http://schemas.openxmlformats.org/officeDocument/2006/relationships/image" Target="/ppt/media/image16.svg" Id="Rfcceeb4e95574f7a" /><Relationship Type="http://schemas.openxmlformats.org/officeDocument/2006/relationships/notesSlide" Target="/ppt/notesSlides/notesSlide12.xml" Id="R3031090a0c33497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82b6676dc2f495a" /><Relationship Type="http://schemas.openxmlformats.org/officeDocument/2006/relationships/image" Target="/ppt/media/image17.png" Id="R7b6b127d15274601" /><Relationship Type="http://schemas.openxmlformats.org/officeDocument/2006/relationships/image" Target="/ppt/media/image17.svg" Id="R0a4067dad3f14b0a" /><Relationship Type="http://schemas.openxmlformats.org/officeDocument/2006/relationships/notesSlide" Target="/ppt/notesSlides/notesSlide13.xml" Id="Rc1b93c8d210b412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37d95ec914245d4" /><Relationship Type="http://schemas.openxmlformats.org/officeDocument/2006/relationships/image" Target="/ppt/media/image18.png" Id="R5d29a5cc61f24344" /><Relationship Type="http://schemas.openxmlformats.org/officeDocument/2006/relationships/image" Target="/ppt/media/image18.svg" Id="R0c34b3ba1d2b460e" /><Relationship Type="http://schemas.openxmlformats.org/officeDocument/2006/relationships/notesSlide" Target="/ppt/notesSlides/notesSlide14.xml" Id="R58603cdac32f45f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b8c16aad4a44192" /><Relationship Type="http://schemas.openxmlformats.org/officeDocument/2006/relationships/image" Target="/ppt/media/image19.png" Id="R6c874d803b754b99" /><Relationship Type="http://schemas.openxmlformats.org/officeDocument/2006/relationships/image" Target="/ppt/media/image19.svg" Id="R7db1d3c4b2014799" /><Relationship Type="http://schemas.openxmlformats.org/officeDocument/2006/relationships/image" Target="/ppt/media/image20.png" Id="Rbf0d1cc018b146a0" /><Relationship Type="http://schemas.openxmlformats.org/officeDocument/2006/relationships/image" Target="/ppt/media/image20.svg" Id="Rdfbdd9b7cb1f4f08" /><Relationship Type="http://schemas.openxmlformats.org/officeDocument/2006/relationships/notesSlide" Target="/ppt/notesSlides/notesSlide15.xml" Id="R046f90147f5b4ec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0de2857dac64244" /><Relationship Type="http://schemas.openxmlformats.org/officeDocument/2006/relationships/image" Target="/ppt/media/image21.png" Id="Raa602d9e3fd84220" /><Relationship Type="http://schemas.openxmlformats.org/officeDocument/2006/relationships/image" Target="/ppt/media/image21.svg" Id="Ra6a39e2468744dc2" /><Relationship Type="http://schemas.openxmlformats.org/officeDocument/2006/relationships/notesSlide" Target="/ppt/notesSlides/notesSlide16.xml" Id="R2b68ed5496194c2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f8ed94b2e6d44ce" /><Relationship Type="http://schemas.openxmlformats.org/officeDocument/2006/relationships/image" Target="/ppt/media/image22.png" Id="Rffb47b79ca484c2f" /><Relationship Type="http://schemas.openxmlformats.org/officeDocument/2006/relationships/image" Target="/ppt/media/image22.svg" Id="R2672464e53944db2" /><Relationship Type="http://schemas.openxmlformats.org/officeDocument/2006/relationships/notesSlide" Target="/ppt/notesSlides/notesSlide17.xml" Id="Rb46269e26345443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71526eda28f4a0d" /><Relationship Type="http://schemas.openxmlformats.org/officeDocument/2006/relationships/image" Target="/ppt/media/image23.png" Id="Rda2efc2892ec4d52" /><Relationship Type="http://schemas.openxmlformats.org/officeDocument/2006/relationships/image" Target="/ppt/media/image23.svg" Id="Rce7236d01812461a" /><Relationship Type="http://schemas.openxmlformats.org/officeDocument/2006/relationships/image" Target="/ppt/media/image24.png" Id="R05030447bbd84804" /><Relationship Type="http://schemas.openxmlformats.org/officeDocument/2006/relationships/image" Target="/ppt/media/image24.svg" Id="R92e3c0563ccd4906" /><Relationship Type="http://schemas.openxmlformats.org/officeDocument/2006/relationships/notesSlide" Target="/ppt/notesSlides/notesSlide18.xml" Id="Rd455eb41a324472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209ffada8484175" /><Relationship Type="http://schemas.openxmlformats.org/officeDocument/2006/relationships/image" Target="/ppt/media/image25.png" Id="R081ef5ec8aa644cd" /><Relationship Type="http://schemas.openxmlformats.org/officeDocument/2006/relationships/image" Target="/ppt/media/image25.svg" Id="R960331924b3c4066" /><Relationship Type="http://schemas.openxmlformats.org/officeDocument/2006/relationships/notesSlide" Target="/ppt/notesSlides/notesSlide19.xml" Id="R7d38150892fc4c9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698a3646aecf44cc" /><Relationship Type="http://schemas.openxmlformats.org/officeDocument/2006/relationships/image" Target="/ppt/media/image26.png" Id="R17631f55fc72438d" /><Relationship Type="http://schemas.openxmlformats.org/officeDocument/2006/relationships/image" Target="/ppt/media/image26.svg" Id="Rbfa9b77f88924e75" /><Relationship Type="http://schemas.openxmlformats.org/officeDocument/2006/relationships/notesSlide" Target="/ppt/notesSlides/notesSlide20.xml" Id="R2dc4ffc5b427402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cf2d70f4dcb4a37" /><Relationship Type="http://schemas.openxmlformats.org/officeDocument/2006/relationships/image" Target="/ppt/media/image27.png" Id="R850be4f4f190443c" /><Relationship Type="http://schemas.openxmlformats.org/officeDocument/2006/relationships/image" Target="/ppt/media/image27.svg" Id="R5684b55187f047b3" /><Relationship Type="http://schemas.openxmlformats.org/officeDocument/2006/relationships/notesSlide" Target="/ppt/notesSlides/notesSlide21.xml" Id="R15345990fbc24adc" /></Relationships>
</file>

<file path=ppt/slides/slide1.xml><?xml version="1.0" encoding="utf-8"?>
<p:sld xmlns:p="http://schemas.openxmlformats.org/presentationml/2006/main">
  <p:cSld>
    <p:bg>
      <p:bgPr>
        <a:solidFill xmlns:a="http://schemas.openxmlformats.org/drawingml/2006/main">
          <a:srgbClr val="0B0B0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DFF31B1-5161-4BBC-95A5-405534EE5CF6}"/>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FF4B3E"/>
          </a:solidFill>
          <a:ln xmlns:a="http://schemas.openxmlformats.org/drawingml/2006/main" w="9525">
            <a:solidFill>
              <a:srgbClr val="FF4B3E"/>
            </a:solidFill>
            <a:prstDash val="solid"/>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ccecb650c7b4e52">
            <a:extLst>
              <a:ext uri="{96DAC541-7B7A-43D3-8B79-37D633B846F1}">
                <asvg:svgBlip xmlns:asvg="http://schemas.microsoft.com/office/drawing/2016/SVG/main" r:embed="Red9f838cf3004b00"/>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DDB3F4F-D80D-464D-BE4D-1082D0A51935}"/>
              </a:ext>
            </a:extLst>
          </p:cNvPr>
          <p:cNvSpPr>
            <a:spLocks xmlns:a="http://schemas.openxmlformats.org/drawingml/2006/main" noGrp="1"/>
          </p:cNvSpPr>
          <p:nvPr/>
        </p:nvSpPr>
        <p:spPr>
          <a:xfrm xmlns:a="http://schemas.openxmlformats.org/drawingml/2006/main">
            <a:off x="685800" y="131445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HSKB EDITORIAL · ISSUE 001</a:t>
            </a:r>
          </a:p>
        </p:txBody>
      </p:sp>
      <p:sp>
        <p:nvSpPr>
          <p:cNvPr id="4" name="">
            <a:extLst xmlns:a="http://schemas.openxmlformats.org/drawingml/2006/main">
              <a:ext uri="{FF2B5EF4-FFF2-40B4-BE49-F238E27FC236}">
                <a16:creationId xmlns:a16="http://schemas.microsoft.com/office/drawing/2014/main" id="{941B21C0-D7A4-49D1-8CC6-E6C92A90C05A}"/>
              </a:ext>
            </a:extLst>
          </p:cNvPr>
          <p:cNvSpPr>
            <a:spLocks xmlns:a="http://schemas.openxmlformats.org/drawingml/2006/main" noGrp="1"/>
          </p:cNvSpPr>
          <p:nvPr/>
        </p:nvSpPr>
        <p:spPr>
          <a:xfrm xmlns:a="http://schemas.openxmlformats.org/drawingml/2006/main">
            <a:off x="685800" y="2000250"/>
            <a:ext cx="676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5550" b="1">
                <a:solidFill>
                  <a:srgbClr val="FFFFFF"/>
                </a:solidFill>
              </a:defRPr>
            </a:pPr>
            <a:r>
              <a:rPr sz="5550" b="1">
                <a:solidFill>
                  <a:srgbClr val="FFFFFF"/>
                </a:solidFill>
              </a:rPr>
              <a:t>科创新星</a:t>
            </a:r>
          </a:p>
        </p:txBody>
      </p:sp>
      <p:sp>
        <p:nvSpPr>
          <p:cNvPr id="5" name="">
            <a:extLst xmlns:a="http://schemas.openxmlformats.org/drawingml/2006/main">
              <a:ext uri="{FF2B5EF4-FFF2-40B4-BE49-F238E27FC236}">
                <a16:creationId xmlns:a16="http://schemas.microsoft.com/office/drawing/2014/main" id="{F364FD76-F735-4333-8E33-E6DEDFF030A4}"/>
              </a:ext>
            </a:extLst>
          </p:cNvPr>
          <p:cNvSpPr>
            <a:spLocks xmlns:a="http://schemas.openxmlformats.org/drawingml/2006/main" noGrp="1"/>
          </p:cNvSpPr>
          <p:nvPr/>
        </p:nvSpPr>
        <p:spPr>
          <a:xfrm xmlns:a="http://schemas.openxmlformats.org/drawingml/2006/main">
            <a:off x="723900" y="3000375"/>
            <a:ext cx="7524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325" b="1">
                <a:solidFill>
                  <a:srgbClr val="FF4B3E"/>
                </a:solidFill>
              </a:defRPr>
            </a:pPr>
            <a:r>
              <a:rPr sz="2325" b="1">
                <a:solidFill>
                  <a:srgbClr val="FF4B3E"/>
                </a:solidFill>
              </a:rPr>
              <a:t>RISING STARS CASEBOOK</a:t>
            </a:r>
          </a:p>
        </p:txBody>
      </p:sp>
      <p:sp>
        <p:nvSpPr>
          <p:cNvPr id="6" name="">
            <a:extLst xmlns:a="http://schemas.openxmlformats.org/drawingml/2006/main">
              <a:ext uri="{FF2B5EF4-FFF2-40B4-BE49-F238E27FC236}">
                <a16:creationId xmlns:a16="http://schemas.microsoft.com/office/drawing/2014/main" id="{740137FD-8061-4C25-85B5-808E64604DB4}"/>
              </a:ext>
            </a:extLst>
          </p:cNvPr>
          <p:cNvSpPr>
            <a:spLocks xmlns:a="http://schemas.openxmlformats.org/drawingml/2006/main" noGrp="1"/>
          </p:cNvSpPr>
          <p:nvPr/>
        </p:nvSpPr>
        <p:spPr>
          <a:xfrm xmlns:a="http://schemas.openxmlformats.org/drawingml/2006/main">
            <a:off x="685800" y="4000500"/>
            <a:ext cx="5715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B7B7BA"/>
                </a:solidFill>
              </a:defRPr>
            </a:pPr>
            <a:r>
              <a:rPr sz="1500" b="0">
                <a:solidFill>
                  <a:srgbClr val="B7B7BA"/>
                </a:solidFill>
              </a:rPr>
              <a:t>六个可核验案例｜新闻 · 口播 · 讲解PPT</a:t>
            </a:r>
          </a:p>
          <a:p xmlns:a="http://schemas.openxmlformats.org/drawingml/2006/main">
            <a:pPr algn="l">
              <a:defRPr sz="1500" b="0">
                <a:solidFill>
                  <a:srgbClr val="B7B7BA"/>
                </a:solidFill>
              </a:defRPr>
            </a:pPr>
            <a:r>
              <a:rPr sz="1500" b="0">
                <a:solidFill>
                  <a:srgbClr val="B7B7BA"/>
                </a:solidFill>
              </a:rPr>
              <a:t>深圳 / 香港 / 全球</a:t>
            </a:r>
          </a:p>
        </p:txBody>
      </p:sp>
      <p:sp>
        <p:nvSpPr>
          <p:cNvPr id="7" name="">
            <a:extLst xmlns:a="http://schemas.openxmlformats.org/drawingml/2006/main">
              <a:ext uri="{FF2B5EF4-FFF2-40B4-BE49-F238E27FC236}">
                <a16:creationId xmlns:a16="http://schemas.microsoft.com/office/drawing/2014/main" id="{3756A8F4-35C0-48D3-B14C-83A1A1AD337D}"/>
              </a:ext>
            </a:extLst>
          </p:cNvPr>
          <p:cNvSpPr>
            <a:spLocks xmlns:a="http://schemas.openxmlformats.org/drawingml/2006/main" noGrp="1"/>
          </p:cNvSpPr>
          <p:nvPr/>
        </p:nvSpPr>
        <p:spPr>
          <a:xfrm xmlns:a="http://schemas.openxmlformats.org/drawingml/2006/main">
            <a:off x="8001000" y="1428750"/>
            <a:ext cx="3238500" cy="2857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20250" b="1">
                <a:solidFill>
                  <a:srgbClr val="FF4B3E"/>
                </a:solidFill>
              </a:defRPr>
            </a:pPr>
            <a:r>
              <a:rPr sz="20250" b="1">
                <a:solidFill>
                  <a:srgbClr val="FF4B3E"/>
                </a:solidFill>
              </a:rPr>
              <a:t>01</a:t>
            </a:r>
          </a:p>
        </p:txBody>
      </p:sp>
      <p:sp>
        <p:nvSpPr>
          <p:cNvPr id="8" name="">
            <a:extLst xmlns:a="http://schemas.openxmlformats.org/drawingml/2006/main">
              <a:ext uri="{FF2B5EF4-FFF2-40B4-BE49-F238E27FC236}">
                <a16:creationId xmlns:a16="http://schemas.microsoft.com/office/drawing/2014/main" id="{8DB7127A-7752-440E-894E-D810756FAF3D}"/>
              </a:ext>
            </a:extLst>
          </p:cNvPr>
          <p:cNvSpPr>
            <a:spLocks xmlns:a="http://schemas.openxmlformats.org/drawingml/2006/main" noGrp="1"/>
          </p:cNvSpPr>
          <p:nvPr/>
        </p:nvSpPr>
        <p:spPr>
          <a:xfrm xmlns:a="http://schemas.openxmlformats.org/drawingml/2006/main">
            <a:off x="8543925" y="4476750"/>
            <a:ext cx="2667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75" b="1">
                <a:solidFill>
                  <a:srgbClr val="FFFFFF"/>
                </a:solidFill>
              </a:defRPr>
            </a:pPr>
            <a:r>
              <a:rPr sz="1275" b="1">
                <a:solidFill>
                  <a:srgbClr val="FFFFFF"/>
                </a:solidFill>
              </a:rPr>
              <a:t>YOUTH INNOVATION</a:t>
            </a:r>
          </a:p>
          <a:p xmlns:a="http://schemas.openxmlformats.org/drawingml/2006/main">
            <a:pPr algn="r">
              <a:defRPr sz="1275" b="1">
                <a:solidFill>
                  <a:srgbClr val="FFFFFF"/>
                </a:solidFill>
              </a:defRPr>
            </a:pPr>
            <a:r>
              <a:rPr sz="1275" b="1">
                <a:solidFill>
                  <a:srgbClr val="FFFFFF"/>
                </a:solidFill>
              </a:rPr>
              <a:t>CASE FILES</a:t>
            </a:r>
          </a:p>
        </p:txBody>
      </p:sp>
      <p:sp>
        <p:nvSpPr>
          <p:cNvPr id="9" name="">
            <a:extLst xmlns:a="http://schemas.openxmlformats.org/drawingml/2006/main">
              <a:ext uri="{FF2B5EF4-FFF2-40B4-BE49-F238E27FC236}">
                <a16:creationId xmlns:a16="http://schemas.microsoft.com/office/drawing/2014/main" id="{5DCDAC51-5E5D-4911-BAAE-4C4BA362E90E}"/>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39393D"/>
          </a:solidFill>
          <a:ln xmlns:a="http://schemas.openxmlformats.org/drawingml/2006/main" w="9525">
            <a:solidFill>
              <a:srgbClr val="39393D"/>
            </a:solidFill>
            <a:prstDash val="solid"/>
          </a:ln>
        </p:spPr>
      </p:sp>
      <p:sp>
        <p:nvSpPr>
          <p:cNvPr id="10" name="">
            <a:extLst xmlns:a="http://schemas.openxmlformats.org/drawingml/2006/main">
              <a:ext uri="{FF2B5EF4-FFF2-40B4-BE49-F238E27FC236}">
                <a16:creationId xmlns:a16="http://schemas.microsoft.com/office/drawing/2014/main" id="{2EA3C037-1C11-4D4D-B6DE-C8DCF3889A84}"/>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B7B7BA"/>
                </a:solidFill>
              </a:defRPr>
            </a:pPr>
            <a:r>
              <a:rPr sz="750" b="1">
                <a:solidFill>
                  <a:srgbClr val="B7B7BA"/>
                </a:solidFill>
              </a:rPr>
              <a:t>博格港湾 HARBOR STEM · 科创新星 CASEBOOK V1</a:t>
            </a:r>
          </a:p>
        </p:txBody>
      </p:sp>
      <p:sp>
        <p:nvSpPr>
          <p:cNvPr id="11" name="">
            <a:extLst xmlns:a="http://schemas.openxmlformats.org/drawingml/2006/main">
              <a:ext uri="{FF2B5EF4-FFF2-40B4-BE49-F238E27FC236}">
                <a16:creationId xmlns:a16="http://schemas.microsoft.com/office/drawing/2014/main" id="{E27A856F-0070-4230-9434-1AAEF0800861}"/>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FFFFFF"/>
                </a:solidFill>
              </a:defRPr>
            </a:pPr>
            <a:r>
              <a:rPr sz="750" b="1">
                <a:solidFill>
                  <a:srgbClr val="FFFFFF"/>
                </a:solidFill>
              </a:rPr>
              <a:t>01</a:t>
            </a:r>
          </a:p>
        </p:txBody>
      </p:sp>
    </p:spTree>
    <p:extLst>
      <p:ext uri="{BB962C8B-B14F-4D97-AF65-F5344CB8AC3E}">
        <p14:creationId xmlns:p14="http://schemas.microsoft.com/office/powerpoint/2010/main" val="1246672465"/>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ae4613e892a424e">
            <a:extLst>
              <a:ext uri="{96DAC541-7B7A-43D3-8B79-37D633B846F1}">
                <asvg:svgBlip xmlns:asvg="http://schemas.microsoft.com/office/drawing/2016/SVG/main" r:embed="R268167edd00942a0"/>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E663477-C718-4CDF-B77A-42CBBB449D06}"/>
              </a:ext>
            </a:extLst>
          </p:cNvPr>
          <p:cNvSpPr>
            <a:spLocks xmlns:a="http://schemas.openxmlformats.org/drawingml/2006/main" noGrp="1"/>
          </p:cNvSpPr>
          <p:nvPr/>
        </p:nvSpPr>
        <p:spPr>
          <a:xfrm xmlns:a="http://schemas.openxmlformats.org/drawingml/2006/main">
            <a:off x="685800" y="121920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EDITORIAL BOUNDARY</a:t>
            </a:r>
          </a:p>
        </p:txBody>
      </p:sp>
      <p:sp>
        <p:nvSpPr>
          <p:cNvPr id="3" name="">
            <a:extLst xmlns:a="http://schemas.openxmlformats.org/drawingml/2006/main">
              <a:ext uri="{FF2B5EF4-FFF2-40B4-BE49-F238E27FC236}">
                <a16:creationId xmlns:a16="http://schemas.microsoft.com/office/drawing/2014/main" id="{3938F910-2B2D-4A85-BE19-86FFDACE61FF}"/>
              </a:ext>
            </a:extLst>
          </p:cNvPr>
          <p:cNvSpPr>
            <a:spLocks xmlns:a="http://schemas.openxmlformats.org/drawingml/2006/main" noGrp="1"/>
          </p:cNvSpPr>
          <p:nvPr/>
        </p:nvSpPr>
        <p:spPr>
          <a:xfrm xmlns:a="http://schemas.openxmlformats.org/drawingml/2006/main">
            <a:off x="685800" y="1714500"/>
            <a:ext cx="4953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050" b="1">
                <a:solidFill>
                  <a:srgbClr val="0B0B0D"/>
                </a:solidFill>
              </a:defRPr>
            </a:pPr>
            <a:r>
              <a:rPr sz="4050" b="1">
                <a:solidFill>
                  <a:srgbClr val="0B0B0D"/>
                </a:solidFill>
              </a:rPr>
              <a:t>三种结果，</a:t>
            </a:r>
          </a:p>
          <a:p xmlns:a="http://schemas.openxmlformats.org/drawingml/2006/main">
            <a:pPr algn="l">
              <a:defRPr sz="4050" b="1">
                <a:solidFill>
                  <a:srgbClr val="0B0B0D"/>
                </a:solidFill>
              </a:defRPr>
            </a:pPr>
            <a:r>
              <a:rPr sz="4050" b="1">
                <a:solidFill>
                  <a:srgbClr val="0B0B0D"/>
                </a:solidFill>
              </a:rPr>
              <a:t>不是三条捷径。</a:t>
            </a:r>
          </a:p>
        </p:txBody>
      </p:sp>
      <p:sp>
        <p:nvSpPr>
          <p:cNvPr id="4" name="">
            <a:extLst xmlns:a="http://schemas.openxmlformats.org/drawingml/2006/main">
              <a:ext uri="{FF2B5EF4-FFF2-40B4-BE49-F238E27FC236}">
                <a16:creationId xmlns:a16="http://schemas.microsoft.com/office/drawing/2014/main" id="{AC007D2A-B228-4AB2-9396-2992D10D32E5}"/>
              </a:ext>
            </a:extLst>
          </p:cNvPr>
          <p:cNvSpPr>
            <a:spLocks xmlns:a="http://schemas.openxmlformats.org/drawingml/2006/main" noGrp="1"/>
          </p:cNvSpPr>
          <p:nvPr/>
        </p:nvSpPr>
        <p:spPr>
          <a:xfrm xmlns:a="http://schemas.openxmlformats.org/drawingml/2006/main">
            <a:off x="685800" y="3524250"/>
            <a:ext cx="4476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4B4B4F"/>
                </a:solidFill>
              </a:defRPr>
            </a:pPr>
            <a:r>
              <a:rPr sz="1350" b="0">
                <a:solidFill>
                  <a:srgbClr val="4B4B4F"/>
                </a:solidFill>
              </a:rPr>
              <a:t>录取、奖学金、奖项与投资，只在对应官方来源能够核验时标注。我们不把竞赛等同于录取，也不把融资等同于成功。</a:t>
            </a:r>
          </a:p>
        </p:txBody>
      </p:sp>
      <p:sp>
        <p:nvSpPr>
          <p:cNvPr id="5" name="">
            <a:extLst xmlns:a="http://schemas.openxmlformats.org/drawingml/2006/main">
              <a:ext uri="{FF2B5EF4-FFF2-40B4-BE49-F238E27FC236}">
                <a16:creationId xmlns:a16="http://schemas.microsoft.com/office/drawing/2014/main" id="{A6EDB6C5-FAE8-42C6-9633-35E0C350C882}"/>
              </a:ext>
            </a:extLst>
          </p:cNvPr>
          <p:cNvSpPr>
            <a:spLocks xmlns:a="http://schemas.openxmlformats.org/drawingml/2006/main" noGrp="1"/>
          </p:cNvSpPr>
          <p:nvPr/>
        </p:nvSpPr>
        <p:spPr>
          <a:xfrm xmlns:a="http://schemas.openxmlformats.org/drawingml/2006/main">
            <a:off x="6191250" y="1428750"/>
            <a:ext cx="4953000" cy="11906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EBC820D-AEAE-4DF1-8A96-C1329D22871A}"/>
              </a:ext>
            </a:extLst>
          </p:cNvPr>
          <p:cNvSpPr>
            <a:spLocks xmlns:a="http://schemas.openxmlformats.org/drawingml/2006/main" noGrp="1"/>
          </p:cNvSpPr>
          <p:nvPr/>
        </p:nvSpPr>
        <p:spPr>
          <a:xfrm xmlns:a="http://schemas.openxmlformats.org/drawingml/2006/main">
            <a:off x="6438900" y="16573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01</a:t>
            </a:r>
          </a:p>
        </p:txBody>
      </p:sp>
      <p:sp>
        <p:nvSpPr>
          <p:cNvPr id="7" name="">
            <a:extLst xmlns:a="http://schemas.openxmlformats.org/drawingml/2006/main">
              <a:ext uri="{FF2B5EF4-FFF2-40B4-BE49-F238E27FC236}">
                <a16:creationId xmlns:a16="http://schemas.microsoft.com/office/drawing/2014/main" id="{D399B1A5-6338-4F3C-AC67-768FFE12797C}"/>
              </a:ext>
            </a:extLst>
          </p:cNvPr>
          <p:cNvSpPr>
            <a:spLocks xmlns:a="http://schemas.openxmlformats.org/drawingml/2006/main" noGrp="1"/>
          </p:cNvSpPr>
          <p:nvPr/>
        </p:nvSpPr>
        <p:spPr>
          <a:xfrm xmlns:a="http://schemas.openxmlformats.org/drawingml/2006/main">
            <a:off x="7105650" y="1628775"/>
            <a:ext cx="333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00" b="1">
                <a:solidFill>
                  <a:srgbClr val="0B0B0D"/>
                </a:solidFill>
              </a:defRPr>
            </a:pPr>
            <a:r>
              <a:rPr sz="1800" b="1">
                <a:solidFill>
                  <a:srgbClr val="0B0B0D"/>
                </a:solidFill>
              </a:rPr>
              <a:t>名校录取</a:t>
            </a:r>
          </a:p>
        </p:txBody>
      </p:sp>
      <p:sp>
        <p:nvSpPr>
          <p:cNvPr id="8" name="">
            <a:extLst xmlns:a="http://schemas.openxmlformats.org/drawingml/2006/main">
              <a:ext uri="{FF2B5EF4-FFF2-40B4-BE49-F238E27FC236}">
                <a16:creationId xmlns:a16="http://schemas.microsoft.com/office/drawing/2014/main" id="{4D2EE958-1222-4819-AC94-9D4D30E8BB0F}"/>
              </a:ext>
            </a:extLst>
          </p:cNvPr>
          <p:cNvSpPr>
            <a:spLocks xmlns:a="http://schemas.openxmlformats.org/drawingml/2006/main" noGrp="1"/>
          </p:cNvSpPr>
          <p:nvPr/>
        </p:nvSpPr>
        <p:spPr>
          <a:xfrm xmlns:a="http://schemas.openxmlformats.org/drawingml/2006/main">
            <a:off x="7105650" y="2066925"/>
            <a:ext cx="342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0">
                <a:solidFill>
                  <a:srgbClr val="4B4B4F"/>
                </a:solidFill>
              </a:defRPr>
            </a:pPr>
            <a:r>
              <a:rPr sz="975" b="0">
                <a:solidFill>
                  <a:srgbClr val="4B4B4F"/>
                </a:solidFill>
              </a:rPr>
              <a:t>长期兴趣、学科基础与研究能力</a:t>
            </a:r>
          </a:p>
        </p:txBody>
      </p:sp>
      <p:sp>
        <p:nvSpPr>
          <p:cNvPr id="9" name="">
            <a:extLst xmlns:a="http://schemas.openxmlformats.org/drawingml/2006/main">
              <a:ext uri="{FF2B5EF4-FFF2-40B4-BE49-F238E27FC236}">
                <a16:creationId xmlns:a16="http://schemas.microsoft.com/office/drawing/2014/main" id="{A2AB7CAA-9875-46A1-B970-23F38C1A59FE}"/>
              </a:ext>
            </a:extLst>
          </p:cNvPr>
          <p:cNvSpPr>
            <a:spLocks xmlns:a="http://schemas.openxmlformats.org/drawingml/2006/main" noGrp="1"/>
          </p:cNvSpPr>
          <p:nvPr/>
        </p:nvSpPr>
        <p:spPr>
          <a:xfrm xmlns:a="http://schemas.openxmlformats.org/drawingml/2006/main">
            <a:off x="6191250" y="2809875"/>
            <a:ext cx="4953000" cy="11906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0" name="">
            <a:extLst xmlns:a="http://schemas.openxmlformats.org/drawingml/2006/main">
              <a:ext uri="{FF2B5EF4-FFF2-40B4-BE49-F238E27FC236}">
                <a16:creationId xmlns:a16="http://schemas.microsoft.com/office/drawing/2014/main" id="{0C82D9C7-E559-4FEE-93D2-06DCB4016FD7}"/>
              </a:ext>
            </a:extLst>
          </p:cNvPr>
          <p:cNvSpPr>
            <a:spLocks xmlns:a="http://schemas.openxmlformats.org/drawingml/2006/main" noGrp="1"/>
          </p:cNvSpPr>
          <p:nvPr/>
        </p:nvSpPr>
        <p:spPr>
          <a:xfrm xmlns:a="http://schemas.openxmlformats.org/drawingml/2006/main">
            <a:off x="6438900" y="3038475"/>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02</a:t>
            </a:r>
          </a:p>
        </p:txBody>
      </p:sp>
      <p:sp>
        <p:nvSpPr>
          <p:cNvPr id="11" name="">
            <a:extLst xmlns:a="http://schemas.openxmlformats.org/drawingml/2006/main">
              <a:ext uri="{FF2B5EF4-FFF2-40B4-BE49-F238E27FC236}">
                <a16:creationId xmlns:a16="http://schemas.microsoft.com/office/drawing/2014/main" id="{220A8611-5D96-4941-AF8D-D487C0F2BCA8}"/>
              </a:ext>
            </a:extLst>
          </p:cNvPr>
          <p:cNvSpPr>
            <a:spLocks xmlns:a="http://schemas.openxmlformats.org/drawingml/2006/main" noGrp="1"/>
          </p:cNvSpPr>
          <p:nvPr/>
        </p:nvSpPr>
        <p:spPr>
          <a:xfrm xmlns:a="http://schemas.openxmlformats.org/drawingml/2006/main">
            <a:off x="7105650" y="3009900"/>
            <a:ext cx="333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00" b="1">
                <a:solidFill>
                  <a:srgbClr val="0B0B0D"/>
                </a:solidFill>
              </a:defRPr>
            </a:pPr>
            <a:r>
              <a:rPr sz="1800" b="1">
                <a:solidFill>
                  <a:srgbClr val="0B0B0D"/>
                </a:solidFill>
              </a:rPr>
              <a:t>奖学金与荣誉</a:t>
            </a:r>
          </a:p>
        </p:txBody>
      </p:sp>
      <p:sp>
        <p:nvSpPr>
          <p:cNvPr id="12" name="">
            <a:extLst xmlns:a="http://schemas.openxmlformats.org/drawingml/2006/main">
              <a:ext uri="{FF2B5EF4-FFF2-40B4-BE49-F238E27FC236}">
                <a16:creationId xmlns:a16="http://schemas.microsoft.com/office/drawing/2014/main" id="{FE466080-7368-4C0B-996B-4086411B8B7B}"/>
              </a:ext>
            </a:extLst>
          </p:cNvPr>
          <p:cNvSpPr>
            <a:spLocks xmlns:a="http://schemas.openxmlformats.org/drawingml/2006/main" noGrp="1"/>
          </p:cNvSpPr>
          <p:nvPr/>
        </p:nvSpPr>
        <p:spPr>
          <a:xfrm xmlns:a="http://schemas.openxmlformats.org/drawingml/2006/main">
            <a:off x="7105650" y="3448050"/>
            <a:ext cx="342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0">
                <a:solidFill>
                  <a:srgbClr val="4B4B4F"/>
                </a:solidFill>
              </a:defRPr>
            </a:pPr>
            <a:r>
              <a:rPr sz="975" b="0">
                <a:solidFill>
                  <a:srgbClr val="4B4B4F"/>
                </a:solidFill>
              </a:rPr>
              <a:t>问题、方法、证据与公开答辩</a:t>
            </a:r>
          </a:p>
        </p:txBody>
      </p:sp>
      <p:sp>
        <p:nvSpPr>
          <p:cNvPr id="13" name="">
            <a:extLst xmlns:a="http://schemas.openxmlformats.org/drawingml/2006/main">
              <a:ext uri="{FF2B5EF4-FFF2-40B4-BE49-F238E27FC236}">
                <a16:creationId xmlns:a16="http://schemas.microsoft.com/office/drawing/2014/main" id="{DA2C0B2C-2741-41CF-9F98-40849E202E61}"/>
              </a:ext>
            </a:extLst>
          </p:cNvPr>
          <p:cNvSpPr>
            <a:spLocks xmlns:a="http://schemas.openxmlformats.org/drawingml/2006/main" noGrp="1"/>
          </p:cNvSpPr>
          <p:nvPr/>
        </p:nvSpPr>
        <p:spPr>
          <a:xfrm xmlns:a="http://schemas.openxmlformats.org/drawingml/2006/main">
            <a:off x="6191250" y="4191000"/>
            <a:ext cx="4953000" cy="11906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19EDC854-2B6A-4B88-A91D-977033590397}"/>
              </a:ext>
            </a:extLst>
          </p:cNvPr>
          <p:cNvSpPr>
            <a:spLocks xmlns:a="http://schemas.openxmlformats.org/drawingml/2006/main" noGrp="1"/>
          </p:cNvSpPr>
          <p:nvPr/>
        </p:nvSpPr>
        <p:spPr>
          <a:xfrm xmlns:a="http://schemas.openxmlformats.org/drawingml/2006/main">
            <a:off x="6438900" y="441960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03</a:t>
            </a:r>
          </a:p>
        </p:txBody>
      </p:sp>
      <p:sp>
        <p:nvSpPr>
          <p:cNvPr id="15" name="">
            <a:extLst xmlns:a="http://schemas.openxmlformats.org/drawingml/2006/main">
              <a:ext uri="{FF2B5EF4-FFF2-40B4-BE49-F238E27FC236}">
                <a16:creationId xmlns:a16="http://schemas.microsoft.com/office/drawing/2014/main" id="{EB89989F-B2EA-4095-8E8C-0F8A2DBB5FB1}"/>
              </a:ext>
            </a:extLst>
          </p:cNvPr>
          <p:cNvSpPr>
            <a:spLocks xmlns:a="http://schemas.openxmlformats.org/drawingml/2006/main" noGrp="1"/>
          </p:cNvSpPr>
          <p:nvPr/>
        </p:nvSpPr>
        <p:spPr>
          <a:xfrm xmlns:a="http://schemas.openxmlformats.org/drawingml/2006/main">
            <a:off x="7105650" y="4391025"/>
            <a:ext cx="333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00" b="1">
                <a:solidFill>
                  <a:srgbClr val="0B0B0D"/>
                </a:solidFill>
              </a:defRPr>
            </a:pPr>
            <a:r>
              <a:rPr sz="1800" b="1">
                <a:solidFill>
                  <a:srgbClr val="0B0B0D"/>
                </a:solidFill>
              </a:rPr>
              <a:t>创业与投资</a:t>
            </a:r>
          </a:p>
        </p:txBody>
      </p:sp>
      <p:sp>
        <p:nvSpPr>
          <p:cNvPr id="16" name="">
            <a:extLst xmlns:a="http://schemas.openxmlformats.org/drawingml/2006/main">
              <a:ext uri="{FF2B5EF4-FFF2-40B4-BE49-F238E27FC236}">
                <a16:creationId xmlns:a16="http://schemas.microsoft.com/office/drawing/2014/main" id="{8DAE3FA3-D5E6-4A41-A91D-7FDAA38FBCE4}"/>
              </a:ext>
            </a:extLst>
          </p:cNvPr>
          <p:cNvSpPr>
            <a:spLocks xmlns:a="http://schemas.openxmlformats.org/drawingml/2006/main" noGrp="1"/>
          </p:cNvSpPr>
          <p:nvPr/>
        </p:nvSpPr>
        <p:spPr>
          <a:xfrm xmlns:a="http://schemas.openxmlformats.org/drawingml/2006/main">
            <a:off x="7105650" y="4829175"/>
            <a:ext cx="342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0">
                <a:solidFill>
                  <a:srgbClr val="4B4B4F"/>
                </a:solidFill>
              </a:defRPr>
            </a:pPr>
            <a:r>
              <a:rPr sz="975" b="0">
                <a:solidFill>
                  <a:srgbClr val="4B4B4F"/>
                </a:solidFill>
              </a:rPr>
              <a:t>真实需求、原型、用户与产业支持</a:t>
            </a:r>
          </a:p>
        </p:txBody>
      </p:sp>
      <p:sp>
        <p:nvSpPr>
          <p:cNvPr id="17" name="">
            <a:extLst xmlns:a="http://schemas.openxmlformats.org/drawingml/2006/main">
              <a:ext uri="{FF2B5EF4-FFF2-40B4-BE49-F238E27FC236}">
                <a16:creationId xmlns:a16="http://schemas.microsoft.com/office/drawing/2014/main" id="{FE616902-0741-489E-9E3D-755F5E7A335F}"/>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8" name="">
            <a:extLst xmlns:a="http://schemas.openxmlformats.org/drawingml/2006/main">
              <a:ext uri="{FF2B5EF4-FFF2-40B4-BE49-F238E27FC236}">
                <a16:creationId xmlns:a16="http://schemas.microsoft.com/office/drawing/2014/main" id="{F982EDF9-75AB-4DA0-8825-32060155647F}"/>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9" name="">
            <a:extLst xmlns:a="http://schemas.openxmlformats.org/drawingml/2006/main">
              <a:ext uri="{FF2B5EF4-FFF2-40B4-BE49-F238E27FC236}">
                <a16:creationId xmlns:a16="http://schemas.microsoft.com/office/drawing/2014/main" id="{6B75828E-C92C-4E15-BECD-732D66A19AB8}"/>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02</a:t>
            </a:r>
          </a:p>
        </p:txBody>
      </p:sp>
    </p:spTree>
    <p:extLst>
      <p:ext uri="{BB962C8B-B14F-4D97-AF65-F5344CB8AC3E}">
        <p14:creationId xmlns:p14="http://schemas.microsoft.com/office/powerpoint/2010/main" val="1827871502"/>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f80d5ecc7984396">
            <a:extLst>
              <a:ext uri="{96DAC541-7B7A-43D3-8B79-37D633B846F1}">
                <asvg:svgBlip xmlns:asvg="http://schemas.microsoft.com/office/drawing/2016/SVG/main" r:embed="Rb2e92cdb95f44c38"/>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9e522b039c04116">
            <a:extLst>
              <a:ext uri="{96DAC541-7B7A-43D3-8B79-37D633B846F1}">
                <asvg:svgBlip xmlns:asvg="http://schemas.microsoft.com/office/drawing/2016/SVG/main" r:embed="Re330a629deab49c1"/>
              </a:ext>
            </a:extLst>
          </a:blip>
          <a:stretch xmlns:a="http://schemas.openxmlformats.org/drawingml/2006/main"/>
        </p:blipFill>
        <p:spPr>
          <a:xfrm xmlns:a="http://schemas.openxmlformats.org/drawingml/2006/main">
            <a:off x="685800" y="1314450"/>
            <a:ext cx="5638800" cy="31718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735A4A3-DEFB-4937-B5C4-863E82BBC93C}"/>
              </a:ext>
            </a:extLst>
          </p:cNvPr>
          <p:cNvSpPr>
            <a:spLocks xmlns:a="http://schemas.openxmlformats.org/drawingml/2006/main" noGrp="1"/>
          </p:cNvSpPr>
          <p:nvPr/>
        </p:nvSpPr>
        <p:spPr>
          <a:xfrm xmlns:a="http://schemas.openxmlformats.org/drawingml/2006/main">
            <a:off x="6838950" y="1314450"/>
            <a:ext cx="4476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01 · 深圳 · 龙华</a:t>
            </a:r>
          </a:p>
        </p:txBody>
      </p:sp>
      <p:sp>
        <p:nvSpPr>
          <p:cNvPr id="4" name="">
            <a:extLst xmlns:a="http://schemas.openxmlformats.org/drawingml/2006/main">
              <a:ext uri="{FF2B5EF4-FFF2-40B4-BE49-F238E27FC236}">
                <a16:creationId xmlns:a16="http://schemas.microsoft.com/office/drawing/2014/main" id="{CC6C05AC-893B-4FBA-9E44-1CA9ADC5FA04}"/>
              </a:ext>
            </a:extLst>
          </p:cNvPr>
          <p:cNvSpPr>
            <a:spLocks xmlns:a="http://schemas.openxmlformats.org/drawingml/2006/main" noGrp="1"/>
          </p:cNvSpPr>
          <p:nvPr/>
        </p:nvSpPr>
        <p:spPr>
          <a:xfrm xmlns:a="http://schemas.openxmlformats.org/drawingml/2006/main">
            <a:off x="6838950" y="1866900"/>
            <a:ext cx="44767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350" b="1">
                <a:solidFill>
                  <a:srgbClr val="0B0B0D"/>
                </a:solidFill>
              </a:defRPr>
            </a:pPr>
            <a:r>
              <a:rPr sz="4350" b="1">
                <a:solidFill>
                  <a:srgbClr val="0B0B0D"/>
                </a:solidFill>
              </a:rPr>
              <a:t>覃凯</a:t>
            </a:r>
          </a:p>
        </p:txBody>
      </p:sp>
      <p:sp>
        <p:nvSpPr>
          <p:cNvPr id="5" name="">
            <a:extLst xmlns:a="http://schemas.openxmlformats.org/drawingml/2006/main">
              <a:ext uri="{FF2B5EF4-FFF2-40B4-BE49-F238E27FC236}">
                <a16:creationId xmlns:a16="http://schemas.microsoft.com/office/drawing/2014/main" id="{09949E43-0E0C-4599-8762-346C31A124EB}"/>
              </a:ext>
            </a:extLst>
          </p:cNvPr>
          <p:cNvSpPr>
            <a:spLocks xmlns:a="http://schemas.openxmlformats.org/drawingml/2006/main" noGrp="1"/>
          </p:cNvSpPr>
          <p:nvPr/>
        </p:nvSpPr>
        <p:spPr>
          <a:xfrm xmlns:a="http://schemas.openxmlformats.org/drawingml/2006/main">
            <a:off x="6877050" y="2628900"/>
            <a:ext cx="4286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4B4B4F"/>
                </a:solidFill>
              </a:defRPr>
            </a:pPr>
            <a:r>
              <a:rPr sz="975" b="1">
                <a:solidFill>
                  <a:srgbClr val="4B4B4F"/>
                </a:solidFill>
              </a:rPr>
              <a:t>QIN KAI</a:t>
            </a:r>
          </a:p>
        </p:txBody>
      </p:sp>
      <p:sp>
        <p:nvSpPr>
          <p:cNvPr id="6" name="">
            <a:extLst xmlns:a="http://schemas.openxmlformats.org/drawingml/2006/main">
              <a:ext uri="{FF2B5EF4-FFF2-40B4-BE49-F238E27FC236}">
                <a16:creationId xmlns:a16="http://schemas.microsoft.com/office/drawing/2014/main" id="{90AF39E6-6906-4229-A0AB-528CB720E484}"/>
              </a:ext>
            </a:extLst>
          </p:cNvPr>
          <p:cNvSpPr>
            <a:spLocks xmlns:a="http://schemas.openxmlformats.org/drawingml/2006/main" noGrp="1"/>
          </p:cNvSpPr>
          <p:nvPr/>
        </p:nvSpPr>
        <p:spPr>
          <a:xfrm xmlns:a="http://schemas.openxmlformats.org/drawingml/2006/main">
            <a:off x="6838950" y="3152775"/>
            <a:ext cx="1390650" cy="342900"/>
          </a:xfrm>
          <a:prstGeom xmlns:a="http://schemas.openxmlformats.org/drawingml/2006/main" prst="rect">
            <a:avLst/>
          </a:prstGeom>
          <a:solidFill xmlns:a="http://schemas.openxmlformats.org/drawingml/2006/main">
            <a:srgbClr val="FF4B3E"/>
          </a:solidFill>
          <a:ln xmlns:a="http://schemas.openxmlformats.org/drawingml/2006/main" w="9525">
            <a:solidFill>
              <a:srgbClr val="FF4B3E"/>
            </a:solidFill>
            <a:prstDash val="solid"/>
          </a:ln>
        </p:spPr>
      </p:sp>
      <p:sp>
        <p:nvSpPr>
          <p:cNvPr id="7" name="">
            <a:extLst xmlns:a="http://schemas.openxmlformats.org/drawingml/2006/main">
              <a:ext uri="{FF2B5EF4-FFF2-40B4-BE49-F238E27FC236}">
                <a16:creationId xmlns:a16="http://schemas.microsoft.com/office/drawing/2014/main" id="{722C2A6B-19C7-4A96-A0D5-D31BE5EAFD4E}"/>
              </a:ext>
            </a:extLst>
          </p:cNvPr>
          <p:cNvSpPr>
            <a:spLocks xmlns:a="http://schemas.openxmlformats.org/drawingml/2006/main" noGrp="1"/>
          </p:cNvSpPr>
          <p:nvPr/>
        </p:nvSpPr>
        <p:spPr>
          <a:xfrm xmlns:a="http://schemas.openxmlformats.org/drawingml/2006/main">
            <a:off x="6953250" y="3228975"/>
            <a:ext cx="11811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0B0B0D"/>
                </a:solidFill>
              </a:defRPr>
            </a:pPr>
            <a:r>
              <a:rPr sz="900" b="1">
                <a:solidFill>
                  <a:srgbClr val="0B0B0D"/>
                </a:solidFill>
              </a:rPr>
              <a:t>名校录取</a:t>
            </a:r>
          </a:p>
        </p:txBody>
      </p:sp>
      <p:sp>
        <p:nvSpPr>
          <p:cNvPr id="8" name="">
            <a:extLst xmlns:a="http://schemas.openxmlformats.org/drawingml/2006/main">
              <a:ext uri="{FF2B5EF4-FFF2-40B4-BE49-F238E27FC236}">
                <a16:creationId xmlns:a16="http://schemas.microsoft.com/office/drawing/2014/main" id="{BFBAF6B6-6DC9-4465-8907-1442A4FE097A}"/>
              </a:ext>
            </a:extLst>
          </p:cNvPr>
          <p:cNvSpPr>
            <a:spLocks xmlns:a="http://schemas.openxmlformats.org/drawingml/2006/main" noGrp="1"/>
          </p:cNvSpPr>
          <p:nvPr/>
        </p:nvSpPr>
        <p:spPr>
          <a:xfrm xmlns:a="http://schemas.openxmlformats.org/drawingml/2006/main">
            <a:off x="6838950" y="3790950"/>
            <a:ext cx="4429125"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025" b="1">
                <a:solidFill>
                  <a:srgbClr val="0B0B0D"/>
                </a:solidFill>
              </a:defRPr>
            </a:pPr>
            <a:r>
              <a:rPr sz="2025" b="1">
                <a:solidFill>
                  <a:srgbClr val="0B0B0D"/>
                </a:solidFill>
              </a:rPr>
              <a:t>把长期科学探索，走成一条通往少年班的路</a:t>
            </a:r>
          </a:p>
        </p:txBody>
      </p:sp>
      <p:sp>
        <p:nvSpPr>
          <p:cNvPr id="9" name="">
            <a:extLst xmlns:a="http://schemas.openxmlformats.org/drawingml/2006/main">
              <a:ext uri="{FF2B5EF4-FFF2-40B4-BE49-F238E27FC236}">
                <a16:creationId xmlns:a16="http://schemas.microsoft.com/office/drawing/2014/main" id="{3F116D64-D5D8-454E-B5C3-B46940AD321B}"/>
              </a:ext>
            </a:extLst>
          </p:cNvPr>
          <p:cNvSpPr>
            <a:spLocks xmlns:a="http://schemas.openxmlformats.org/drawingml/2006/main" noGrp="1"/>
          </p:cNvSpPr>
          <p:nvPr/>
        </p:nvSpPr>
        <p:spPr>
          <a:xfrm xmlns:a="http://schemas.openxmlformats.org/drawingml/2006/main">
            <a:off x="685800" y="4953000"/>
            <a:ext cx="10439400" cy="10287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0" name="">
            <a:extLst xmlns:a="http://schemas.openxmlformats.org/drawingml/2006/main">
              <a:ext uri="{FF2B5EF4-FFF2-40B4-BE49-F238E27FC236}">
                <a16:creationId xmlns:a16="http://schemas.microsoft.com/office/drawing/2014/main" id="{EE580BEC-7527-45B1-9994-F7569265F2B4}"/>
              </a:ext>
            </a:extLst>
          </p:cNvPr>
          <p:cNvSpPr>
            <a:spLocks xmlns:a="http://schemas.openxmlformats.org/drawingml/2006/main" noGrp="1"/>
          </p:cNvSpPr>
          <p:nvPr/>
        </p:nvSpPr>
        <p:spPr>
          <a:xfrm xmlns:a="http://schemas.openxmlformats.org/drawingml/2006/main">
            <a:off x="914400" y="5162550"/>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核验节点</a:t>
            </a:r>
          </a:p>
        </p:txBody>
      </p:sp>
      <p:sp>
        <p:nvSpPr>
          <p:cNvPr id="11" name="">
            <a:extLst xmlns:a="http://schemas.openxmlformats.org/drawingml/2006/main">
              <a:ext uri="{FF2B5EF4-FFF2-40B4-BE49-F238E27FC236}">
                <a16:creationId xmlns:a16="http://schemas.microsoft.com/office/drawing/2014/main" id="{9A2BCA42-19F5-4C4C-B2F3-C44DB4F0E2BB}"/>
              </a:ext>
            </a:extLst>
          </p:cNvPr>
          <p:cNvSpPr>
            <a:spLocks xmlns:a="http://schemas.openxmlformats.org/drawingml/2006/main" noGrp="1"/>
          </p:cNvSpPr>
          <p:nvPr/>
        </p:nvSpPr>
        <p:spPr>
          <a:xfrm xmlns:a="http://schemas.openxmlformats.org/drawingml/2006/main">
            <a:off x="2190750" y="5124450"/>
            <a:ext cx="862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0B0B0D"/>
                </a:solidFill>
              </a:defRPr>
            </a:pPr>
            <a:r>
              <a:rPr sz="1200" b="0">
                <a:solidFill>
                  <a:srgbClr val="0B0B0D"/>
                </a:solidFill>
              </a:rPr>
              <a:t>深圳市政府公开信息显示，龙华区格致中学学生覃凯被中国科学技术大学少年班录取。</a:t>
            </a:r>
          </a:p>
        </p:txBody>
      </p:sp>
      <p:sp>
        <p:nvSpPr>
          <p:cNvPr id="12" name="">
            <a:extLst xmlns:a="http://schemas.openxmlformats.org/drawingml/2006/main">
              <a:ext uri="{FF2B5EF4-FFF2-40B4-BE49-F238E27FC236}">
                <a16:creationId xmlns:a16="http://schemas.microsoft.com/office/drawing/2014/main" id="{EEEFA5D1-0765-45E8-91E5-FC4B863EC092}"/>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3" name="">
            <a:extLst xmlns:a="http://schemas.openxmlformats.org/drawingml/2006/main">
              <a:ext uri="{FF2B5EF4-FFF2-40B4-BE49-F238E27FC236}">
                <a16:creationId xmlns:a16="http://schemas.microsoft.com/office/drawing/2014/main" id="{A166055A-5AAF-4C24-A69C-ED0DFDED8014}"/>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4" name="">
            <a:extLst xmlns:a="http://schemas.openxmlformats.org/drawingml/2006/main">
              <a:ext uri="{FF2B5EF4-FFF2-40B4-BE49-F238E27FC236}">
                <a16:creationId xmlns:a16="http://schemas.microsoft.com/office/drawing/2014/main" id="{04B49ABA-E4FF-4AE2-BF50-22BC021683DE}"/>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03</a:t>
            </a:r>
          </a:p>
        </p:txBody>
      </p:sp>
    </p:spTree>
    <p:extLst>
      <p:ext uri="{BB962C8B-B14F-4D97-AF65-F5344CB8AC3E}">
        <p14:creationId xmlns:p14="http://schemas.microsoft.com/office/powerpoint/2010/main" val="197072835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75ddee951d2415f">
            <a:extLst>
              <a:ext uri="{96DAC541-7B7A-43D3-8B79-37D633B846F1}">
                <asvg:svgBlip xmlns:asvg="http://schemas.microsoft.com/office/drawing/2016/SVG/main" r:embed="R9beb298e0706489b"/>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836AE56-BD52-44DB-A6DF-C271C4FAD7FC}"/>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01 · PATHWAY</a:t>
            </a:r>
          </a:p>
        </p:txBody>
      </p:sp>
      <p:sp>
        <p:nvSpPr>
          <p:cNvPr id="3" name="">
            <a:extLst xmlns:a="http://schemas.openxmlformats.org/drawingml/2006/main">
              <a:ext uri="{FF2B5EF4-FFF2-40B4-BE49-F238E27FC236}">
                <a16:creationId xmlns:a16="http://schemas.microsoft.com/office/drawing/2014/main" id="{B3C281B4-1F0D-4658-A276-7EF8BF74B953}"/>
              </a:ext>
            </a:extLst>
          </p:cNvPr>
          <p:cNvSpPr>
            <a:spLocks xmlns:a="http://schemas.openxmlformats.org/drawingml/2006/main" noGrp="1"/>
          </p:cNvSpPr>
          <p:nvPr/>
        </p:nvSpPr>
        <p:spPr>
          <a:xfrm xmlns:a="http://schemas.openxmlformats.org/drawingml/2006/main">
            <a:off x="685800" y="1676400"/>
            <a:ext cx="5143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450" b="1">
                <a:solidFill>
                  <a:srgbClr val="0B0B0D"/>
                </a:solidFill>
              </a:defRPr>
            </a:pPr>
            <a:r>
              <a:rPr sz="3450" b="1">
                <a:solidFill>
                  <a:srgbClr val="0B0B0D"/>
                </a:solidFill>
              </a:rPr>
              <a:t>项目如何长大？</a:t>
            </a:r>
          </a:p>
        </p:txBody>
      </p:sp>
      <p:sp>
        <p:nvSpPr>
          <p:cNvPr id="4" name="">
            <a:extLst xmlns:a="http://schemas.openxmlformats.org/drawingml/2006/main">
              <a:ext uri="{FF2B5EF4-FFF2-40B4-BE49-F238E27FC236}">
                <a16:creationId xmlns:a16="http://schemas.microsoft.com/office/drawing/2014/main" id="{A703EC93-753A-42FA-8527-365E07683BA4}"/>
              </a:ext>
            </a:extLst>
          </p:cNvPr>
          <p:cNvSpPr>
            <a:spLocks xmlns:a="http://schemas.openxmlformats.org/drawingml/2006/main" noGrp="1"/>
          </p:cNvSpPr>
          <p:nvPr/>
        </p:nvSpPr>
        <p:spPr>
          <a:xfrm xmlns:a="http://schemas.openxmlformats.org/drawingml/2006/main">
            <a:off x="685800" y="2533650"/>
            <a:ext cx="4572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4B4B4F"/>
                </a:solidFill>
              </a:defRPr>
            </a:pPr>
            <a:r>
              <a:rPr sz="1350" b="0">
                <a:solidFill>
                  <a:srgbClr val="4B4B4F"/>
                </a:solidFill>
              </a:rPr>
              <a:t>真正值得复盘的，不只是录取结果，而是长期参加探究、积累证据与持续表达的过程。</a:t>
            </a:r>
          </a:p>
        </p:txBody>
      </p:sp>
      <p:sp>
        <p:nvSpPr>
          <p:cNvPr id="5" name="">
            <a:extLst xmlns:a="http://schemas.openxmlformats.org/drawingml/2006/main">
              <a:ext uri="{FF2B5EF4-FFF2-40B4-BE49-F238E27FC236}">
                <a16:creationId xmlns:a16="http://schemas.microsoft.com/office/drawing/2014/main" id="{7BA813EC-24E3-4764-B1B2-06B9F4F783EE}"/>
              </a:ext>
            </a:extLst>
          </p:cNvPr>
          <p:cNvSpPr>
            <a:spLocks xmlns:a="http://schemas.openxmlformats.org/drawingml/2006/main" noGrp="1"/>
          </p:cNvSpPr>
          <p:nvPr/>
        </p:nvSpPr>
        <p:spPr>
          <a:xfrm xmlns:a="http://schemas.openxmlformats.org/drawingml/2006/main">
            <a:off x="5905500" y="142875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8E21300-756F-4B8F-9F3A-490178095637}"/>
              </a:ext>
            </a:extLst>
          </p:cNvPr>
          <p:cNvSpPr>
            <a:spLocks xmlns:a="http://schemas.openxmlformats.org/drawingml/2006/main" noGrp="1"/>
          </p:cNvSpPr>
          <p:nvPr/>
        </p:nvSpPr>
        <p:spPr>
          <a:xfrm xmlns:a="http://schemas.openxmlformats.org/drawingml/2006/main">
            <a:off x="6153150" y="163830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01</a:t>
            </a:r>
          </a:p>
        </p:txBody>
      </p:sp>
      <p:sp>
        <p:nvSpPr>
          <p:cNvPr id="7" name="">
            <a:extLst xmlns:a="http://schemas.openxmlformats.org/drawingml/2006/main">
              <a:ext uri="{FF2B5EF4-FFF2-40B4-BE49-F238E27FC236}">
                <a16:creationId xmlns:a16="http://schemas.microsoft.com/office/drawing/2014/main" id="{36D7E95D-7D95-4716-94AE-203C524294FA}"/>
              </a:ext>
            </a:extLst>
          </p:cNvPr>
          <p:cNvSpPr>
            <a:spLocks xmlns:a="http://schemas.openxmlformats.org/drawingml/2006/main" noGrp="1"/>
          </p:cNvSpPr>
          <p:nvPr/>
        </p:nvSpPr>
        <p:spPr>
          <a:xfrm xmlns:a="http://schemas.openxmlformats.org/drawingml/2006/main">
            <a:off x="6819900" y="161925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学校科学教育生态与个人长期兴趣彼此支撑</a:t>
            </a:r>
          </a:p>
        </p:txBody>
      </p:sp>
      <p:sp>
        <p:nvSpPr>
          <p:cNvPr id="8" name="">
            <a:extLst xmlns:a="http://schemas.openxmlformats.org/drawingml/2006/main">
              <a:ext uri="{FF2B5EF4-FFF2-40B4-BE49-F238E27FC236}">
                <a16:creationId xmlns:a16="http://schemas.microsoft.com/office/drawing/2014/main" id="{AB4D7C52-F83C-4322-B41F-AF5A7A95FDCA}"/>
              </a:ext>
            </a:extLst>
          </p:cNvPr>
          <p:cNvSpPr>
            <a:spLocks xmlns:a="http://schemas.openxmlformats.org/drawingml/2006/main" noGrp="1"/>
          </p:cNvSpPr>
          <p:nvPr/>
        </p:nvSpPr>
        <p:spPr>
          <a:xfrm xmlns:a="http://schemas.openxmlformats.org/drawingml/2006/main">
            <a:off x="5905500" y="2809875"/>
            <a:ext cx="5219700" cy="1190625"/>
          </a:xfrm>
          <a:prstGeom xmlns:a="http://schemas.openxmlformats.org/drawingml/2006/main" prst="rect">
            <a:avLst/>
          </a:prstGeom>
          <a:solidFill xmlns:a="http://schemas.openxmlformats.org/drawingml/2006/main">
            <a:srgbClr val="0B0B0D"/>
          </a:solidFill>
          <a:ln xmlns:a="http://schemas.openxmlformats.org/drawingml/2006/main" w="9525">
            <a:solidFill>
              <a:srgbClr val="0B0B0D"/>
            </a:solidFill>
            <a:prstDash val="solid"/>
          </a:ln>
        </p:spPr>
      </p:sp>
      <p:sp>
        <p:nvSpPr>
          <p:cNvPr id="9" name="">
            <a:extLst xmlns:a="http://schemas.openxmlformats.org/drawingml/2006/main">
              <a:ext uri="{FF2B5EF4-FFF2-40B4-BE49-F238E27FC236}">
                <a16:creationId xmlns:a16="http://schemas.microsoft.com/office/drawing/2014/main" id="{92DBCA5D-B36E-47EC-8AA7-A92E41CEE690}"/>
              </a:ext>
            </a:extLst>
          </p:cNvPr>
          <p:cNvSpPr>
            <a:spLocks xmlns:a="http://schemas.openxmlformats.org/drawingml/2006/main" noGrp="1"/>
          </p:cNvSpPr>
          <p:nvPr/>
        </p:nvSpPr>
        <p:spPr>
          <a:xfrm xmlns:a="http://schemas.openxmlformats.org/drawingml/2006/main">
            <a:off x="6153150" y="3019425"/>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02</a:t>
            </a:r>
          </a:p>
        </p:txBody>
      </p:sp>
      <p:sp>
        <p:nvSpPr>
          <p:cNvPr id="10" name="">
            <a:extLst xmlns:a="http://schemas.openxmlformats.org/drawingml/2006/main">
              <a:ext uri="{FF2B5EF4-FFF2-40B4-BE49-F238E27FC236}">
                <a16:creationId xmlns:a16="http://schemas.microsoft.com/office/drawing/2014/main" id="{FD476167-4F5F-45A0-B729-27E54E561334}"/>
              </a:ext>
            </a:extLst>
          </p:cNvPr>
          <p:cNvSpPr>
            <a:spLocks xmlns:a="http://schemas.openxmlformats.org/drawingml/2006/main" noGrp="1"/>
          </p:cNvSpPr>
          <p:nvPr/>
        </p:nvSpPr>
        <p:spPr>
          <a:xfrm xmlns:a="http://schemas.openxmlformats.org/drawingml/2006/main">
            <a:off x="6819900" y="3000375"/>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FFFFFF"/>
                </a:solidFill>
              </a:defRPr>
            </a:pPr>
            <a:r>
              <a:rPr sz="1575" b="1">
                <a:solidFill>
                  <a:srgbClr val="FFFFFF"/>
                </a:solidFill>
              </a:rPr>
              <a:t>只呈现官方可核验的少年班录取节点</a:t>
            </a:r>
          </a:p>
        </p:txBody>
      </p:sp>
      <p:sp>
        <p:nvSpPr>
          <p:cNvPr id="11" name="">
            <a:extLst xmlns:a="http://schemas.openxmlformats.org/drawingml/2006/main">
              <a:ext uri="{FF2B5EF4-FFF2-40B4-BE49-F238E27FC236}">
                <a16:creationId xmlns:a16="http://schemas.microsoft.com/office/drawing/2014/main" id="{AC6FF6C5-6747-4F50-9177-F0EF6DBB6A01}"/>
              </a:ext>
            </a:extLst>
          </p:cNvPr>
          <p:cNvSpPr>
            <a:spLocks xmlns:a="http://schemas.openxmlformats.org/drawingml/2006/main" noGrp="1"/>
          </p:cNvSpPr>
          <p:nvPr/>
        </p:nvSpPr>
        <p:spPr>
          <a:xfrm xmlns:a="http://schemas.openxmlformats.org/drawingml/2006/main">
            <a:off x="5905500" y="419100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3318DBA-4E83-418F-A81D-9E75CB7D3ADF}"/>
              </a:ext>
            </a:extLst>
          </p:cNvPr>
          <p:cNvSpPr>
            <a:spLocks xmlns:a="http://schemas.openxmlformats.org/drawingml/2006/main" noGrp="1"/>
          </p:cNvSpPr>
          <p:nvPr/>
        </p:nvSpPr>
        <p:spPr>
          <a:xfrm xmlns:a="http://schemas.openxmlformats.org/drawingml/2006/main">
            <a:off x="6153150" y="440055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03</a:t>
            </a:r>
          </a:p>
        </p:txBody>
      </p:sp>
      <p:sp>
        <p:nvSpPr>
          <p:cNvPr id="13" name="">
            <a:extLst xmlns:a="http://schemas.openxmlformats.org/drawingml/2006/main">
              <a:ext uri="{FF2B5EF4-FFF2-40B4-BE49-F238E27FC236}">
                <a16:creationId xmlns:a16="http://schemas.microsoft.com/office/drawing/2014/main" id="{ABC45DFD-149C-472C-859E-5B60ADEBC4B0}"/>
              </a:ext>
            </a:extLst>
          </p:cNvPr>
          <p:cNvSpPr>
            <a:spLocks xmlns:a="http://schemas.openxmlformats.org/drawingml/2006/main" noGrp="1"/>
          </p:cNvSpPr>
          <p:nvPr/>
        </p:nvSpPr>
        <p:spPr>
          <a:xfrm xmlns:a="http://schemas.openxmlformats.org/drawingml/2006/main">
            <a:off x="6819900" y="438150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为问题、实验、作品与表达建立连续档案</a:t>
            </a:r>
          </a:p>
        </p:txBody>
      </p:sp>
      <p:sp>
        <p:nvSpPr>
          <p:cNvPr id="14" name="">
            <a:extLst xmlns:a="http://schemas.openxmlformats.org/drawingml/2006/main">
              <a:ext uri="{FF2B5EF4-FFF2-40B4-BE49-F238E27FC236}">
                <a16:creationId xmlns:a16="http://schemas.microsoft.com/office/drawing/2014/main" id="{543FD465-EE4B-46F3-ADEA-5701F64A7465}"/>
              </a:ext>
            </a:extLst>
          </p:cNvPr>
          <p:cNvSpPr>
            <a:spLocks xmlns:a="http://schemas.openxmlformats.org/drawingml/2006/main" noGrp="1"/>
          </p:cNvSpPr>
          <p:nvPr/>
        </p:nvSpPr>
        <p:spPr>
          <a:xfrm xmlns:a="http://schemas.openxmlformats.org/drawingml/2006/main">
            <a:off x="685800" y="4143375"/>
            <a:ext cx="4572000" cy="116205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991D84D-89CB-4465-B28C-3398E9BAA2DD}"/>
              </a:ext>
            </a:extLst>
          </p:cNvPr>
          <p:cNvSpPr>
            <a:spLocks xmlns:a="http://schemas.openxmlformats.org/drawingml/2006/main" noGrp="1"/>
          </p:cNvSpPr>
          <p:nvPr/>
        </p:nvSpPr>
        <p:spPr>
          <a:xfrm xmlns:a="http://schemas.openxmlformats.org/drawingml/2006/main">
            <a:off x="914400" y="438150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讨论问题</a:t>
            </a:r>
          </a:p>
        </p:txBody>
      </p:sp>
      <p:sp>
        <p:nvSpPr>
          <p:cNvPr id="16" name="">
            <a:extLst xmlns:a="http://schemas.openxmlformats.org/drawingml/2006/main">
              <a:ext uri="{FF2B5EF4-FFF2-40B4-BE49-F238E27FC236}">
                <a16:creationId xmlns:a16="http://schemas.microsoft.com/office/drawing/2014/main" id="{F3903865-F244-4037-A505-095D70AC90BF}"/>
              </a:ext>
            </a:extLst>
          </p:cNvPr>
          <p:cNvSpPr>
            <a:spLocks xmlns:a="http://schemas.openxmlformats.org/drawingml/2006/main" noGrp="1"/>
          </p:cNvSpPr>
          <p:nvPr/>
        </p:nvSpPr>
        <p:spPr>
          <a:xfrm xmlns:a="http://schemas.openxmlformats.org/drawingml/2006/main">
            <a:off x="914400" y="4733925"/>
            <a:ext cx="4000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1">
                <a:solidFill>
                  <a:srgbClr val="0B0B0D"/>
                </a:solidFill>
              </a:defRPr>
            </a:pPr>
            <a:r>
              <a:rPr sz="1275" b="1">
                <a:solidFill>
                  <a:srgbClr val="0B0B0D"/>
                </a:solidFill>
              </a:rPr>
              <a:t>如果删除最终结果，这个案例还剩下哪些值得学习的能力证据？</a:t>
            </a:r>
          </a:p>
        </p:txBody>
      </p:sp>
      <p:sp>
        <p:nvSpPr>
          <p:cNvPr id="17" name="">
            <a:extLst xmlns:a="http://schemas.openxmlformats.org/drawingml/2006/main">
              <a:ext uri="{FF2B5EF4-FFF2-40B4-BE49-F238E27FC236}">
                <a16:creationId xmlns:a16="http://schemas.microsoft.com/office/drawing/2014/main" id="{33DE8B42-E0C5-4E95-8E15-5CC54594E5B7}"/>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8" name="">
            <a:extLst xmlns:a="http://schemas.openxmlformats.org/drawingml/2006/main">
              <a:ext uri="{FF2B5EF4-FFF2-40B4-BE49-F238E27FC236}">
                <a16:creationId xmlns:a16="http://schemas.microsoft.com/office/drawing/2014/main" id="{FA6F0960-FD18-457D-8DAA-AD5ACBEFBA76}"/>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9" name="">
            <a:extLst xmlns:a="http://schemas.openxmlformats.org/drawingml/2006/main">
              <a:ext uri="{FF2B5EF4-FFF2-40B4-BE49-F238E27FC236}">
                <a16:creationId xmlns:a16="http://schemas.microsoft.com/office/drawing/2014/main" id="{D84BC24F-B0C9-486B-81FA-2CA44105CAB6}"/>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04</a:t>
            </a:r>
          </a:p>
        </p:txBody>
      </p:sp>
    </p:spTree>
    <p:extLst>
      <p:ext uri="{BB962C8B-B14F-4D97-AF65-F5344CB8AC3E}">
        <p14:creationId xmlns:p14="http://schemas.microsoft.com/office/powerpoint/2010/main" val="872107092"/>
      </p:ext>
    </p:extLst>
  </p:cSld>
</p:sld>
</file>

<file path=ppt/slides/slide5.xml><?xml version="1.0" encoding="utf-8"?>
<p:sld xmlns:p="http://schemas.openxmlformats.org/presentationml/2006/main">
  <p:cSld>
    <p:bg>
      <p:bgPr>
        <a:solidFill xmlns:a="http://schemas.openxmlformats.org/drawingml/2006/main">
          <a:srgbClr val="0B0B0D"/>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f845155d74145f9">
            <a:extLst>
              <a:ext uri="{96DAC541-7B7A-43D3-8B79-37D633B846F1}">
                <asvg:svgBlip xmlns:asvg="http://schemas.microsoft.com/office/drawing/2016/SVG/main" r:embed="R5bce857396b24bc0"/>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B29AA2B-D7FF-4BD8-9F55-D0FC8D2CBF16}"/>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01 · SPEAK &amp; ACT</a:t>
            </a:r>
          </a:p>
        </p:txBody>
      </p:sp>
      <p:sp>
        <p:nvSpPr>
          <p:cNvPr id="3" name="">
            <a:extLst xmlns:a="http://schemas.openxmlformats.org/drawingml/2006/main">
              <a:ext uri="{FF2B5EF4-FFF2-40B4-BE49-F238E27FC236}">
                <a16:creationId xmlns:a16="http://schemas.microsoft.com/office/drawing/2014/main" id="{C7483F97-34ED-46A1-9ED9-3B1034BFC3BA}"/>
              </a:ext>
            </a:extLst>
          </p:cNvPr>
          <p:cNvSpPr>
            <a:spLocks xmlns:a="http://schemas.openxmlformats.org/drawingml/2006/main" noGrp="1"/>
          </p:cNvSpPr>
          <p:nvPr/>
        </p:nvSpPr>
        <p:spPr>
          <a:xfrm xmlns:a="http://schemas.openxmlformats.org/drawingml/2006/main">
            <a:off x="685800" y="1752600"/>
            <a:ext cx="4953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750" b="1">
                <a:solidFill>
                  <a:srgbClr val="FFFFFF"/>
                </a:solidFill>
              </a:defRPr>
            </a:pPr>
            <a:r>
              <a:rPr sz="3750" b="1">
                <a:solidFill>
                  <a:srgbClr val="FFFFFF"/>
                </a:solidFill>
              </a:rPr>
              <a:t>把案例讲出去，</a:t>
            </a:r>
          </a:p>
          <a:p xmlns:a="http://schemas.openxmlformats.org/drawingml/2006/main">
            <a:pPr algn="l">
              <a:defRPr sz="3750" b="1">
                <a:solidFill>
                  <a:srgbClr val="FFFFFF"/>
                </a:solidFill>
              </a:defRPr>
            </a:pPr>
            <a:r>
              <a:rPr sz="3750" b="1">
                <a:solidFill>
                  <a:srgbClr val="FFFFFF"/>
                </a:solidFill>
              </a:rPr>
              <a:t>把方法做一遍。</a:t>
            </a:r>
          </a:p>
        </p:txBody>
      </p:sp>
      <p:sp>
        <p:nvSpPr>
          <p:cNvPr id="4" name="">
            <a:extLst xmlns:a="http://schemas.openxmlformats.org/drawingml/2006/main">
              <a:ext uri="{FF2B5EF4-FFF2-40B4-BE49-F238E27FC236}">
                <a16:creationId xmlns:a16="http://schemas.microsoft.com/office/drawing/2014/main" id="{7BAE26CB-D55B-44CB-B9CA-9F6D48E96B98}"/>
              </a:ext>
            </a:extLst>
          </p:cNvPr>
          <p:cNvSpPr>
            <a:spLocks xmlns:a="http://schemas.openxmlformats.org/drawingml/2006/main" noGrp="1"/>
          </p:cNvSpPr>
          <p:nvPr/>
        </p:nvSpPr>
        <p:spPr>
          <a:xfrm xmlns:a="http://schemas.openxmlformats.org/drawingml/2006/main">
            <a:off x="685800" y="3714750"/>
            <a:ext cx="4857750" cy="1714500"/>
          </a:xfrm>
          <a:prstGeom xmlns:a="http://schemas.openxmlformats.org/drawingml/2006/main" prst="rect">
            <a:avLst/>
          </a:prstGeom>
          <a:solidFill xmlns:a="http://schemas.openxmlformats.org/drawingml/2006/main">
            <a:srgbClr val="18181B"/>
          </a:solidFill>
          <a:ln xmlns:a="http://schemas.openxmlformats.org/drawingml/2006/main" w="9525">
            <a:solidFill>
              <a:srgbClr val="39393D"/>
            </a:solidFill>
            <a:prstDash val="solid"/>
          </a:ln>
        </p:spPr>
      </p:sp>
      <p:sp>
        <p:nvSpPr>
          <p:cNvPr id="5" name="">
            <a:extLst xmlns:a="http://schemas.openxmlformats.org/drawingml/2006/main">
              <a:ext uri="{FF2B5EF4-FFF2-40B4-BE49-F238E27FC236}">
                <a16:creationId xmlns:a16="http://schemas.microsoft.com/office/drawing/2014/main" id="{6E39F747-A87B-4FEA-B3C2-6B166903E0AB}"/>
              </a:ext>
            </a:extLst>
          </p:cNvPr>
          <p:cNvSpPr>
            <a:spLocks xmlns:a="http://schemas.openxmlformats.org/drawingml/2006/main" noGrp="1"/>
          </p:cNvSpPr>
          <p:nvPr/>
        </p:nvSpPr>
        <p:spPr>
          <a:xfrm xmlns:a="http://schemas.openxmlformats.org/drawingml/2006/main">
            <a:off x="933450" y="3952875"/>
            <a:ext cx="1238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一分钟口播</a:t>
            </a:r>
          </a:p>
        </p:txBody>
      </p:sp>
      <p:sp>
        <p:nvSpPr>
          <p:cNvPr id="6" name="">
            <a:extLst xmlns:a="http://schemas.openxmlformats.org/drawingml/2006/main">
              <a:ext uri="{FF2B5EF4-FFF2-40B4-BE49-F238E27FC236}">
                <a16:creationId xmlns:a16="http://schemas.microsoft.com/office/drawing/2014/main" id="{8D79FDDC-D44A-4DEC-A431-FF890BFF7D93}"/>
              </a:ext>
            </a:extLst>
          </p:cNvPr>
          <p:cNvSpPr>
            <a:spLocks xmlns:a="http://schemas.openxmlformats.org/drawingml/2006/main" noGrp="1"/>
          </p:cNvSpPr>
          <p:nvPr/>
        </p:nvSpPr>
        <p:spPr>
          <a:xfrm xmlns:a="http://schemas.openxmlformats.org/drawingml/2006/main">
            <a:off x="933450" y="4362450"/>
            <a:ext cx="43624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F4F1EA"/>
                </a:solidFill>
              </a:defRPr>
            </a:pPr>
            <a:r>
              <a:rPr sz="1125" b="0">
                <a:solidFill>
                  <a:srgbClr val="F4F1EA"/>
                </a:solidFill>
              </a:rPr>
              <a:t>一位深圳中学生，怎样把好奇心走成一条长期成长路径？公开资料显示，龙华区格致中学学生覃凯被中国科学技术大学少年班录取。值得学习的不是结果神话，而是问题意识、扎实学科、持续探究和公开表达共同形成的能力链。</a:t>
            </a:r>
          </a:p>
        </p:txBody>
      </p:sp>
      <p:sp>
        <p:nvSpPr>
          <p:cNvPr id="7" name="">
            <a:extLst xmlns:a="http://schemas.openxmlformats.org/drawingml/2006/main">
              <a:ext uri="{FF2B5EF4-FFF2-40B4-BE49-F238E27FC236}">
                <a16:creationId xmlns:a16="http://schemas.microsoft.com/office/drawing/2014/main" id="{ABD6E44D-AA55-4202-8BCE-CAC1AE7D415A}"/>
              </a:ext>
            </a:extLst>
          </p:cNvPr>
          <p:cNvSpPr>
            <a:spLocks xmlns:a="http://schemas.openxmlformats.org/drawingml/2006/main" noGrp="1"/>
          </p:cNvSpPr>
          <p:nvPr/>
        </p:nvSpPr>
        <p:spPr>
          <a:xfrm xmlns:a="http://schemas.openxmlformats.org/drawingml/2006/main">
            <a:off x="6096000" y="1428750"/>
            <a:ext cx="5029200" cy="4000500"/>
          </a:xfrm>
          <a:prstGeom xmlns:a="http://schemas.openxmlformats.org/drawingml/2006/main" prst="rect">
            <a:avLst/>
          </a:prstGeom>
          <a:solidFill xmlns:a="http://schemas.openxmlformats.org/drawingml/2006/main">
            <a:srgbClr val="F4F1EA"/>
          </a:solidFill>
          <a:ln xmlns:a="http://schemas.openxmlformats.org/drawingml/2006/main" w="9525">
            <a:solidFill>
              <a:srgbClr val="F4F1EA"/>
            </a:solidFill>
            <a:prstDash val="solid"/>
          </a:ln>
        </p:spPr>
      </p:sp>
      <p:sp>
        <p:nvSpPr>
          <p:cNvPr id="8" name="">
            <a:extLst xmlns:a="http://schemas.openxmlformats.org/drawingml/2006/main">
              <a:ext uri="{FF2B5EF4-FFF2-40B4-BE49-F238E27FC236}">
                <a16:creationId xmlns:a16="http://schemas.microsoft.com/office/drawing/2014/main" id="{3EEFCAF9-059B-45B1-A8D5-E6C683E00802}"/>
              </a:ext>
            </a:extLst>
          </p:cNvPr>
          <p:cNvSpPr>
            <a:spLocks xmlns:a="http://schemas.openxmlformats.org/drawingml/2006/main" noGrp="1"/>
          </p:cNvSpPr>
          <p:nvPr/>
        </p:nvSpPr>
        <p:spPr>
          <a:xfrm xmlns:a="http://schemas.openxmlformats.org/drawingml/2006/main">
            <a:off x="6400800" y="171450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STUDENT ACTION</a:t>
            </a:r>
          </a:p>
        </p:txBody>
      </p:sp>
      <p:sp>
        <p:nvSpPr>
          <p:cNvPr id="9" name="">
            <a:extLst xmlns:a="http://schemas.openxmlformats.org/drawingml/2006/main">
              <a:ext uri="{FF2B5EF4-FFF2-40B4-BE49-F238E27FC236}">
                <a16:creationId xmlns:a16="http://schemas.microsoft.com/office/drawing/2014/main" id="{61B285B9-EDEA-4BE9-8B23-56842F70BFDB}"/>
              </a:ext>
            </a:extLst>
          </p:cNvPr>
          <p:cNvSpPr>
            <a:spLocks xmlns:a="http://schemas.openxmlformats.org/drawingml/2006/main" noGrp="1"/>
          </p:cNvSpPr>
          <p:nvPr/>
        </p:nvSpPr>
        <p:spPr>
          <a:xfrm xmlns:a="http://schemas.openxmlformats.org/drawingml/2006/main">
            <a:off x="6400800" y="2381250"/>
            <a:ext cx="4191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75" b="1">
                <a:solidFill>
                  <a:srgbClr val="0B0B0D"/>
                </a:solidFill>
              </a:defRPr>
            </a:pPr>
            <a:r>
              <a:rPr sz="2175" b="1">
                <a:solidFill>
                  <a:srgbClr val="0B0B0D"/>
                </a:solidFill>
              </a:rPr>
              <a:t>行动练习：选择一个愿意连续观察四周的问题；每周上传一份证据，并完成一次七分钟讲解。</a:t>
            </a:r>
          </a:p>
        </p:txBody>
      </p:sp>
      <p:sp>
        <p:nvSpPr>
          <p:cNvPr id="10" name="">
            <a:extLst xmlns:a="http://schemas.openxmlformats.org/drawingml/2006/main">
              <a:ext uri="{FF2B5EF4-FFF2-40B4-BE49-F238E27FC236}">
                <a16:creationId xmlns:a16="http://schemas.microsoft.com/office/drawing/2014/main" id="{5D1C1330-20D5-4C39-8BA1-3762FDCAF787}"/>
              </a:ext>
            </a:extLst>
          </p:cNvPr>
          <p:cNvSpPr>
            <a:spLocks xmlns:a="http://schemas.openxmlformats.org/drawingml/2006/main" noGrp="1"/>
          </p:cNvSpPr>
          <p:nvPr/>
        </p:nvSpPr>
        <p:spPr>
          <a:xfrm xmlns:a="http://schemas.openxmlformats.org/drawingml/2006/main">
            <a:off x="6400800" y="4324350"/>
            <a:ext cx="4095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4B4B4F"/>
                </a:solidFill>
              </a:defRPr>
            </a:pPr>
            <a:r>
              <a:rPr sz="1125" b="0">
                <a:solidFill>
                  <a:srgbClr val="4B4B4F"/>
                </a:solidFill>
              </a:rPr>
              <a:t>输出建议</a:t>
            </a:r>
          </a:p>
          <a:p xmlns:a="http://schemas.openxmlformats.org/drawingml/2006/main">
            <a:pPr algn="l">
              <a:defRPr sz="1125" b="0">
                <a:solidFill>
                  <a:srgbClr val="4B4B4F"/>
                </a:solidFill>
              </a:defRPr>
            </a:pPr>
            <a:r>
              <a:rPr sz="1125" b="0">
                <a:solidFill>
                  <a:srgbClr val="4B4B4F"/>
                </a:solidFill>
              </a:rPr>
              <a:t>① 一页证据图  ② 七分钟讲解  ③ 90秒短片</a:t>
            </a:r>
          </a:p>
        </p:txBody>
      </p:sp>
      <p:sp>
        <p:nvSpPr>
          <p:cNvPr id="11" name="">
            <a:extLst xmlns:a="http://schemas.openxmlformats.org/drawingml/2006/main">
              <a:ext uri="{FF2B5EF4-FFF2-40B4-BE49-F238E27FC236}">
                <a16:creationId xmlns:a16="http://schemas.microsoft.com/office/drawing/2014/main" id="{2CA9E408-ECE0-490C-BFE4-26FBE35A838E}"/>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39393D"/>
          </a:solidFill>
          <a:ln xmlns:a="http://schemas.openxmlformats.org/drawingml/2006/main" w="9525">
            <a:solidFill>
              <a:srgbClr val="39393D"/>
            </a:solidFill>
            <a:prstDash val="solid"/>
          </a:ln>
        </p:spPr>
      </p:sp>
      <p:sp>
        <p:nvSpPr>
          <p:cNvPr id="12" name="">
            <a:extLst xmlns:a="http://schemas.openxmlformats.org/drawingml/2006/main">
              <a:ext uri="{FF2B5EF4-FFF2-40B4-BE49-F238E27FC236}">
                <a16:creationId xmlns:a16="http://schemas.microsoft.com/office/drawing/2014/main" id="{3B1A4839-4CED-49C8-9EFB-4879CFDC318F}"/>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B7B7BA"/>
                </a:solidFill>
              </a:defRPr>
            </a:pPr>
            <a:r>
              <a:rPr sz="750" b="1">
                <a:solidFill>
                  <a:srgbClr val="B7B7BA"/>
                </a:solidFill>
              </a:rPr>
              <a:t>博格港湾 HARBOR STEM · 科创新星 CASEBOOK V1</a:t>
            </a:r>
          </a:p>
        </p:txBody>
      </p:sp>
      <p:sp>
        <p:nvSpPr>
          <p:cNvPr id="13" name="">
            <a:extLst xmlns:a="http://schemas.openxmlformats.org/drawingml/2006/main">
              <a:ext uri="{FF2B5EF4-FFF2-40B4-BE49-F238E27FC236}">
                <a16:creationId xmlns:a16="http://schemas.microsoft.com/office/drawing/2014/main" id="{7C502EA7-AC97-45C7-A7E2-46A902DE10EC}"/>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FFFFFF"/>
                </a:solidFill>
              </a:defRPr>
            </a:pPr>
            <a:r>
              <a:rPr sz="750" b="1">
                <a:solidFill>
                  <a:srgbClr val="FFFFFF"/>
                </a:solidFill>
              </a:rPr>
              <a:t>05</a:t>
            </a:r>
          </a:p>
        </p:txBody>
      </p:sp>
    </p:spTree>
    <p:extLst>
      <p:ext uri="{BB962C8B-B14F-4D97-AF65-F5344CB8AC3E}">
        <p14:creationId xmlns:p14="http://schemas.microsoft.com/office/powerpoint/2010/main" val="980222201"/>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bdb51f1dccc4463">
            <a:extLst>
              <a:ext uri="{96DAC541-7B7A-43D3-8B79-37D633B846F1}">
                <asvg:svgBlip xmlns:asvg="http://schemas.microsoft.com/office/drawing/2016/SVG/main" r:embed="Re865a32df47e42f0"/>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08c3f002b4444c3">
            <a:extLst>
              <a:ext uri="{96DAC541-7B7A-43D3-8B79-37D633B846F1}">
                <asvg:svgBlip xmlns:asvg="http://schemas.microsoft.com/office/drawing/2016/SVG/main" r:embed="R67cf9e0ee8ee4f0a"/>
              </a:ext>
            </a:extLst>
          </a:blip>
          <a:stretch xmlns:a="http://schemas.openxmlformats.org/drawingml/2006/main"/>
        </p:blipFill>
        <p:spPr>
          <a:xfrm xmlns:a="http://schemas.openxmlformats.org/drawingml/2006/main">
            <a:off x="685800" y="1314450"/>
            <a:ext cx="5638800" cy="31718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02B993E-3FE2-43F6-8CBE-2B3BBDF35DB5}"/>
              </a:ext>
            </a:extLst>
          </p:cNvPr>
          <p:cNvSpPr>
            <a:spLocks xmlns:a="http://schemas.openxmlformats.org/drawingml/2006/main" noGrp="1"/>
          </p:cNvSpPr>
          <p:nvPr/>
        </p:nvSpPr>
        <p:spPr>
          <a:xfrm xmlns:a="http://schemas.openxmlformats.org/drawingml/2006/main">
            <a:off x="6838950" y="1314450"/>
            <a:ext cx="4476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02 · 深圳</a:t>
            </a:r>
          </a:p>
        </p:txBody>
      </p:sp>
      <p:sp>
        <p:nvSpPr>
          <p:cNvPr id="4" name="">
            <a:extLst xmlns:a="http://schemas.openxmlformats.org/drawingml/2006/main">
              <a:ext uri="{FF2B5EF4-FFF2-40B4-BE49-F238E27FC236}">
                <a16:creationId xmlns:a16="http://schemas.microsoft.com/office/drawing/2014/main" id="{771467E3-20C7-47DA-AD51-EB4F0A78E20F}"/>
              </a:ext>
            </a:extLst>
          </p:cNvPr>
          <p:cNvSpPr>
            <a:spLocks xmlns:a="http://schemas.openxmlformats.org/drawingml/2006/main" noGrp="1"/>
          </p:cNvSpPr>
          <p:nvPr/>
        </p:nvSpPr>
        <p:spPr>
          <a:xfrm xmlns:a="http://schemas.openxmlformats.org/drawingml/2006/main">
            <a:off x="6838950" y="1866900"/>
            <a:ext cx="44767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350" b="1">
                <a:solidFill>
                  <a:srgbClr val="0B0B0D"/>
                </a:solidFill>
              </a:defRPr>
            </a:pPr>
            <a:r>
              <a:rPr sz="4350" b="1">
                <a:solidFill>
                  <a:srgbClr val="0B0B0D"/>
                </a:solidFill>
              </a:rPr>
              <a:t>黄飞扬</a:t>
            </a:r>
          </a:p>
        </p:txBody>
      </p:sp>
      <p:sp>
        <p:nvSpPr>
          <p:cNvPr id="5" name="">
            <a:extLst xmlns:a="http://schemas.openxmlformats.org/drawingml/2006/main">
              <a:ext uri="{FF2B5EF4-FFF2-40B4-BE49-F238E27FC236}">
                <a16:creationId xmlns:a16="http://schemas.microsoft.com/office/drawing/2014/main" id="{417E6261-617D-48AA-9FE0-FB5047BC1EF5}"/>
              </a:ext>
            </a:extLst>
          </p:cNvPr>
          <p:cNvSpPr>
            <a:spLocks xmlns:a="http://schemas.openxmlformats.org/drawingml/2006/main" noGrp="1"/>
          </p:cNvSpPr>
          <p:nvPr/>
        </p:nvSpPr>
        <p:spPr>
          <a:xfrm xmlns:a="http://schemas.openxmlformats.org/drawingml/2006/main">
            <a:off x="6877050" y="2628900"/>
            <a:ext cx="4286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4B4B4F"/>
                </a:solidFill>
              </a:defRPr>
            </a:pPr>
            <a:r>
              <a:rPr sz="975" b="1">
                <a:solidFill>
                  <a:srgbClr val="4B4B4F"/>
                </a:solidFill>
              </a:rPr>
              <a:t>HUANG FEIYANG</a:t>
            </a:r>
          </a:p>
        </p:txBody>
      </p:sp>
      <p:sp>
        <p:nvSpPr>
          <p:cNvPr id="6" name="">
            <a:extLst xmlns:a="http://schemas.openxmlformats.org/drawingml/2006/main">
              <a:ext uri="{FF2B5EF4-FFF2-40B4-BE49-F238E27FC236}">
                <a16:creationId xmlns:a16="http://schemas.microsoft.com/office/drawing/2014/main" id="{B5C83ECF-66A4-401C-B459-D153312AAC48}"/>
              </a:ext>
            </a:extLst>
          </p:cNvPr>
          <p:cNvSpPr>
            <a:spLocks xmlns:a="http://schemas.openxmlformats.org/drawingml/2006/main" noGrp="1"/>
          </p:cNvSpPr>
          <p:nvPr/>
        </p:nvSpPr>
        <p:spPr>
          <a:xfrm xmlns:a="http://schemas.openxmlformats.org/drawingml/2006/main">
            <a:off x="6838950" y="3152775"/>
            <a:ext cx="1390650" cy="342900"/>
          </a:xfrm>
          <a:prstGeom xmlns:a="http://schemas.openxmlformats.org/drawingml/2006/main" prst="rect">
            <a:avLst/>
          </a:prstGeom>
          <a:solidFill xmlns:a="http://schemas.openxmlformats.org/drawingml/2006/main">
            <a:srgbClr val="FF4B3E"/>
          </a:solidFill>
          <a:ln xmlns:a="http://schemas.openxmlformats.org/drawingml/2006/main" w="9525">
            <a:solidFill>
              <a:srgbClr val="FF4B3E"/>
            </a:solidFill>
            <a:prstDash val="solid"/>
          </a:ln>
        </p:spPr>
      </p:sp>
      <p:sp>
        <p:nvSpPr>
          <p:cNvPr id="7" name="">
            <a:extLst xmlns:a="http://schemas.openxmlformats.org/drawingml/2006/main">
              <a:ext uri="{FF2B5EF4-FFF2-40B4-BE49-F238E27FC236}">
                <a16:creationId xmlns:a16="http://schemas.microsoft.com/office/drawing/2014/main" id="{62D15EAD-3DED-4FD7-A353-6262D4A6F5A4}"/>
              </a:ext>
            </a:extLst>
          </p:cNvPr>
          <p:cNvSpPr>
            <a:spLocks xmlns:a="http://schemas.openxmlformats.org/drawingml/2006/main" noGrp="1"/>
          </p:cNvSpPr>
          <p:nvPr/>
        </p:nvSpPr>
        <p:spPr>
          <a:xfrm xmlns:a="http://schemas.openxmlformats.org/drawingml/2006/main">
            <a:off x="6953250" y="3228975"/>
            <a:ext cx="11811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0B0B0D"/>
                </a:solidFill>
              </a:defRPr>
            </a:pPr>
            <a:r>
              <a:rPr sz="900" b="1">
                <a:solidFill>
                  <a:srgbClr val="0B0B0D"/>
                </a:solidFill>
              </a:rPr>
              <a:t>奖学金与科学金奖</a:t>
            </a:r>
          </a:p>
        </p:txBody>
      </p:sp>
      <p:sp>
        <p:nvSpPr>
          <p:cNvPr id="8" name="">
            <a:extLst xmlns:a="http://schemas.openxmlformats.org/drawingml/2006/main">
              <a:ext uri="{FF2B5EF4-FFF2-40B4-BE49-F238E27FC236}">
                <a16:creationId xmlns:a16="http://schemas.microsoft.com/office/drawing/2014/main" id="{67C5B74C-5084-4C33-831C-66408E043B4F}"/>
              </a:ext>
            </a:extLst>
          </p:cNvPr>
          <p:cNvSpPr>
            <a:spLocks xmlns:a="http://schemas.openxmlformats.org/drawingml/2006/main" noGrp="1"/>
          </p:cNvSpPr>
          <p:nvPr/>
        </p:nvSpPr>
        <p:spPr>
          <a:xfrm xmlns:a="http://schemas.openxmlformats.org/drawingml/2006/main">
            <a:off x="6838950" y="3790950"/>
            <a:ext cx="4429125"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025" b="1">
                <a:solidFill>
                  <a:srgbClr val="0B0B0D"/>
                </a:solidFill>
              </a:defRPr>
            </a:pPr>
            <a:r>
              <a:rPr sz="2025" b="1">
                <a:solidFill>
                  <a:srgbClr val="0B0B0D"/>
                </a:solidFill>
              </a:rPr>
              <a:t>让一项化学研究，经得起世界级青少年赛事的追问</a:t>
            </a:r>
          </a:p>
        </p:txBody>
      </p:sp>
      <p:sp>
        <p:nvSpPr>
          <p:cNvPr id="9" name="">
            <a:extLst xmlns:a="http://schemas.openxmlformats.org/drawingml/2006/main">
              <a:ext uri="{FF2B5EF4-FFF2-40B4-BE49-F238E27FC236}">
                <a16:creationId xmlns:a16="http://schemas.microsoft.com/office/drawing/2014/main" id="{62F5AD34-DCF8-4579-A139-21C876106653}"/>
              </a:ext>
            </a:extLst>
          </p:cNvPr>
          <p:cNvSpPr>
            <a:spLocks xmlns:a="http://schemas.openxmlformats.org/drawingml/2006/main" noGrp="1"/>
          </p:cNvSpPr>
          <p:nvPr/>
        </p:nvSpPr>
        <p:spPr>
          <a:xfrm xmlns:a="http://schemas.openxmlformats.org/drawingml/2006/main">
            <a:off x="685800" y="4953000"/>
            <a:ext cx="10439400" cy="10287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0" name="">
            <a:extLst xmlns:a="http://schemas.openxmlformats.org/drawingml/2006/main">
              <a:ext uri="{FF2B5EF4-FFF2-40B4-BE49-F238E27FC236}">
                <a16:creationId xmlns:a16="http://schemas.microsoft.com/office/drawing/2014/main" id="{F52A62BE-74A9-434F-B9CD-D2A4B27C3791}"/>
              </a:ext>
            </a:extLst>
          </p:cNvPr>
          <p:cNvSpPr>
            <a:spLocks xmlns:a="http://schemas.openxmlformats.org/drawingml/2006/main" noGrp="1"/>
          </p:cNvSpPr>
          <p:nvPr/>
        </p:nvSpPr>
        <p:spPr>
          <a:xfrm xmlns:a="http://schemas.openxmlformats.org/drawingml/2006/main">
            <a:off x="914400" y="5162550"/>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核验节点</a:t>
            </a:r>
          </a:p>
        </p:txBody>
      </p:sp>
      <p:sp>
        <p:nvSpPr>
          <p:cNvPr id="11" name="">
            <a:extLst xmlns:a="http://schemas.openxmlformats.org/drawingml/2006/main">
              <a:ext uri="{FF2B5EF4-FFF2-40B4-BE49-F238E27FC236}">
                <a16:creationId xmlns:a16="http://schemas.microsoft.com/office/drawing/2014/main" id="{FE5AFE7B-9460-4043-8AA8-07FE569CB8C4}"/>
              </a:ext>
            </a:extLst>
          </p:cNvPr>
          <p:cNvSpPr>
            <a:spLocks xmlns:a="http://schemas.openxmlformats.org/drawingml/2006/main" noGrp="1"/>
          </p:cNvSpPr>
          <p:nvPr/>
        </p:nvSpPr>
        <p:spPr>
          <a:xfrm xmlns:a="http://schemas.openxmlformats.org/drawingml/2006/main">
            <a:off x="2190750" y="5124450"/>
            <a:ext cx="862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0B0B0D"/>
                </a:solidFill>
              </a:defRPr>
            </a:pPr>
            <a:r>
              <a:rPr sz="1200" b="0">
                <a:solidFill>
                  <a:srgbClr val="0B0B0D"/>
                </a:solidFill>
              </a:rPr>
              <a:t>清华大学官方报道显示，深圳中学黄飞扬获得2020丘成桐中学科学奖化学金奖及科学金奖；赛事官方材料还记录了腾讯奖学金荣誉。</a:t>
            </a:r>
          </a:p>
        </p:txBody>
      </p:sp>
      <p:sp>
        <p:nvSpPr>
          <p:cNvPr id="12" name="">
            <a:extLst xmlns:a="http://schemas.openxmlformats.org/drawingml/2006/main">
              <a:ext uri="{FF2B5EF4-FFF2-40B4-BE49-F238E27FC236}">
                <a16:creationId xmlns:a16="http://schemas.microsoft.com/office/drawing/2014/main" id="{527DD4EC-76A2-48A3-93DC-1C6294DBE499}"/>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3" name="">
            <a:extLst xmlns:a="http://schemas.openxmlformats.org/drawingml/2006/main">
              <a:ext uri="{FF2B5EF4-FFF2-40B4-BE49-F238E27FC236}">
                <a16:creationId xmlns:a16="http://schemas.microsoft.com/office/drawing/2014/main" id="{4EFD5EAD-BCC5-47F8-A7C5-5A6E4B9B133D}"/>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4" name="">
            <a:extLst xmlns:a="http://schemas.openxmlformats.org/drawingml/2006/main">
              <a:ext uri="{FF2B5EF4-FFF2-40B4-BE49-F238E27FC236}">
                <a16:creationId xmlns:a16="http://schemas.microsoft.com/office/drawing/2014/main" id="{61251DD0-1F39-4A77-B149-F4D4607027C9}"/>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06</a:t>
            </a:r>
          </a:p>
        </p:txBody>
      </p:sp>
    </p:spTree>
    <p:extLst>
      <p:ext uri="{BB962C8B-B14F-4D97-AF65-F5344CB8AC3E}">
        <p14:creationId xmlns:p14="http://schemas.microsoft.com/office/powerpoint/2010/main" val="33300638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f80fccd0b2f474b">
            <a:extLst>
              <a:ext uri="{96DAC541-7B7A-43D3-8B79-37D633B846F1}">
                <asvg:svgBlip xmlns:asvg="http://schemas.microsoft.com/office/drawing/2016/SVG/main" r:embed="R4fd5a461050848eb"/>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DAAB2B5-4726-4F3F-9006-26846D4822DA}"/>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02 · PATHWAY</a:t>
            </a:r>
          </a:p>
        </p:txBody>
      </p:sp>
      <p:sp>
        <p:nvSpPr>
          <p:cNvPr id="3" name="">
            <a:extLst xmlns:a="http://schemas.openxmlformats.org/drawingml/2006/main">
              <a:ext uri="{FF2B5EF4-FFF2-40B4-BE49-F238E27FC236}">
                <a16:creationId xmlns:a16="http://schemas.microsoft.com/office/drawing/2014/main" id="{90A925E8-B45C-4A93-97D4-08265C305BD5}"/>
              </a:ext>
            </a:extLst>
          </p:cNvPr>
          <p:cNvSpPr>
            <a:spLocks xmlns:a="http://schemas.openxmlformats.org/drawingml/2006/main" noGrp="1"/>
          </p:cNvSpPr>
          <p:nvPr/>
        </p:nvSpPr>
        <p:spPr>
          <a:xfrm xmlns:a="http://schemas.openxmlformats.org/drawingml/2006/main">
            <a:off x="685800" y="1676400"/>
            <a:ext cx="5143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450" b="1">
                <a:solidFill>
                  <a:srgbClr val="0B0B0D"/>
                </a:solidFill>
              </a:defRPr>
            </a:pPr>
            <a:r>
              <a:rPr sz="3450" b="1">
                <a:solidFill>
                  <a:srgbClr val="0B0B0D"/>
                </a:solidFill>
              </a:rPr>
              <a:t>项目如何长大？</a:t>
            </a:r>
          </a:p>
        </p:txBody>
      </p:sp>
      <p:sp>
        <p:nvSpPr>
          <p:cNvPr id="4" name="">
            <a:extLst xmlns:a="http://schemas.openxmlformats.org/drawingml/2006/main">
              <a:ext uri="{FF2B5EF4-FFF2-40B4-BE49-F238E27FC236}">
                <a16:creationId xmlns:a16="http://schemas.microsoft.com/office/drawing/2014/main" id="{D858DC3B-40B1-4C97-8209-CCB438DA7317}"/>
              </a:ext>
            </a:extLst>
          </p:cNvPr>
          <p:cNvSpPr>
            <a:spLocks xmlns:a="http://schemas.openxmlformats.org/drawingml/2006/main" noGrp="1"/>
          </p:cNvSpPr>
          <p:nvPr/>
        </p:nvSpPr>
        <p:spPr>
          <a:xfrm xmlns:a="http://schemas.openxmlformats.org/drawingml/2006/main">
            <a:off x="685800" y="2533650"/>
            <a:ext cx="4572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4B4B4F"/>
                </a:solidFill>
              </a:defRPr>
            </a:pPr>
            <a:r>
              <a:rPr sz="1350" b="0">
                <a:solidFill>
                  <a:srgbClr val="4B4B4F"/>
                </a:solidFill>
              </a:rPr>
              <a:t>好项目不只需要新意，还需要问题、方法、数据、论证和答辩彼此一致。</a:t>
            </a:r>
          </a:p>
        </p:txBody>
      </p:sp>
      <p:sp>
        <p:nvSpPr>
          <p:cNvPr id="5" name="">
            <a:extLst xmlns:a="http://schemas.openxmlformats.org/drawingml/2006/main">
              <a:ext uri="{FF2B5EF4-FFF2-40B4-BE49-F238E27FC236}">
                <a16:creationId xmlns:a16="http://schemas.microsoft.com/office/drawing/2014/main" id="{C34C96AB-5E0F-44AB-9D6A-1212CB3D7547}"/>
              </a:ext>
            </a:extLst>
          </p:cNvPr>
          <p:cNvSpPr>
            <a:spLocks xmlns:a="http://schemas.openxmlformats.org/drawingml/2006/main" noGrp="1"/>
          </p:cNvSpPr>
          <p:nvPr/>
        </p:nvSpPr>
        <p:spPr>
          <a:xfrm xmlns:a="http://schemas.openxmlformats.org/drawingml/2006/main">
            <a:off x="5905500" y="142875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9C3219A-C93B-40E1-808D-0546D71886B7}"/>
              </a:ext>
            </a:extLst>
          </p:cNvPr>
          <p:cNvSpPr>
            <a:spLocks xmlns:a="http://schemas.openxmlformats.org/drawingml/2006/main" noGrp="1"/>
          </p:cNvSpPr>
          <p:nvPr/>
        </p:nvSpPr>
        <p:spPr>
          <a:xfrm xmlns:a="http://schemas.openxmlformats.org/drawingml/2006/main">
            <a:off x="6153150" y="163830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01</a:t>
            </a:r>
          </a:p>
        </p:txBody>
      </p:sp>
      <p:sp>
        <p:nvSpPr>
          <p:cNvPr id="7" name="">
            <a:extLst xmlns:a="http://schemas.openxmlformats.org/drawingml/2006/main">
              <a:ext uri="{FF2B5EF4-FFF2-40B4-BE49-F238E27FC236}">
                <a16:creationId xmlns:a16="http://schemas.microsoft.com/office/drawing/2014/main" id="{64D5A915-CD06-4BC1-816F-D68970DC6B7C}"/>
              </a:ext>
            </a:extLst>
          </p:cNvPr>
          <p:cNvSpPr>
            <a:spLocks xmlns:a="http://schemas.openxmlformats.org/drawingml/2006/main" noGrp="1"/>
          </p:cNvSpPr>
          <p:nvPr/>
        </p:nvSpPr>
        <p:spPr>
          <a:xfrm xmlns:a="http://schemas.openxmlformats.org/drawingml/2006/main">
            <a:off x="6819900" y="161925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从兴趣主题收敛为可以验证的研究问题</a:t>
            </a:r>
          </a:p>
        </p:txBody>
      </p:sp>
      <p:sp>
        <p:nvSpPr>
          <p:cNvPr id="8" name="">
            <a:extLst xmlns:a="http://schemas.openxmlformats.org/drawingml/2006/main">
              <a:ext uri="{FF2B5EF4-FFF2-40B4-BE49-F238E27FC236}">
                <a16:creationId xmlns:a16="http://schemas.microsoft.com/office/drawing/2014/main" id="{E0E78052-04FD-4C6A-8D7C-03B22162E3AC}"/>
              </a:ext>
            </a:extLst>
          </p:cNvPr>
          <p:cNvSpPr>
            <a:spLocks xmlns:a="http://schemas.openxmlformats.org/drawingml/2006/main" noGrp="1"/>
          </p:cNvSpPr>
          <p:nvPr/>
        </p:nvSpPr>
        <p:spPr>
          <a:xfrm xmlns:a="http://schemas.openxmlformats.org/drawingml/2006/main">
            <a:off x="5905500" y="2809875"/>
            <a:ext cx="5219700" cy="1190625"/>
          </a:xfrm>
          <a:prstGeom xmlns:a="http://schemas.openxmlformats.org/drawingml/2006/main" prst="rect">
            <a:avLst/>
          </a:prstGeom>
          <a:solidFill xmlns:a="http://schemas.openxmlformats.org/drawingml/2006/main">
            <a:srgbClr val="0B0B0D"/>
          </a:solidFill>
          <a:ln xmlns:a="http://schemas.openxmlformats.org/drawingml/2006/main" w="9525">
            <a:solidFill>
              <a:srgbClr val="0B0B0D"/>
            </a:solidFill>
            <a:prstDash val="solid"/>
          </a:ln>
        </p:spPr>
      </p:sp>
      <p:sp>
        <p:nvSpPr>
          <p:cNvPr id="9" name="">
            <a:extLst xmlns:a="http://schemas.openxmlformats.org/drawingml/2006/main">
              <a:ext uri="{FF2B5EF4-FFF2-40B4-BE49-F238E27FC236}">
                <a16:creationId xmlns:a16="http://schemas.microsoft.com/office/drawing/2014/main" id="{539D3BA9-0658-4310-ABD5-629865525B31}"/>
              </a:ext>
            </a:extLst>
          </p:cNvPr>
          <p:cNvSpPr>
            <a:spLocks xmlns:a="http://schemas.openxmlformats.org/drawingml/2006/main" noGrp="1"/>
          </p:cNvSpPr>
          <p:nvPr/>
        </p:nvSpPr>
        <p:spPr>
          <a:xfrm xmlns:a="http://schemas.openxmlformats.org/drawingml/2006/main">
            <a:off x="6153150" y="3019425"/>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02</a:t>
            </a:r>
          </a:p>
        </p:txBody>
      </p:sp>
      <p:sp>
        <p:nvSpPr>
          <p:cNvPr id="10" name="">
            <a:extLst xmlns:a="http://schemas.openxmlformats.org/drawingml/2006/main">
              <a:ext uri="{FF2B5EF4-FFF2-40B4-BE49-F238E27FC236}">
                <a16:creationId xmlns:a16="http://schemas.microsoft.com/office/drawing/2014/main" id="{77AEDF28-1631-4D32-A5A4-B580CB6B8813}"/>
              </a:ext>
            </a:extLst>
          </p:cNvPr>
          <p:cNvSpPr>
            <a:spLocks xmlns:a="http://schemas.openxmlformats.org/drawingml/2006/main" noGrp="1"/>
          </p:cNvSpPr>
          <p:nvPr/>
        </p:nvSpPr>
        <p:spPr>
          <a:xfrm xmlns:a="http://schemas.openxmlformats.org/drawingml/2006/main">
            <a:off x="6819900" y="3000375"/>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FFFFFF"/>
                </a:solidFill>
              </a:defRPr>
            </a:pPr>
            <a:r>
              <a:rPr sz="1575" b="1">
                <a:solidFill>
                  <a:srgbClr val="FFFFFF"/>
                </a:solidFill>
              </a:rPr>
              <a:t>让方法、数据、结论与局限形成证据闭环</a:t>
            </a:r>
          </a:p>
        </p:txBody>
      </p:sp>
      <p:sp>
        <p:nvSpPr>
          <p:cNvPr id="11" name="">
            <a:extLst xmlns:a="http://schemas.openxmlformats.org/drawingml/2006/main">
              <a:ext uri="{FF2B5EF4-FFF2-40B4-BE49-F238E27FC236}">
                <a16:creationId xmlns:a16="http://schemas.microsoft.com/office/drawing/2014/main" id="{8C25C590-428D-47A5-A042-05146EBD2C19}"/>
              </a:ext>
            </a:extLst>
          </p:cNvPr>
          <p:cNvSpPr>
            <a:spLocks xmlns:a="http://schemas.openxmlformats.org/drawingml/2006/main" noGrp="1"/>
          </p:cNvSpPr>
          <p:nvPr/>
        </p:nvSpPr>
        <p:spPr>
          <a:xfrm xmlns:a="http://schemas.openxmlformats.org/drawingml/2006/main">
            <a:off x="5905500" y="419100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D18EB54-9204-4098-A7A5-F8EF682B2D84}"/>
              </a:ext>
            </a:extLst>
          </p:cNvPr>
          <p:cNvSpPr>
            <a:spLocks xmlns:a="http://schemas.openxmlformats.org/drawingml/2006/main" noGrp="1"/>
          </p:cNvSpPr>
          <p:nvPr/>
        </p:nvSpPr>
        <p:spPr>
          <a:xfrm xmlns:a="http://schemas.openxmlformats.org/drawingml/2006/main">
            <a:off x="6153150" y="440055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03</a:t>
            </a:r>
          </a:p>
        </p:txBody>
      </p:sp>
      <p:sp>
        <p:nvSpPr>
          <p:cNvPr id="13" name="">
            <a:extLst xmlns:a="http://schemas.openxmlformats.org/drawingml/2006/main">
              <a:ext uri="{FF2B5EF4-FFF2-40B4-BE49-F238E27FC236}">
                <a16:creationId xmlns:a16="http://schemas.microsoft.com/office/drawing/2014/main" id="{5FCEB155-E0AB-42D0-9104-8728A6B610CD}"/>
              </a:ext>
            </a:extLst>
          </p:cNvPr>
          <p:cNvSpPr>
            <a:spLocks xmlns:a="http://schemas.openxmlformats.org/drawingml/2006/main" noGrp="1"/>
          </p:cNvSpPr>
          <p:nvPr/>
        </p:nvSpPr>
        <p:spPr>
          <a:xfrm xmlns:a="http://schemas.openxmlformats.org/drawingml/2006/main">
            <a:off x="6819900" y="438150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用七分钟说明研究价值并预判评审追问</a:t>
            </a:r>
          </a:p>
        </p:txBody>
      </p:sp>
      <p:sp>
        <p:nvSpPr>
          <p:cNvPr id="14" name="">
            <a:extLst xmlns:a="http://schemas.openxmlformats.org/drawingml/2006/main">
              <a:ext uri="{FF2B5EF4-FFF2-40B4-BE49-F238E27FC236}">
                <a16:creationId xmlns:a16="http://schemas.microsoft.com/office/drawing/2014/main" id="{A67BEB01-AF79-4749-8B13-04C5CB3D4406}"/>
              </a:ext>
            </a:extLst>
          </p:cNvPr>
          <p:cNvSpPr>
            <a:spLocks xmlns:a="http://schemas.openxmlformats.org/drawingml/2006/main" noGrp="1"/>
          </p:cNvSpPr>
          <p:nvPr/>
        </p:nvSpPr>
        <p:spPr>
          <a:xfrm xmlns:a="http://schemas.openxmlformats.org/drawingml/2006/main">
            <a:off x="685800" y="4143375"/>
            <a:ext cx="4572000" cy="116205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4DE617F-01AD-4686-BC59-565A11EA4F8B}"/>
              </a:ext>
            </a:extLst>
          </p:cNvPr>
          <p:cNvSpPr>
            <a:spLocks xmlns:a="http://schemas.openxmlformats.org/drawingml/2006/main" noGrp="1"/>
          </p:cNvSpPr>
          <p:nvPr/>
        </p:nvSpPr>
        <p:spPr>
          <a:xfrm xmlns:a="http://schemas.openxmlformats.org/drawingml/2006/main">
            <a:off x="914400" y="438150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讨论问题</a:t>
            </a:r>
          </a:p>
        </p:txBody>
      </p:sp>
      <p:sp>
        <p:nvSpPr>
          <p:cNvPr id="16" name="">
            <a:extLst xmlns:a="http://schemas.openxmlformats.org/drawingml/2006/main">
              <a:ext uri="{FF2B5EF4-FFF2-40B4-BE49-F238E27FC236}">
                <a16:creationId xmlns:a16="http://schemas.microsoft.com/office/drawing/2014/main" id="{AC169B55-5227-4F37-A9A4-52EE7432E683}"/>
              </a:ext>
            </a:extLst>
          </p:cNvPr>
          <p:cNvSpPr>
            <a:spLocks xmlns:a="http://schemas.openxmlformats.org/drawingml/2006/main" noGrp="1"/>
          </p:cNvSpPr>
          <p:nvPr/>
        </p:nvSpPr>
        <p:spPr>
          <a:xfrm xmlns:a="http://schemas.openxmlformats.org/drawingml/2006/main">
            <a:off x="914400" y="4733925"/>
            <a:ext cx="4000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1">
                <a:solidFill>
                  <a:srgbClr val="0B0B0D"/>
                </a:solidFill>
              </a:defRPr>
            </a:pPr>
            <a:r>
              <a:rPr sz="1275" b="1">
                <a:solidFill>
                  <a:srgbClr val="0B0B0D"/>
                </a:solidFill>
              </a:rPr>
              <a:t>如果删除最终结果，这个案例还剩下哪些值得学习的能力证据？</a:t>
            </a:r>
          </a:p>
        </p:txBody>
      </p:sp>
      <p:sp>
        <p:nvSpPr>
          <p:cNvPr id="17" name="">
            <a:extLst xmlns:a="http://schemas.openxmlformats.org/drawingml/2006/main">
              <a:ext uri="{FF2B5EF4-FFF2-40B4-BE49-F238E27FC236}">
                <a16:creationId xmlns:a16="http://schemas.microsoft.com/office/drawing/2014/main" id="{D6740925-6A49-475B-9A54-B844B9A0D613}"/>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8" name="">
            <a:extLst xmlns:a="http://schemas.openxmlformats.org/drawingml/2006/main">
              <a:ext uri="{FF2B5EF4-FFF2-40B4-BE49-F238E27FC236}">
                <a16:creationId xmlns:a16="http://schemas.microsoft.com/office/drawing/2014/main" id="{F6151C27-251C-4F1D-AC65-FEEA99E47BA6}"/>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9" name="">
            <a:extLst xmlns:a="http://schemas.openxmlformats.org/drawingml/2006/main">
              <a:ext uri="{FF2B5EF4-FFF2-40B4-BE49-F238E27FC236}">
                <a16:creationId xmlns:a16="http://schemas.microsoft.com/office/drawing/2014/main" id="{4955E1CB-078F-4051-B72B-B9E03BE59BB1}"/>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07</a:t>
            </a:r>
          </a:p>
        </p:txBody>
      </p:sp>
    </p:spTree>
    <p:extLst>
      <p:ext uri="{BB962C8B-B14F-4D97-AF65-F5344CB8AC3E}">
        <p14:creationId xmlns:p14="http://schemas.microsoft.com/office/powerpoint/2010/main" val="1030861353"/>
      </p:ext>
    </p:extLst>
  </p:cSld>
</p:sld>
</file>

<file path=ppt/slides/slide8.xml><?xml version="1.0" encoding="utf-8"?>
<p:sld xmlns:p="http://schemas.openxmlformats.org/presentationml/2006/main">
  <p:cSld>
    <p:bg>
      <p:bgPr>
        <a:solidFill xmlns:a="http://schemas.openxmlformats.org/drawingml/2006/main">
          <a:srgbClr val="0B0B0D"/>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eeb29a76932c46e8">
            <a:extLst>
              <a:ext uri="{96DAC541-7B7A-43D3-8B79-37D633B846F1}">
                <asvg:svgBlip xmlns:asvg="http://schemas.microsoft.com/office/drawing/2016/SVG/main" r:embed="Ra1a4a45fbcf14d57"/>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831CDF2-0E45-41D6-86B2-96FD579062DD}"/>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02 · SPEAK &amp; ACT</a:t>
            </a:r>
          </a:p>
        </p:txBody>
      </p:sp>
      <p:sp>
        <p:nvSpPr>
          <p:cNvPr id="3" name="">
            <a:extLst xmlns:a="http://schemas.openxmlformats.org/drawingml/2006/main">
              <a:ext uri="{FF2B5EF4-FFF2-40B4-BE49-F238E27FC236}">
                <a16:creationId xmlns:a16="http://schemas.microsoft.com/office/drawing/2014/main" id="{937FBE64-4B48-4962-B066-1DC2DC72D5D5}"/>
              </a:ext>
            </a:extLst>
          </p:cNvPr>
          <p:cNvSpPr>
            <a:spLocks xmlns:a="http://schemas.openxmlformats.org/drawingml/2006/main" noGrp="1"/>
          </p:cNvSpPr>
          <p:nvPr/>
        </p:nvSpPr>
        <p:spPr>
          <a:xfrm xmlns:a="http://schemas.openxmlformats.org/drawingml/2006/main">
            <a:off x="685800" y="1752600"/>
            <a:ext cx="4953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750" b="1">
                <a:solidFill>
                  <a:srgbClr val="FFFFFF"/>
                </a:solidFill>
              </a:defRPr>
            </a:pPr>
            <a:r>
              <a:rPr sz="3750" b="1">
                <a:solidFill>
                  <a:srgbClr val="FFFFFF"/>
                </a:solidFill>
              </a:rPr>
              <a:t>把案例讲出去，</a:t>
            </a:r>
          </a:p>
          <a:p xmlns:a="http://schemas.openxmlformats.org/drawingml/2006/main">
            <a:pPr algn="l">
              <a:defRPr sz="3750" b="1">
                <a:solidFill>
                  <a:srgbClr val="FFFFFF"/>
                </a:solidFill>
              </a:defRPr>
            </a:pPr>
            <a:r>
              <a:rPr sz="3750" b="1">
                <a:solidFill>
                  <a:srgbClr val="FFFFFF"/>
                </a:solidFill>
              </a:rPr>
              <a:t>把方法做一遍。</a:t>
            </a:r>
          </a:p>
        </p:txBody>
      </p:sp>
      <p:sp>
        <p:nvSpPr>
          <p:cNvPr id="4" name="">
            <a:extLst xmlns:a="http://schemas.openxmlformats.org/drawingml/2006/main">
              <a:ext uri="{FF2B5EF4-FFF2-40B4-BE49-F238E27FC236}">
                <a16:creationId xmlns:a16="http://schemas.microsoft.com/office/drawing/2014/main" id="{8DE60F0F-7B50-4587-8F93-A0A1862CD32A}"/>
              </a:ext>
            </a:extLst>
          </p:cNvPr>
          <p:cNvSpPr>
            <a:spLocks xmlns:a="http://schemas.openxmlformats.org/drawingml/2006/main" noGrp="1"/>
          </p:cNvSpPr>
          <p:nvPr/>
        </p:nvSpPr>
        <p:spPr>
          <a:xfrm xmlns:a="http://schemas.openxmlformats.org/drawingml/2006/main">
            <a:off x="685800" y="3714750"/>
            <a:ext cx="4857750" cy="1714500"/>
          </a:xfrm>
          <a:prstGeom xmlns:a="http://schemas.openxmlformats.org/drawingml/2006/main" prst="rect">
            <a:avLst/>
          </a:prstGeom>
          <a:solidFill xmlns:a="http://schemas.openxmlformats.org/drawingml/2006/main">
            <a:srgbClr val="18181B"/>
          </a:solidFill>
          <a:ln xmlns:a="http://schemas.openxmlformats.org/drawingml/2006/main" w="9525">
            <a:solidFill>
              <a:srgbClr val="39393D"/>
            </a:solidFill>
            <a:prstDash val="solid"/>
          </a:ln>
        </p:spPr>
      </p:sp>
      <p:sp>
        <p:nvSpPr>
          <p:cNvPr id="5" name="">
            <a:extLst xmlns:a="http://schemas.openxmlformats.org/drawingml/2006/main">
              <a:ext uri="{FF2B5EF4-FFF2-40B4-BE49-F238E27FC236}">
                <a16:creationId xmlns:a16="http://schemas.microsoft.com/office/drawing/2014/main" id="{348F59D2-B0C0-4D40-BB1B-6FFC70EC3C0F}"/>
              </a:ext>
            </a:extLst>
          </p:cNvPr>
          <p:cNvSpPr>
            <a:spLocks xmlns:a="http://schemas.openxmlformats.org/drawingml/2006/main" noGrp="1"/>
          </p:cNvSpPr>
          <p:nvPr/>
        </p:nvSpPr>
        <p:spPr>
          <a:xfrm xmlns:a="http://schemas.openxmlformats.org/drawingml/2006/main">
            <a:off x="933450" y="3952875"/>
            <a:ext cx="1238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一分钟口播</a:t>
            </a:r>
          </a:p>
        </p:txBody>
      </p:sp>
      <p:sp>
        <p:nvSpPr>
          <p:cNvPr id="6" name="">
            <a:extLst xmlns:a="http://schemas.openxmlformats.org/drawingml/2006/main">
              <a:ext uri="{FF2B5EF4-FFF2-40B4-BE49-F238E27FC236}">
                <a16:creationId xmlns:a16="http://schemas.microsoft.com/office/drawing/2014/main" id="{2C7982AB-C9DB-4DF9-A86B-83B84BBEB950}"/>
              </a:ext>
            </a:extLst>
          </p:cNvPr>
          <p:cNvSpPr>
            <a:spLocks xmlns:a="http://schemas.openxmlformats.org/drawingml/2006/main" noGrp="1"/>
          </p:cNvSpPr>
          <p:nvPr/>
        </p:nvSpPr>
        <p:spPr>
          <a:xfrm xmlns:a="http://schemas.openxmlformats.org/drawingml/2006/main">
            <a:off x="933450" y="4362450"/>
            <a:ext cx="43624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F4F1EA"/>
                </a:solidFill>
              </a:defRPr>
            </a:pPr>
            <a:r>
              <a:rPr sz="1125" b="0">
                <a:solidFill>
                  <a:srgbClr val="F4F1EA"/>
                </a:solidFill>
              </a:rPr>
              <a:t>什么样的中学生研究，能够站上高水平科学赛事的答辩现场？清华大学官方报道显示，深圳中学黄飞扬获得二〇二〇丘成桐中学科学奖化学金奖和科学金奖。案例真正值得拆解的，是问题、方法、数据、结论和答辩能否闭环。</a:t>
            </a:r>
          </a:p>
        </p:txBody>
      </p:sp>
      <p:sp>
        <p:nvSpPr>
          <p:cNvPr id="7" name="">
            <a:extLst xmlns:a="http://schemas.openxmlformats.org/drawingml/2006/main">
              <a:ext uri="{FF2B5EF4-FFF2-40B4-BE49-F238E27FC236}">
                <a16:creationId xmlns:a16="http://schemas.microsoft.com/office/drawing/2014/main" id="{1CF1E598-C0DE-4AFB-9580-A8167CB70206}"/>
              </a:ext>
            </a:extLst>
          </p:cNvPr>
          <p:cNvSpPr>
            <a:spLocks xmlns:a="http://schemas.openxmlformats.org/drawingml/2006/main" noGrp="1"/>
          </p:cNvSpPr>
          <p:nvPr/>
        </p:nvSpPr>
        <p:spPr>
          <a:xfrm xmlns:a="http://schemas.openxmlformats.org/drawingml/2006/main">
            <a:off x="6096000" y="1428750"/>
            <a:ext cx="5029200" cy="4000500"/>
          </a:xfrm>
          <a:prstGeom xmlns:a="http://schemas.openxmlformats.org/drawingml/2006/main" prst="rect">
            <a:avLst/>
          </a:prstGeom>
          <a:solidFill xmlns:a="http://schemas.openxmlformats.org/drawingml/2006/main">
            <a:srgbClr val="F4F1EA"/>
          </a:solidFill>
          <a:ln xmlns:a="http://schemas.openxmlformats.org/drawingml/2006/main" w="9525">
            <a:solidFill>
              <a:srgbClr val="F4F1EA"/>
            </a:solidFill>
            <a:prstDash val="solid"/>
          </a:ln>
        </p:spPr>
      </p:sp>
      <p:sp>
        <p:nvSpPr>
          <p:cNvPr id="8" name="">
            <a:extLst xmlns:a="http://schemas.openxmlformats.org/drawingml/2006/main">
              <a:ext uri="{FF2B5EF4-FFF2-40B4-BE49-F238E27FC236}">
                <a16:creationId xmlns:a16="http://schemas.microsoft.com/office/drawing/2014/main" id="{29D6467F-4DDD-487E-B55D-41FF18D091C7}"/>
              </a:ext>
            </a:extLst>
          </p:cNvPr>
          <p:cNvSpPr>
            <a:spLocks xmlns:a="http://schemas.openxmlformats.org/drawingml/2006/main" noGrp="1"/>
          </p:cNvSpPr>
          <p:nvPr/>
        </p:nvSpPr>
        <p:spPr>
          <a:xfrm xmlns:a="http://schemas.openxmlformats.org/drawingml/2006/main">
            <a:off x="6400800" y="171450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STUDENT ACTION</a:t>
            </a:r>
          </a:p>
        </p:txBody>
      </p:sp>
      <p:sp>
        <p:nvSpPr>
          <p:cNvPr id="9" name="">
            <a:extLst xmlns:a="http://schemas.openxmlformats.org/drawingml/2006/main">
              <a:ext uri="{FF2B5EF4-FFF2-40B4-BE49-F238E27FC236}">
                <a16:creationId xmlns:a16="http://schemas.microsoft.com/office/drawing/2014/main" id="{BEF26A03-C8A2-4190-90E3-39089DC0593F}"/>
              </a:ext>
            </a:extLst>
          </p:cNvPr>
          <p:cNvSpPr>
            <a:spLocks xmlns:a="http://schemas.openxmlformats.org/drawingml/2006/main" noGrp="1"/>
          </p:cNvSpPr>
          <p:nvPr/>
        </p:nvSpPr>
        <p:spPr>
          <a:xfrm xmlns:a="http://schemas.openxmlformats.org/drawingml/2006/main">
            <a:off x="6400800" y="2381250"/>
            <a:ext cx="4191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75" b="1">
                <a:solidFill>
                  <a:srgbClr val="0B0B0D"/>
                </a:solidFill>
              </a:defRPr>
            </a:pPr>
            <a:r>
              <a:rPr sz="2175" b="1">
                <a:solidFill>
                  <a:srgbClr val="0B0B0D"/>
                </a:solidFill>
              </a:rPr>
              <a:t>行动练习：用一页纸画出研究证据链；至少写出一个不能被现有数据回答的问题。</a:t>
            </a:r>
          </a:p>
        </p:txBody>
      </p:sp>
      <p:sp>
        <p:nvSpPr>
          <p:cNvPr id="10" name="">
            <a:extLst xmlns:a="http://schemas.openxmlformats.org/drawingml/2006/main">
              <a:ext uri="{FF2B5EF4-FFF2-40B4-BE49-F238E27FC236}">
                <a16:creationId xmlns:a16="http://schemas.microsoft.com/office/drawing/2014/main" id="{4286C93F-12FE-4702-AA28-092E4CD122A0}"/>
              </a:ext>
            </a:extLst>
          </p:cNvPr>
          <p:cNvSpPr>
            <a:spLocks xmlns:a="http://schemas.openxmlformats.org/drawingml/2006/main" noGrp="1"/>
          </p:cNvSpPr>
          <p:nvPr/>
        </p:nvSpPr>
        <p:spPr>
          <a:xfrm xmlns:a="http://schemas.openxmlformats.org/drawingml/2006/main">
            <a:off x="6400800" y="4324350"/>
            <a:ext cx="4095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4B4B4F"/>
                </a:solidFill>
              </a:defRPr>
            </a:pPr>
            <a:r>
              <a:rPr sz="1125" b="0">
                <a:solidFill>
                  <a:srgbClr val="4B4B4F"/>
                </a:solidFill>
              </a:rPr>
              <a:t>输出建议</a:t>
            </a:r>
          </a:p>
          <a:p xmlns:a="http://schemas.openxmlformats.org/drawingml/2006/main">
            <a:pPr algn="l">
              <a:defRPr sz="1125" b="0">
                <a:solidFill>
                  <a:srgbClr val="4B4B4F"/>
                </a:solidFill>
              </a:defRPr>
            </a:pPr>
            <a:r>
              <a:rPr sz="1125" b="0">
                <a:solidFill>
                  <a:srgbClr val="4B4B4F"/>
                </a:solidFill>
              </a:rPr>
              <a:t>① 一页证据图  ② 七分钟讲解  ③ 90秒短片</a:t>
            </a:r>
          </a:p>
        </p:txBody>
      </p:sp>
      <p:sp>
        <p:nvSpPr>
          <p:cNvPr id="11" name="">
            <a:extLst xmlns:a="http://schemas.openxmlformats.org/drawingml/2006/main">
              <a:ext uri="{FF2B5EF4-FFF2-40B4-BE49-F238E27FC236}">
                <a16:creationId xmlns:a16="http://schemas.microsoft.com/office/drawing/2014/main" id="{DDEC36E7-54A0-4BD4-B56C-884C243F6114}"/>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39393D"/>
          </a:solidFill>
          <a:ln xmlns:a="http://schemas.openxmlformats.org/drawingml/2006/main" w="9525">
            <a:solidFill>
              <a:srgbClr val="39393D"/>
            </a:solidFill>
            <a:prstDash val="solid"/>
          </a:ln>
        </p:spPr>
      </p:sp>
      <p:sp>
        <p:nvSpPr>
          <p:cNvPr id="12" name="">
            <a:extLst xmlns:a="http://schemas.openxmlformats.org/drawingml/2006/main">
              <a:ext uri="{FF2B5EF4-FFF2-40B4-BE49-F238E27FC236}">
                <a16:creationId xmlns:a16="http://schemas.microsoft.com/office/drawing/2014/main" id="{E3F65E52-B797-4F57-B734-A4D84DB5AC32}"/>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B7B7BA"/>
                </a:solidFill>
              </a:defRPr>
            </a:pPr>
            <a:r>
              <a:rPr sz="750" b="1">
                <a:solidFill>
                  <a:srgbClr val="B7B7BA"/>
                </a:solidFill>
              </a:rPr>
              <a:t>博格港湾 HARBOR STEM · 科创新星 CASEBOOK V1</a:t>
            </a:r>
          </a:p>
        </p:txBody>
      </p:sp>
      <p:sp>
        <p:nvSpPr>
          <p:cNvPr id="13" name="">
            <a:extLst xmlns:a="http://schemas.openxmlformats.org/drawingml/2006/main">
              <a:ext uri="{FF2B5EF4-FFF2-40B4-BE49-F238E27FC236}">
                <a16:creationId xmlns:a16="http://schemas.microsoft.com/office/drawing/2014/main" id="{D5378987-16CC-4D73-A1BD-114786D60615}"/>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FFFFFF"/>
                </a:solidFill>
              </a:defRPr>
            </a:pPr>
            <a:r>
              <a:rPr sz="750" b="1">
                <a:solidFill>
                  <a:srgbClr val="FFFFFF"/>
                </a:solidFill>
              </a:rPr>
              <a:t>08</a:t>
            </a:r>
          </a:p>
        </p:txBody>
      </p:sp>
    </p:spTree>
    <p:extLst>
      <p:ext uri="{BB962C8B-B14F-4D97-AF65-F5344CB8AC3E}">
        <p14:creationId xmlns:p14="http://schemas.microsoft.com/office/powerpoint/2010/main" val="1529178858"/>
      </p:ext>
    </p:extLst>
  </p:cSld>
</p:sld>
</file>

<file path=ppt/slides/slide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fabe8dc3c28408d">
            <a:extLst>
              <a:ext uri="{96DAC541-7B7A-43D3-8B79-37D633B846F1}">
                <asvg:svgBlip xmlns:asvg="http://schemas.microsoft.com/office/drawing/2016/SVG/main" r:embed="R6a242c184f9f435b"/>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476a624ac6b46ab">
            <a:extLst>
              <a:ext uri="{96DAC541-7B7A-43D3-8B79-37D633B846F1}">
                <asvg:svgBlip xmlns:asvg="http://schemas.microsoft.com/office/drawing/2016/SVG/main" r:embed="R3d5c78c5cb364a91"/>
              </a:ext>
            </a:extLst>
          </a:blip>
          <a:stretch xmlns:a="http://schemas.openxmlformats.org/drawingml/2006/main"/>
        </p:blipFill>
        <p:spPr>
          <a:xfrm xmlns:a="http://schemas.openxmlformats.org/drawingml/2006/main">
            <a:off x="685800" y="1314450"/>
            <a:ext cx="5638800" cy="31718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2239B12-9C6C-4E7F-B02A-38B7A10BCE73}"/>
              </a:ext>
            </a:extLst>
          </p:cNvPr>
          <p:cNvSpPr>
            <a:spLocks xmlns:a="http://schemas.openxmlformats.org/drawingml/2006/main" noGrp="1"/>
          </p:cNvSpPr>
          <p:nvPr/>
        </p:nvSpPr>
        <p:spPr>
          <a:xfrm xmlns:a="http://schemas.openxmlformats.org/drawingml/2006/main">
            <a:off x="6838950" y="1314450"/>
            <a:ext cx="4476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03 · 中国香港</a:t>
            </a:r>
          </a:p>
        </p:txBody>
      </p:sp>
      <p:sp>
        <p:nvSpPr>
          <p:cNvPr id="4" name="">
            <a:extLst xmlns:a="http://schemas.openxmlformats.org/drawingml/2006/main">
              <a:ext uri="{FF2B5EF4-FFF2-40B4-BE49-F238E27FC236}">
                <a16:creationId xmlns:a16="http://schemas.microsoft.com/office/drawing/2014/main" id="{538A67FA-8BE5-4EEA-98CF-FC0BE75413D9}"/>
              </a:ext>
            </a:extLst>
          </p:cNvPr>
          <p:cNvSpPr>
            <a:spLocks xmlns:a="http://schemas.openxmlformats.org/drawingml/2006/main" noGrp="1"/>
          </p:cNvSpPr>
          <p:nvPr/>
        </p:nvSpPr>
        <p:spPr>
          <a:xfrm xmlns:a="http://schemas.openxmlformats.org/drawingml/2006/main">
            <a:off x="6838950" y="1866900"/>
            <a:ext cx="44767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350" b="1">
                <a:solidFill>
                  <a:srgbClr val="0B0B0D"/>
                </a:solidFill>
              </a:defRPr>
            </a:pPr>
            <a:r>
              <a:rPr sz="4350" b="1">
                <a:solidFill>
                  <a:srgbClr val="0B0B0D"/>
                </a:solidFill>
              </a:rPr>
              <a:t>叶礽僖</a:t>
            </a:r>
          </a:p>
        </p:txBody>
      </p:sp>
      <p:sp>
        <p:nvSpPr>
          <p:cNvPr id="5" name="">
            <a:extLst xmlns:a="http://schemas.openxmlformats.org/drawingml/2006/main">
              <a:ext uri="{FF2B5EF4-FFF2-40B4-BE49-F238E27FC236}">
                <a16:creationId xmlns:a16="http://schemas.microsoft.com/office/drawing/2014/main" id="{63FB9D4F-3D34-477A-A9D2-A307655E3A1A}"/>
              </a:ext>
            </a:extLst>
          </p:cNvPr>
          <p:cNvSpPr>
            <a:spLocks xmlns:a="http://schemas.openxmlformats.org/drawingml/2006/main" noGrp="1"/>
          </p:cNvSpPr>
          <p:nvPr/>
        </p:nvSpPr>
        <p:spPr>
          <a:xfrm xmlns:a="http://schemas.openxmlformats.org/drawingml/2006/main">
            <a:off x="6877050" y="2628900"/>
            <a:ext cx="4286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4B4B4F"/>
                </a:solidFill>
              </a:defRPr>
            </a:pPr>
            <a:r>
              <a:rPr sz="975" b="1">
                <a:solidFill>
                  <a:srgbClr val="4B4B4F"/>
                </a:solidFill>
              </a:rPr>
              <a:t>HILLARY YIP</a:t>
            </a:r>
          </a:p>
        </p:txBody>
      </p:sp>
      <p:sp>
        <p:nvSpPr>
          <p:cNvPr id="6" name="">
            <a:extLst xmlns:a="http://schemas.openxmlformats.org/drawingml/2006/main">
              <a:ext uri="{FF2B5EF4-FFF2-40B4-BE49-F238E27FC236}">
                <a16:creationId xmlns:a16="http://schemas.microsoft.com/office/drawing/2014/main" id="{10B33285-15A2-4A3F-BA57-BCFDDD46FE50}"/>
              </a:ext>
            </a:extLst>
          </p:cNvPr>
          <p:cNvSpPr>
            <a:spLocks xmlns:a="http://schemas.openxmlformats.org/drawingml/2006/main" noGrp="1"/>
          </p:cNvSpPr>
          <p:nvPr/>
        </p:nvSpPr>
        <p:spPr>
          <a:xfrm xmlns:a="http://schemas.openxmlformats.org/drawingml/2006/main">
            <a:off x="6838950" y="3152775"/>
            <a:ext cx="1390650" cy="342900"/>
          </a:xfrm>
          <a:prstGeom xmlns:a="http://schemas.openxmlformats.org/drawingml/2006/main" prst="rect">
            <a:avLst/>
          </a:prstGeom>
          <a:solidFill xmlns:a="http://schemas.openxmlformats.org/drawingml/2006/main">
            <a:srgbClr val="FF4B3E"/>
          </a:solidFill>
          <a:ln xmlns:a="http://schemas.openxmlformats.org/drawingml/2006/main" w="9525">
            <a:solidFill>
              <a:srgbClr val="FF4B3E"/>
            </a:solidFill>
            <a:prstDash val="solid"/>
          </a:ln>
        </p:spPr>
      </p:sp>
      <p:sp>
        <p:nvSpPr>
          <p:cNvPr id="7" name="">
            <a:extLst xmlns:a="http://schemas.openxmlformats.org/drawingml/2006/main">
              <a:ext uri="{FF2B5EF4-FFF2-40B4-BE49-F238E27FC236}">
                <a16:creationId xmlns:a16="http://schemas.microsoft.com/office/drawing/2014/main" id="{C260F1FC-3422-4069-A9FE-F40674C73F69}"/>
              </a:ext>
            </a:extLst>
          </p:cNvPr>
          <p:cNvSpPr>
            <a:spLocks xmlns:a="http://schemas.openxmlformats.org/drawingml/2006/main" noGrp="1"/>
          </p:cNvSpPr>
          <p:nvPr/>
        </p:nvSpPr>
        <p:spPr>
          <a:xfrm xmlns:a="http://schemas.openxmlformats.org/drawingml/2006/main">
            <a:off x="6953250" y="3228975"/>
            <a:ext cx="11811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0B0B0D"/>
                </a:solidFill>
              </a:defRPr>
            </a:pPr>
            <a:r>
              <a:rPr sz="900" b="1">
                <a:solidFill>
                  <a:srgbClr val="0B0B0D"/>
                </a:solidFill>
              </a:rPr>
              <a:t>少年创业</a:t>
            </a:r>
          </a:p>
        </p:txBody>
      </p:sp>
      <p:sp>
        <p:nvSpPr>
          <p:cNvPr id="8" name="">
            <a:extLst xmlns:a="http://schemas.openxmlformats.org/drawingml/2006/main">
              <a:ext uri="{FF2B5EF4-FFF2-40B4-BE49-F238E27FC236}">
                <a16:creationId xmlns:a16="http://schemas.microsoft.com/office/drawing/2014/main" id="{E611DCE6-4BD8-4407-9EE2-9EDFC276D55D}"/>
              </a:ext>
            </a:extLst>
          </p:cNvPr>
          <p:cNvSpPr>
            <a:spLocks xmlns:a="http://schemas.openxmlformats.org/drawingml/2006/main" noGrp="1"/>
          </p:cNvSpPr>
          <p:nvPr/>
        </p:nvSpPr>
        <p:spPr>
          <a:xfrm xmlns:a="http://schemas.openxmlformats.org/drawingml/2006/main">
            <a:off x="6838950" y="3790950"/>
            <a:ext cx="4429125"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025" b="1">
                <a:solidFill>
                  <a:srgbClr val="0B0B0D"/>
                </a:solidFill>
              </a:defRPr>
            </a:pPr>
            <a:r>
              <a:rPr sz="2025" b="1">
                <a:solidFill>
                  <a:srgbClr val="0B0B0D"/>
                </a:solidFill>
              </a:rPr>
              <a:t>从一次语言学习痛点，做出连接全球同龄人的产品</a:t>
            </a:r>
          </a:p>
        </p:txBody>
      </p:sp>
      <p:sp>
        <p:nvSpPr>
          <p:cNvPr id="9" name="">
            <a:extLst xmlns:a="http://schemas.openxmlformats.org/drawingml/2006/main">
              <a:ext uri="{FF2B5EF4-FFF2-40B4-BE49-F238E27FC236}">
                <a16:creationId xmlns:a16="http://schemas.microsoft.com/office/drawing/2014/main" id="{AD8E330C-5CF2-49C9-AADE-6F45D2884C46}"/>
              </a:ext>
            </a:extLst>
          </p:cNvPr>
          <p:cNvSpPr>
            <a:spLocks xmlns:a="http://schemas.openxmlformats.org/drawingml/2006/main" noGrp="1"/>
          </p:cNvSpPr>
          <p:nvPr/>
        </p:nvSpPr>
        <p:spPr>
          <a:xfrm xmlns:a="http://schemas.openxmlformats.org/drawingml/2006/main">
            <a:off x="685800" y="4953000"/>
            <a:ext cx="10439400" cy="10287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0" name="">
            <a:extLst xmlns:a="http://schemas.openxmlformats.org/drawingml/2006/main">
              <a:ext uri="{FF2B5EF4-FFF2-40B4-BE49-F238E27FC236}">
                <a16:creationId xmlns:a16="http://schemas.microsoft.com/office/drawing/2014/main" id="{52E8ABA0-F339-46E6-A188-95465E7D80AD}"/>
              </a:ext>
            </a:extLst>
          </p:cNvPr>
          <p:cNvSpPr>
            <a:spLocks xmlns:a="http://schemas.openxmlformats.org/drawingml/2006/main" noGrp="1"/>
          </p:cNvSpPr>
          <p:nvPr/>
        </p:nvSpPr>
        <p:spPr>
          <a:xfrm xmlns:a="http://schemas.openxmlformats.org/drawingml/2006/main">
            <a:off x="914400" y="5162550"/>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核验节点</a:t>
            </a:r>
          </a:p>
        </p:txBody>
      </p:sp>
      <p:sp>
        <p:nvSpPr>
          <p:cNvPr id="11" name="">
            <a:extLst xmlns:a="http://schemas.openxmlformats.org/drawingml/2006/main">
              <a:ext uri="{FF2B5EF4-FFF2-40B4-BE49-F238E27FC236}">
                <a16:creationId xmlns:a16="http://schemas.microsoft.com/office/drawing/2014/main" id="{2EF7FB64-858D-4C24-BB28-38DB85CD4CCB}"/>
              </a:ext>
            </a:extLst>
          </p:cNvPr>
          <p:cNvSpPr>
            <a:spLocks xmlns:a="http://schemas.openxmlformats.org/drawingml/2006/main" noGrp="1"/>
          </p:cNvSpPr>
          <p:nvPr/>
        </p:nvSpPr>
        <p:spPr>
          <a:xfrm xmlns:a="http://schemas.openxmlformats.org/drawingml/2006/main">
            <a:off x="2190750" y="5124450"/>
            <a:ext cx="862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0B0B0D"/>
                </a:solidFill>
              </a:defRPr>
            </a:pPr>
            <a:r>
              <a:rPr sz="1200" b="0">
                <a:solidFill>
                  <a:srgbClr val="0B0B0D"/>
                </a:solidFill>
              </a:rPr>
              <a:t>香港贸发局报道显示，Hillary Yip十岁时参加创业挑战并获奖，随后开发儿童语言交流平台MinorMynas。</a:t>
            </a:r>
          </a:p>
        </p:txBody>
      </p:sp>
      <p:sp>
        <p:nvSpPr>
          <p:cNvPr id="12" name="">
            <a:extLst xmlns:a="http://schemas.openxmlformats.org/drawingml/2006/main">
              <a:ext uri="{FF2B5EF4-FFF2-40B4-BE49-F238E27FC236}">
                <a16:creationId xmlns:a16="http://schemas.microsoft.com/office/drawing/2014/main" id="{B5B985FB-B3E4-4BFE-AE83-ACC44E50C3AE}"/>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3" name="">
            <a:extLst xmlns:a="http://schemas.openxmlformats.org/drawingml/2006/main">
              <a:ext uri="{FF2B5EF4-FFF2-40B4-BE49-F238E27FC236}">
                <a16:creationId xmlns:a16="http://schemas.microsoft.com/office/drawing/2014/main" id="{043199DB-5400-46D6-AD7C-742DB453D2A4}"/>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4" name="">
            <a:extLst xmlns:a="http://schemas.openxmlformats.org/drawingml/2006/main">
              <a:ext uri="{FF2B5EF4-FFF2-40B4-BE49-F238E27FC236}">
                <a16:creationId xmlns:a16="http://schemas.microsoft.com/office/drawing/2014/main" id="{F1D3F94E-A5E8-4B76-9EAA-91FA41621108}"/>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09</a:t>
            </a:r>
          </a:p>
        </p:txBody>
      </p:sp>
    </p:spTree>
    <p:extLst>
      <p:ext uri="{BB962C8B-B14F-4D97-AF65-F5344CB8AC3E}">
        <p14:creationId xmlns:p14="http://schemas.microsoft.com/office/powerpoint/2010/main" val="97163283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2c0f845d1014b78">
            <a:extLst>
              <a:ext uri="{96DAC541-7B7A-43D3-8B79-37D633B846F1}">
                <asvg:svgBlip xmlns:asvg="http://schemas.microsoft.com/office/drawing/2016/SVG/main" r:embed="R80fac624ff1c40d1"/>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3059A5C-5D19-47F1-9186-FF1BE12E5CEC}"/>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03 · PATHWAY</a:t>
            </a:r>
          </a:p>
        </p:txBody>
      </p:sp>
      <p:sp>
        <p:nvSpPr>
          <p:cNvPr id="3" name="">
            <a:extLst xmlns:a="http://schemas.openxmlformats.org/drawingml/2006/main">
              <a:ext uri="{FF2B5EF4-FFF2-40B4-BE49-F238E27FC236}">
                <a16:creationId xmlns:a16="http://schemas.microsoft.com/office/drawing/2014/main" id="{BD2B7DAB-7A61-4EAF-BE8E-A0207198E6F1}"/>
              </a:ext>
            </a:extLst>
          </p:cNvPr>
          <p:cNvSpPr>
            <a:spLocks xmlns:a="http://schemas.openxmlformats.org/drawingml/2006/main" noGrp="1"/>
          </p:cNvSpPr>
          <p:nvPr/>
        </p:nvSpPr>
        <p:spPr>
          <a:xfrm xmlns:a="http://schemas.openxmlformats.org/drawingml/2006/main">
            <a:off x="685800" y="1676400"/>
            <a:ext cx="5143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450" b="1">
                <a:solidFill>
                  <a:srgbClr val="0B0B0D"/>
                </a:solidFill>
              </a:defRPr>
            </a:pPr>
            <a:r>
              <a:rPr sz="3450" b="1">
                <a:solidFill>
                  <a:srgbClr val="0B0B0D"/>
                </a:solidFill>
              </a:rPr>
              <a:t>项目如何长大？</a:t>
            </a:r>
          </a:p>
        </p:txBody>
      </p:sp>
      <p:sp>
        <p:nvSpPr>
          <p:cNvPr id="4" name="">
            <a:extLst xmlns:a="http://schemas.openxmlformats.org/drawingml/2006/main">
              <a:ext uri="{FF2B5EF4-FFF2-40B4-BE49-F238E27FC236}">
                <a16:creationId xmlns:a16="http://schemas.microsoft.com/office/drawing/2014/main" id="{EA1EFABC-F5D2-4C0F-A657-4448D1979175}"/>
              </a:ext>
            </a:extLst>
          </p:cNvPr>
          <p:cNvSpPr>
            <a:spLocks xmlns:a="http://schemas.openxmlformats.org/drawingml/2006/main" noGrp="1"/>
          </p:cNvSpPr>
          <p:nvPr/>
        </p:nvSpPr>
        <p:spPr>
          <a:xfrm xmlns:a="http://schemas.openxmlformats.org/drawingml/2006/main">
            <a:off x="685800" y="2533650"/>
            <a:ext cx="4572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4B4B4F"/>
                </a:solidFill>
              </a:defRPr>
            </a:pPr>
            <a:r>
              <a:rPr sz="1350" b="0">
                <a:solidFill>
                  <a:srgbClr val="4B4B4F"/>
                </a:solidFill>
              </a:rPr>
              <a:t>创业的第一步不是成立公司，而是发现一个自己愿意长期解决的真实问题。</a:t>
            </a:r>
          </a:p>
        </p:txBody>
      </p:sp>
      <p:sp>
        <p:nvSpPr>
          <p:cNvPr id="5" name="">
            <a:extLst xmlns:a="http://schemas.openxmlformats.org/drawingml/2006/main">
              <a:ext uri="{FF2B5EF4-FFF2-40B4-BE49-F238E27FC236}">
                <a16:creationId xmlns:a16="http://schemas.microsoft.com/office/drawing/2014/main" id="{17C17B8D-2D7A-47CF-B0F5-66AE5FAFBB07}"/>
              </a:ext>
            </a:extLst>
          </p:cNvPr>
          <p:cNvSpPr>
            <a:spLocks xmlns:a="http://schemas.openxmlformats.org/drawingml/2006/main" noGrp="1"/>
          </p:cNvSpPr>
          <p:nvPr/>
        </p:nvSpPr>
        <p:spPr>
          <a:xfrm xmlns:a="http://schemas.openxmlformats.org/drawingml/2006/main">
            <a:off x="5905500" y="142875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9F48381-8112-4EAB-BFF1-5AC4EAC41AEE}"/>
              </a:ext>
            </a:extLst>
          </p:cNvPr>
          <p:cNvSpPr>
            <a:spLocks xmlns:a="http://schemas.openxmlformats.org/drawingml/2006/main" noGrp="1"/>
          </p:cNvSpPr>
          <p:nvPr/>
        </p:nvSpPr>
        <p:spPr>
          <a:xfrm xmlns:a="http://schemas.openxmlformats.org/drawingml/2006/main">
            <a:off x="6153150" y="163830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01</a:t>
            </a:r>
          </a:p>
        </p:txBody>
      </p:sp>
      <p:sp>
        <p:nvSpPr>
          <p:cNvPr id="7" name="">
            <a:extLst xmlns:a="http://schemas.openxmlformats.org/drawingml/2006/main">
              <a:ext uri="{FF2B5EF4-FFF2-40B4-BE49-F238E27FC236}">
                <a16:creationId xmlns:a16="http://schemas.microsoft.com/office/drawing/2014/main" id="{32A199FB-9C50-4C41-ACB4-60DF878EAA5D}"/>
              </a:ext>
            </a:extLst>
          </p:cNvPr>
          <p:cNvSpPr>
            <a:spLocks xmlns:a="http://schemas.openxmlformats.org/drawingml/2006/main" noGrp="1"/>
          </p:cNvSpPr>
          <p:nvPr/>
        </p:nvSpPr>
        <p:spPr>
          <a:xfrm xmlns:a="http://schemas.openxmlformats.org/drawingml/2006/main">
            <a:off x="6819900" y="161925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从自己的语言学习经历发现用户痛点</a:t>
            </a:r>
          </a:p>
        </p:txBody>
      </p:sp>
      <p:sp>
        <p:nvSpPr>
          <p:cNvPr id="8" name="">
            <a:extLst xmlns:a="http://schemas.openxmlformats.org/drawingml/2006/main">
              <a:ext uri="{FF2B5EF4-FFF2-40B4-BE49-F238E27FC236}">
                <a16:creationId xmlns:a16="http://schemas.microsoft.com/office/drawing/2014/main" id="{0BD243CC-BEF0-4D55-B207-33E29972F767}"/>
              </a:ext>
            </a:extLst>
          </p:cNvPr>
          <p:cNvSpPr>
            <a:spLocks xmlns:a="http://schemas.openxmlformats.org/drawingml/2006/main" noGrp="1"/>
          </p:cNvSpPr>
          <p:nvPr/>
        </p:nvSpPr>
        <p:spPr>
          <a:xfrm xmlns:a="http://schemas.openxmlformats.org/drawingml/2006/main">
            <a:off x="5905500" y="2809875"/>
            <a:ext cx="5219700" cy="1190625"/>
          </a:xfrm>
          <a:prstGeom xmlns:a="http://schemas.openxmlformats.org/drawingml/2006/main" prst="rect">
            <a:avLst/>
          </a:prstGeom>
          <a:solidFill xmlns:a="http://schemas.openxmlformats.org/drawingml/2006/main">
            <a:srgbClr val="0B0B0D"/>
          </a:solidFill>
          <a:ln xmlns:a="http://schemas.openxmlformats.org/drawingml/2006/main" w="9525">
            <a:solidFill>
              <a:srgbClr val="0B0B0D"/>
            </a:solidFill>
            <a:prstDash val="solid"/>
          </a:ln>
        </p:spPr>
      </p:sp>
      <p:sp>
        <p:nvSpPr>
          <p:cNvPr id="9" name="">
            <a:extLst xmlns:a="http://schemas.openxmlformats.org/drawingml/2006/main">
              <a:ext uri="{FF2B5EF4-FFF2-40B4-BE49-F238E27FC236}">
                <a16:creationId xmlns:a16="http://schemas.microsoft.com/office/drawing/2014/main" id="{ADA828B9-1A23-40D2-AABE-B05028B7BC8B}"/>
              </a:ext>
            </a:extLst>
          </p:cNvPr>
          <p:cNvSpPr>
            <a:spLocks xmlns:a="http://schemas.openxmlformats.org/drawingml/2006/main" noGrp="1"/>
          </p:cNvSpPr>
          <p:nvPr/>
        </p:nvSpPr>
        <p:spPr>
          <a:xfrm xmlns:a="http://schemas.openxmlformats.org/drawingml/2006/main">
            <a:off x="6153150" y="3019425"/>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02</a:t>
            </a:r>
          </a:p>
        </p:txBody>
      </p:sp>
      <p:sp>
        <p:nvSpPr>
          <p:cNvPr id="10" name="">
            <a:extLst xmlns:a="http://schemas.openxmlformats.org/drawingml/2006/main">
              <a:ext uri="{FF2B5EF4-FFF2-40B4-BE49-F238E27FC236}">
                <a16:creationId xmlns:a16="http://schemas.microsoft.com/office/drawing/2014/main" id="{F6404AF3-CE39-4092-A59C-01BC22D80D27}"/>
              </a:ext>
            </a:extLst>
          </p:cNvPr>
          <p:cNvSpPr>
            <a:spLocks xmlns:a="http://schemas.openxmlformats.org/drawingml/2006/main" noGrp="1"/>
          </p:cNvSpPr>
          <p:nvPr/>
        </p:nvSpPr>
        <p:spPr>
          <a:xfrm xmlns:a="http://schemas.openxmlformats.org/drawingml/2006/main">
            <a:off x="6819900" y="3000375"/>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FFFFFF"/>
                </a:solidFill>
              </a:defRPr>
            </a:pPr>
            <a:r>
              <a:rPr sz="1575" b="1">
                <a:solidFill>
                  <a:srgbClr val="FFFFFF"/>
                </a:solidFill>
              </a:rPr>
              <a:t>让真实用户尽早使用最小原型</a:t>
            </a:r>
          </a:p>
        </p:txBody>
      </p:sp>
      <p:sp>
        <p:nvSpPr>
          <p:cNvPr id="11" name="">
            <a:extLst xmlns:a="http://schemas.openxmlformats.org/drawingml/2006/main">
              <a:ext uri="{FF2B5EF4-FFF2-40B4-BE49-F238E27FC236}">
                <a16:creationId xmlns:a16="http://schemas.microsoft.com/office/drawing/2014/main" id="{31DB9C8A-37EF-4B28-9AC4-E8D427E77504}"/>
              </a:ext>
            </a:extLst>
          </p:cNvPr>
          <p:cNvSpPr>
            <a:spLocks xmlns:a="http://schemas.openxmlformats.org/drawingml/2006/main" noGrp="1"/>
          </p:cNvSpPr>
          <p:nvPr/>
        </p:nvSpPr>
        <p:spPr>
          <a:xfrm xmlns:a="http://schemas.openxmlformats.org/drawingml/2006/main">
            <a:off x="5905500" y="419100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38A0D88-919C-4959-8F12-B36FCEF97CD9}"/>
              </a:ext>
            </a:extLst>
          </p:cNvPr>
          <p:cNvSpPr>
            <a:spLocks xmlns:a="http://schemas.openxmlformats.org/drawingml/2006/main" noGrp="1"/>
          </p:cNvSpPr>
          <p:nvPr/>
        </p:nvSpPr>
        <p:spPr>
          <a:xfrm xmlns:a="http://schemas.openxmlformats.org/drawingml/2006/main">
            <a:off x="6153150" y="440055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03</a:t>
            </a:r>
          </a:p>
        </p:txBody>
      </p:sp>
      <p:sp>
        <p:nvSpPr>
          <p:cNvPr id="13" name="">
            <a:extLst xmlns:a="http://schemas.openxmlformats.org/drawingml/2006/main">
              <a:ext uri="{FF2B5EF4-FFF2-40B4-BE49-F238E27FC236}">
                <a16:creationId xmlns:a16="http://schemas.microsoft.com/office/drawing/2014/main" id="{5358DD05-9597-4C76-BEB9-A410A3453022}"/>
              </a:ext>
            </a:extLst>
          </p:cNvPr>
          <p:cNvSpPr>
            <a:spLocks xmlns:a="http://schemas.openxmlformats.org/drawingml/2006/main" noGrp="1"/>
          </p:cNvSpPr>
          <p:nvPr/>
        </p:nvSpPr>
        <p:spPr>
          <a:xfrm xmlns:a="http://schemas.openxmlformats.org/drawingml/2006/main">
            <a:off x="6819900" y="438150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用反馈、数据与公开表达持续修正方案</a:t>
            </a:r>
          </a:p>
        </p:txBody>
      </p:sp>
      <p:sp>
        <p:nvSpPr>
          <p:cNvPr id="14" name="">
            <a:extLst xmlns:a="http://schemas.openxmlformats.org/drawingml/2006/main">
              <a:ext uri="{FF2B5EF4-FFF2-40B4-BE49-F238E27FC236}">
                <a16:creationId xmlns:a16="http://schemas.microsoft.com/office/drawing/2014/main" id="{0F3D8807-6A92-45DA-B05B-C74D55FF89B8}"/>
              </a:ext>
            </a:extLst>
          </p:cNvPr>
          <p:cNvSpPr>
            <a:spLocks xmlns:a="http://schemas.openxmlformats.org/drawingml/2006/main" noGrp="1"/>
          </p:cNvSpPr>
          <p:nvPr/>
        </p:nvSpPr>
        <p:spPr>
          <a:xfrm xmlns:a="http://schemas.openxmlformats.org/drawingml/2006/main">
            <a:off x="685800" y="4143375"/>
            <a:ext cx="4572000" cy="116205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6487257-8705-4E37-8B13-F2DD55A5A8AA}"/>
              </a:ext>
            </a:extLst>
          </p:cNvPr>
          <p:cNvSpPr>
            <a:spLocks xmlns:a="http://schemas.openxmlformats.org/drawingml/2006/main" noGrp="1"/>
          </p:cNvSpPr>
          <p:nvPr/>
        </p:nvSpPr>
        <p:spPr>
          <a:xfrm xmlns:a="http://schemas.openxmlformats.org/drawingml/2006/main">
            <a:off x="914400" y="438150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讨论问题</a:t>
            </a:r>
          </a:p>
        </p:txBody>
      </p:sp>
      <p:sp>
        <p:nvSpPr>
          <p:cNvPr id="16" name="">
            <a:extLst xmlns:a="http://schemas.openxmlformats.org/drawingml/2006/main">
              <a:ext uri="{FF2B5EF4-FFF2-40B4-BE49-F238E27FC236}">
                <a16:creationId xmlns:a16="http://schemas.microsoft.com/office/drawing/2014/main" id="{A2777927-84AB-426D-931F-C8CE66771805}"/>
              </a:ext>
            </a:extLst>
          </p:cNvPr>
          <p:cNvSpPr>
            <a:spLocks xmlns:a="http://schemas.openxmlformats.org/drawingml/2006/main" noGrp="1"/>
          </p:cNvSpPr>
          <p:nvPr/>
        </p:nvSpPr>
        <p:spPr>
          <a:xfrm xmlns:a="http://schemas.openxmlformats.org/drawingml/2006/main">
            <a:off x="914400" y="4733925"/>
            <a:ext cx="4000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1">
                <a:solidFill>
                  <a:srgbClr val="0B0B0D"/>
                </a:solidFill>
              </a:defRPr>
            </a:pPr>
            <a:r>
              <a:rPr sz="1275" b="1">
                <a:solidFill>
                  <a:srgbClr val="0B0B0D"/>
                </a:solidFill>
              </a:rPr>
              <a:t>如果删除最终结果，这个案例还剩下哪些值得学习的能力证据？</a:t>
            </a:r>
          </a:p>
        </p:txBody>
      </p:sp>
      <p:sp>
        <p:nvSpPr>
          <p:cNvPr id="17" name="">
            <a:extLst xmlns:a="http://schemas.openxmlformats.org/drawingml/2006/main">
              <a:ext uri="{FF2B5EF4-FFF2-40B4-BE49-F238E27FC236}">
                <a16:creationId xmlns:a16="http://schemas.microsoft.com/office/drawing/2014/main" id="{A00A54F3-832A-43A3-964B-D56ECCAF48FF}"/>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8" name="">
            <a:extLst xmlns:a="http://schemas.openxmlformats.org/drawingml/2006/main">
              <a:ext uri="{FF2B5EF4-FFF2-40B4-BE49-F238E27FC236}">
                <a16:creationId xmlns:a16="http://schemas.microsoft.com/office/drawing/2014/main" id="{5657696B-7A60-4EC3-9770-E5BF4C81EA1A}"/>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9" name="">
            <a:extLst xmlns:a="http://schemas.openxmlformats.org/drawingml/2006/main">
              <a:ext uri="{FF2B5EF4-FFF2-40B4-BE49-F238E27FC236}">
                <a16:creationId xmlns:a16="http://schemas.microsoft.com/office/drawing/2014/main" id="{0F415AE8-DAC4-4709-90D7-2E3C0F9A49F2}"/>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10</a:t>
            </a:r>
          </a:p>
        </p:txBody>
      </p:sp>
    </p:spTree>
    <p:extLst>
      <p:ext uri="{BB962C8B-B14F-4D97-AF65-F5344CB8AC3E}">
        <p14:creationId xmlns:p14="http://schemas.microsoft.com/office/powerpoint/2010/main" val="150874324"/>
      </p:ext>
    </p:extLst>
  </p:cSld>
</p:sld>
</file>

<file path=ppt/slides/slide11.xml><?xml version="1.0" encoding="utf-8"?>
<p:sld xmlns:p="http://schemas.openxmlformats.org/presentationml/2006/main">
  <p:cSld>
    <p:bg>
      <p:bgPr>
        <a:solidFill xmlns:a="http://schemas.openxmlformats.org/drawingml/2006/main">
          <a:srgbClr val="0B0B0D"/>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3c6a6e252b04aa8">
            <a:extLst>
              <a:ext uri="{96DAC541-7B7A-43D3-8B79-37D633B846F1}">
                <asvg:svgBlip xmlns:asvg="http://schemas.microsoft.com/office/drawing/2016/SVG/main" r:embed="R6d0fae4500984ac2"/>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6CA1DD3-657B-43AE-8F84-3F2D37811E83}"/>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03 · SPEAK &amp; ACT</a:t>
            </a:r>
          </a:p>
        </p:txBody>
      </p:sp>
      <p:sp>
        <p:nvSpPr>
          <p:cNvPr id="3" name="">
            <a:extLst xmlns:a="http://schemas.openxmlformats.org/drawingml/2006/main">
              <a:ext uri="{FF2B5EF4-FFF2-40B4-BE49-F238E27FC236}">
                <a16:creationId xmlns:a16="http://schemas.microsoft.com/office/drawing/2014/main" id="{1C5E0DC6-37F7-45C1-8344-3A79CC06D757}"/>
              </a:ext>
            </a:extLst>
          </p:cNvPr>
          <p:cNvSpPr>
            <a:spLocks xmlns:a="http://schemas.openxmlformats.org/drawingml/2006/main" noGrp="1"/>
          </p:cNvSpPr>
          <p:nvPr/>
        </p:nvSpPr>
        <p:spPr>
          <a:xfrm xmlns:a="http://schemas.openxmlformats.org/drawingml/2006/main">
            <a:off x="685800" y="1752600"/>
            <a:ext cx="4953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750" b="1">
                <a:solidFill>
                  <a:srgbClr val="FFFFFF"/>
                </a:solidFill>
              </a:defRPr>
            </a:pPr>
            <a:r>
              <a:rPr sz="3750" b="1">
                <a:solidFill>
                  <a:srgbClr val="FFFFFF"/>
                </a:solidFill>
              </a:rPr>
              <a:t>把案例讲出去，</a:t>
            </a:r>
          </a:p>
          <a:p xmlns:a="http://schemas.openxmlformats.org/drawingml/2006/main">
            <a:pPr algn="l">
              <a:defRPr sz="3750" b="1">
                <a:solidFill>
                  <a:srgbClr val="FFFFFF"/>
                </a:solidFill>
              </a:defRPr>
            </a:pPr>
            <a:r>
              <a:rPr sz="3750" b="1">
                <a:solidFill>
                  <a:srgbClr val="FFFFFF"/>
                </a:solidFill>
              </a:rPr>
              <a:t>把方法做一遍。</a:t>
            </a:r>
          </a:p>
        </p:txBody>
      </p:sp>
      <p:sp>
        <p:nvSpPr>
          <p:cNvPr id="4" name="">
            <a:extLst xmlns:a="http://schemas.openxmlformats.org/drawingml/2006/main">
              <a:ext uri="{FF2B5EF4-FFF2-40B4-BE49-F238E27FC236}">
                <a16:creationId xmlns:a16="http://schemas.microsoft.com/office/drawing/2014/main" id="{14DE7B08-91BF-4A8A-826D-B58130C3A19C}"/>
              </a:ext>
            </a:extLst>
          </p:cNvPr>
          <p:cNvSpPr>
            <a:spLocks xmlns:a="http://schemas.openxmlformats.org/drawingml/2006/main" noGrp="1"/>
          </p:cNvSpPr>
          <p:nvPr/>
        </p:nvSpPr>
        <p:spPr>
          <a:xfrm xmlns:a="http://schemas.openxmlformats.org/drawingml/2006/main">
            <a:off x="685800" y="3714750"/>
            <a:ext cx="4857750" cy="1714500"/>
          </a:xfrm>
          <a:prstGeom xmlns:a="http://schemas.openxmlformats.org/drawingml/2006/main" prst="rect">
            <a:avLst/>
          </a:prstGeom>
          <a:solidFill xmlns:a="http://schemas.openxmlformats.org/drawingml/2006/main">
            <a:srgbClr val="18181B"/>
          </a:solidFill>
          <a:ln xmlns:a="http://schemas.openxmlformats.org/drawingml/2006/main" w="9525">
            <a:solidFill>
              <a:srgbClr val="39393D"/>
            </a:solidFill>
            <a:prstDash val="solid"/>
          </a:ln>
        </p:spPr>
      </p:sp>
      <p:sp>
        <p:nvSpPr>
          <p:cNvPr id="5" name="">
            <a:extLst xmlns:a="http://schemas.openxmlformats.org/drawingml/2006/main">
              <a:ext uri="{FF2B5EF4-FFF2-40B4-BE49-F238E27FC236}">
                <a16:creationId xmlns:a16="http://schemas.microsoft.com/office/drawing/2014/main" id="{BEBDE198-656B-4E11-BDC7-487496C1E4DB}"/>
              </a:ext>
            </a:extLst>
          </p:cNvPr>
          <p:cNvSpPr>
            <a:spLocks xmlns:a="http://schemas.openxmlformats.org/drawingml/2006/main" noGrp="1"/>
          </p:cNvSpPr>
          <p:nvPr/>
        </p:nvSpPr>
        <p:spPr>
          <a:xfrm xmlns:a="http://schemas.openxmlformats.org/drawingml/2006/main">
            <a:off x="933450" y="3952875"/>
            <a:ext cx="1238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一分钟口播</a:t>
            </a:r>
          </a:p>
        </p:txBody>
      </p:sp>
      <p:sp>
        <p:nvSpPr>
          <p:cNvPr id="6" name="">
            <a:extLst xmlns:a="http://schemas.openxmlformats.org/drawingml/2006/main">
              <a:ext uri="{FF2B5EF4-FFF2-40B4-BE49-F238E27FC236}">
                <a16:creationId xmlns:a16="http://schemas.microsoft.com/office/drawing/2014/main" id="{9D81DFAD-F92B-4115-8588-18F0D1E656BD}"/>
              </a:ext>
            </a:extLst>
          </p:cNvPr>
          <p:cNvSpPr>
            <a:spLocks xmlns:a="http://schemas.openxmlformats.org/drawingml/2006/main" noGrp="1"/>
          </p:cNvSpPr>
          <p:nvPr/>
        </p:nvSpPr>
        <p:spPr>
          <a:xfrm xmlns:a="http://schemas.openxmlformats.org/drawingml/2006/main">
            <a:off x="933450" y="4362450"/>
            <a:ext cx="43624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F4F1EA"/>
                </a:solidFill>
              </a:defRPr>
            </a:pPr>
            <a:r>
              <a:rPr sz="1125" b="0">
                <a:solidFill>
                  <a:srgbClr val="F4F1EA"/>
                </a:solidFill>
              </a:rPr>
              <a:t>十岁能不能开始创业？Hillary Yip的答案不是先注册一家公司，而是先解决一个真实问题。香港贸发局报道显示，她从儿童语言学习缺少真实交流对象的痛点出发，在创业挑战中获奖，并继续开发MinorMynas。</a:t>
            </a:r>
          </a:p>
        </p:txBody>
      </p:sp>
      <p:sp>
        <p:nvSpPr>
          <p:cNvPr id="7" name="">
            <a:extLst xmlns:a="http://schemas.openxmlformats.org/drawingml/2006/main">
              <a:ext uri="{FF2B5EF4-FFF2-40B4-BE49-F238E27FC236}">
                <a16:creationId xmlns:a16="http://schemas.microsoft.com/office/drawing/2014/main" id="{29BB9015-006F-4058-9823-5C27C0D4030E}"/>
              </a:ext>
            </a:extLst>
          </p:cNvPr>
          <p:cNvSpPr>
            <a:spLocks xmlns:a="http://schemas.openxmlformats.org/drawingml/2006/main" noGrp="1"/>
          </p:cNvSpPr>
          <p:nvPr/>
        </p:nvSpPr>
        <p:spPr>
          <a:xfrm xmlns:a="http://schemas.openxmlformats.org/drawingml/2006/main">
            <a:off x="6096000" y="1428750"/>
            <a:ext cx="5029200" cy="4000500"/>
          </a:xfrm>
          <a:prstGeom xmlns:a="http://schemas.openxmlformats.org/drawingml/2006/main" prst="rect">
            <a:avLst/>
          </a:prstGeom>
          <a:solidFill xmlns:a="http://schemas.openxmlformats.org/drawingml/2006/main">
            <a:srgbClr val="F4F1EA"/>
          </a:solidFill>
          <a:ln xmlns:a="http://schemas.openxmlformats.org/drawingml/2006/main" w="9525">
            <a:solidFill>
              <a:srgbClr val="F4F1EA"/>
            </a:solidFill>
            <a:prstDash val="solid"/>
          </a:ln>
        </p:spPr>
      </p:sp>
      <p:sp>
        <p:nvSpPr>
          <p:cNvPr id="8" name="">
            <a:extLst xmlns:a="http://schemas.openxmlformats.org/drawingml/2006/main">
              <a:ext uri="{FF2B5EF4-FFF2-40B4-BE49-F238E27FC236}">
                <a16:creationId xmlns:a16="http://schemas.microsoft.com/office/drawing/2014/main" id="{F207E8AE-8384-4E9A-BDE3-3D657BF1A7BE}"/>
              </a:ext>
            </a:extLst>
          </p:cNvPr>
          <p:cNvSpPr>
            <a:spLocks xmlns:a="http://schemas.openxmlformats.org/drawingml/2006/main" noGrp="1"/>
          </p:cNvSpPr>
          <p:nvPr/>
        </p:nvSpPr>
        <p:spPr>
          <a:xfrm xmlns:a="http://schemas.openxmlformats.org/drawingml/2006/main">
            <a:off x="6400800" y="171450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STUDENT ACTION</a:t>
            </a:r>
          </a:p>
        </p:txBody>
      </p:sp>
      <p:sp>
        <p:nvSpPr>
          <p:cNvPr id="9" name="">
            <a:extLst xmlns:a="http://schemas.openxmlformats.org/drawingml/2006/main">
              <a:ext uri="{FF2B5EF4-FFF2-40B4-BE49-F238E27FC236}">
                <a16:creationId xmlns:a16="http://schemas.microsoft.com/office/drawing/2014/main" id="{4627A348-D902-433A-8E2A-956320054DDE}"/>
              </a:ext>
            </a:extLst>
          </p:cNvPr>
          <p:cNvSpPr>
            <a:spLocks xmlns:a="http://schemas.openxmlformats.org/drawingml/2006/main" noGrp="1"/>
          </p:cNvSpPr>
          <p:nvPr/>
        </p:nvSpPr>
        <p:spPr>
          <a:xfrm xmlns:a="http://schemas.openxmlformats.org/drawingml/2006/main">
            <a:off x="6400800" y="2381250"/>
            <a:ext cx="4191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75" b="1">
                <a:solidFill>
                  <a:srgbClr val="0B0B0D"/>
                </a:solidFill>
              </a:defRPr>
            </a:pPr>
            <a:r>
              <a:rPr sz="2175" b="1">
                <a:solidFill>
                  <a:srgbClr val="0B0B0D"/>
                </a:solidFill>
              </a:rPr>
              <a:t>行动练习：访谈五位真实用户；先写问题陈述，再画最小原型，不先写功能清单。</a:t>
            </a:r>
          </a:p>
        </p:txBody>
      </p:sp>
      <p:sp>
        <p:nvSpPr>
          <p:cNvPr id="10" name="">
            <a:extLst xmlns:a="http://schemas.openxmlformats.org/drawingml/2006/main">
              <a:ext uri="{FF2B5EF4-FFF2-40B4-BE49-F238E27FC236}">
                <a16:creationId xmlns:a16="http://schemas.microsoft.com/office/drawing/2014/main" id="{1B9E180D-23F9-4E25-A3CE-C71A4D92C1D1}"/>
              </a:ext>
            </a:extLst>
          </p:cNvPr>
          <p:cNvSpPr>
            <a:spLocks xmlns:a="http://schemas.openxmlformats.org/drawingml/2006/main" noGrp="1"/>
          </p:cNvSpPr>
          <p:nvPr/>
        </p:nvSpPr>
        <p:spPr>
          <a:xfrm xmlns:a="http://schemas.openxmlformats.org/drawingml/2006/main">
            <a:off x="6400800" y="4324350"/>
            <a:ext cx="4095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4B4B4F"/>
                </a:solidFill>
              </a:defRPr>
            </a:pPr>
            <a:r>
              <a:rPr sz="1125" b="0">
                <a:solidFill>
                  <a:srgbClr val="4B4B4F"/>
                </a:solidFill>
              </a:rPr>
              <a:t>输出建议</a:t>
            </a:r>
          </a:p>
          <a:p xmlns:a="http://schemas.openxmlformats.org/drawingml/2006/main">
            <a:pPr algn="l">
              <a:defRPr sz="1125" b="0">
                <a:solidFill>
                  <a:srgbClr val="4B4B4F"/>
                </a:solidFill>
              </a:defRPr>
            </a:pPr>
            <a:r>
              <a:rPr sz="1125" b="0">
                <a:solidFill>
                  <a:srgbClr val="4B4B4F"/>
                </a:solidFill>
              </a:rPr>
              <a:t>① 一页证据图  ② 七分钟讲解  ③ 90秒短片</a:t>
            </a:r>
          </a:p>
        </p:txBody>
      </p:sp>
      <p:sp>
        <p:nvSpPr>
          <p:cNvPr id="11" name="">
            <a:extLst xmlns:a="http://schemas.openxmlformats.org/drawingml/2006/main">
              <a:ext uri="{FF2B5EF4-FFF2-40B4-BE49-F238E27FC236}">
                <a16:creationId xmlns:a16="http://schemas.microsoft.com/office/drawing/2014/main" id="{3D457A46-E4E0-48CA-B0D0-47238269C884}"/>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39393D"/>
          </a:solidFill>
          <a:ln xmlns:a="http://schemas.openxmlformats.org/drawingml/2006/main" w="9525">
            <a:solidFill>
              <a:srgbClr val="39393D"/>
            </a:solidFill>
            <a:prstDash val="solid"/>
          </a:ln>
        </p:spPr>
      </p:sp>
      <p:sp>
        <p:nvSpPr>
          <p:cNvPr id="12" name="">
            <a:extLst xmlns:a="http://schemas.openxmlformats.org/drawingml/2006/main">
              <a:ext uri="{FF2B5EF4-FFF2-40B4-BE49-F238E27FC236}">
                <a16:creationId xmlns:a16="http://schemas.microsoft.com/office/drawing/2014/main" id="{8B37BEA6-4862-4948-964E-F43F00EB27B2}"/>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B7B7BA"/>
                </a:solidFill>
              </a:defRPr>
            </a:pPr>
            <a:r>
              <a:rPr sz="750" b="1">
                <a:solidFill>
                  <a:srgbClr val="B7B7BA"/>
                </a:solidFill>
              </a:rPr>
              <a:t>博格港湾 HARBOR STEM · 科创新星 CASEBOOK V1</a:t>
            </a:r>
          </a:p>
        </p:txBody>
      </p:sp>
      <p:sp>
        <p:nvSpPr>
          <p:cNvPr id="13" name="">
            <a:extLst xmlns:a="http://schemas.openxmlformats.org/drawingml/2006/main">
              <a:ext uri="{FF2B5EF4-FFF2-40B4-BE49-F238E27FC236}">
                <a16:creationId xmlns:a16="http://schemas.microsoft.com/office/drawing/2014/main" id="{9A04E1B3-D7AD-413F-B95E-39507785CDDE}"/>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FFFFFF"/>
                </a:solidFill>
              </a:defRPr>
            </a:pPr>
            <a:r>
              <a:rPr sz="750" b="1">
                <a:solidFill>
                  <a:srgbClr val="FFFFFF"/>
                </a:solidFill>
              </a:rPr>
              <a:t>11</a:t>
            </a:r>
          </a:p>
        </p:txBody>
      </p:sp>
    </p:spTree>
    <p:extLst>
      <p:ext uri="{BB962C8B-B14F-4D97-AF65-F5344CB8AC3E}">
        <p14:creationId xmlns:p14="http://schemas.microsoft.com/office/powerpoint/2010/main" val="1100375520"/>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bc69137882b4ae9">
            <a:extLst>
              <a:ext uri="{96DAC541-7B7A-43D3-8B79-37D633B846F1}">
                <asvg:svgBlip xmlns:asvg="http://schemas.microsoft.com/office/drawing/2016/SVG/main" r:embed="R07f26e16c0fc4cdd"/>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56b64a16f9444ef4">
            <a:extLst>
              <a:ext uri="{96DAC541-7B7A-43D3-8B79-37D633B846F1}">
                <asvg:svgBlip xmlns:asvg="http://schemas.microsoft.com/office/drawing/2016/SVG/main" r:embed="Rfcceeb4e95574f7a"/>
              </a:ext>
            </a:extLst>
          </a:blip>
          <a:stretch xmlns:a="http://schemas.openxmlformats.org/drawingml/2006/main"/>
        </p:blipFill>
        <p:spPr>
          <a:xfrm xmlns:a="http://schemas.openxmlformats.org/drawingml/2006/main">
            <a:off x="685800" y="1314450"/>
            <a:ext cx="5638800" cy="31718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686EB98-E47E-4BC9-92C6-9A6699EF7A40}"/>
              </a:ext>
            </a:extLst>
          </p:cNvPr>
          <p:cNvSpPr>
            <a:spLocks xmlns:a="http://schemas.openxmlformats.org/drawingml/2006/main" noGrp="1"/>
          </p:cNvSpPr>
          <p:nvPr/>
        </p:nvSpPr>
        <p:spPr>
          <a:xfrm xmlns:a="http://schemas.openxmlformats.org/drawingml/2006/main">
            <a:off x="6838950" y="1314450"/>
            <a:ext cx="4476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04 · 香港科技大学 → 深圳</a:t>
            </a:r>
          </a:p>
        </p:txBody>
      </p:sp>
      <p:sp>
        <p:nvSpPr>
          <p:cNvPr id="4" name="">
            <a:extLst xmlns:a="http://schemas.openxmlformats.org/drawingml/2006/main">
              <a:ext uri="{FF2B5EF4-FFF2-40B4-BE49-F238E27FC236}">
                <a16:creationId xmlns:a16="http://schemas.microsoft.com/office/drawing/2014/main" id="{490070FF-AE8A-4FFF-A601-1FDA3963F8B0}"/>
              </a:ext>
            </a:extLst>
          </p:cNvPr>
          <p:cNvSpPr>
            <a:spLocks xmlns:a="http://schemas.openxmlformats.org/drawingml/2006/main" noGrp="1"/>
          </p:cNvSpPr>
          <p:nvPr/>
        </p:nvSpPr>
        <p:spPr>
          <a:xfrm xmlns:a="http://schemas.openxmlformats.org/drawingml/2006/main">
            <a:off x="6838950" y="1866900"/>
            <a:ext cx="44767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350" b="1">
                <a:solidFill>
                  <a:srgbClr val="0B0B0D"/>
                </a:solidFill>
              </a:defRPr>
            </a:pPr>
            <a:r>
              <a:rPr sz="4350" b="1">
                <a:solidFill>
                  <a:srgbClr val="0B0B0D"/>
                </a:solidFill>
              </a:rPr>
              <a:t>汪滔</a:t>
            </a:r>
          </a:p>
        </p:txBody>
      </p:sp>
      <p:sp>
        <p:nvSpPr>
          <p:cNvPr id="5" name="">
            <a:extLst xmlns:a="http://schemas.openxmlformats.org/drawingml/2006/main">
              <a:ext uri="{FF2B5EF4-FFF2-40B4-BE49-F238E27FC236}">
                <a16:creationId xmlns:a16="http://schemas.microsoft.com/office/drawing/2014/main" id="{579EFE54-A584-4A3A-A1DF-0C5BC5D39208}"/>
              </a:ext>
            </a:extLst>
          </p:cNvPr>
          <p:cNvSpPr>
            <a:spLocks xmlns:a="http://schemas.openxmlformats.org/drawingml/2006/main" noGrp="1"/>
          </p:cNvSpPr>
          <p:nvPr/>
        </p:nvSpPr>
        <p:spPr>
          <a:xfrm xmlns:a="http://schemas.openxmlformats.org/drawingml/2006/main">
            <a:off x="6877050" y="2628900"/>
            <a:ext cx="4286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4B4B4F"/>
                </a:solidFill>
              </a:defRPr>
            </a:pPr>
            <a:r>
              <a:rPr sz="975" b="1">
                <a:solidFill>
                  <a:srgbClr val="4B4B4F"/>
                </a:solidFill>
              </a:rPr>
              <a:t>FRANK WANG</a:t>
            </a:r>
          </a:p>
        </p:txBody>
      </p:sp>
      <p:sp>
        <p:nvSpPr>
          <p:cNvPr id="6" name="">
            <a:extLst xmlns:a="http://schemas.openxmlformats.org/drawingml/2006/main">
              <a:ext uri="{FF2B5EF4-FFF2-40B4-BE49-F238E27FC236}">
                <a16:creationId xmlns:a16="http://schemas.microsoft.com/office/drawing/2014/main" id="{B53AAAED-D9FB-4E3B-A743-F221367DBDED}"/>
              </a:ext>
            </a:extLst>
          </p:cNvPr>
          <p:cNvSpPr>
            <a:spLocks xmlns:a="http://schemas.openxmlformats.org/drawingml/2006/main" noGrp="1"/>
          </p:cNvSpPr>
          <p:nvPr/>
        </p:nvSpPr>
        <p:spPr>
          <a:xfrm xmlns:a="http://schemas.openxmlformats.org/drawingml/2006/main">
            <a:off x="6838950" y="3152775"/>
            <a:ext cx="1390650" cy="342900"/>
          </a:xfrm>
          <a:prstGeom xmlns:a="http://schemas.openxmlformats.org/drawingml/2006/main" prst="rect">
            <a:avLst/>
          </a:prstGeom>
          <a:solidFill xmlns:a="http://schemas.openxmlformats.org/drawingml/2006/main">
            <a:srgbClr val="FF4B3E"/>
          </a:solidFill>
          <a:ln xmlns:a="http://schemas.openxmlformats.org/drawingml/2006/main" w="9525">
            <a:solidFill>
              <a:srgbClr val="FF4B3E"/>
            </a:solidFill>
            <a:prstDash val="solid"/>
          </a:ln>
        </p:spPr>
      </p:sp>
      <p:sp>
        <p:nvSpPr>
          <p:cNvPr id="7" name="">
            <a:extLst xmlns:a="http://schemas.openxmlformats.org/drawingml/2006/main">
              <a:ext uri="{FF2B5EF4-FFF2-40B4-BE49-F238E27FC236}">
                <a16:creationId xmlns:a16="http://schemas.microsoft.com/office/drawing/2014/main" id="{EDF83508-063A-4B8A-BC34-8089A454F8BF}"/>
              </a:ext>
            </a:extLst>
          </p:cNvPr>
          <p:cNvSpPr>
            <a:spLocks xmlns:a="http://schemas.openxmlformats.org/drawingml/2006/main" noGrp="1"/>
          </p:cNvSpPr>
          <p:nvPr/>
        </p:nvSpPr>
        <p:spPr>
          <a:xfrm xmlns:a="http://schemas.openxmlformats.org/drawingml/2006/main">
            <a:off x="6953250" y="3228975"/>
            <a:ext cx="11811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0B0B0D"/>
                </a:solidFill>
              </a:defRPr>
            </a:pPr>
            <a:r>
              <a:rPr sz="900" b="1">
                <a:solidFill>
                  <a:srgbClr val="0B0B0D"/>
                </a:solidFill>
              </a:rPr>
              <a:t>产业转化</a:t>
            </a:r>
          </a:p>
        </p:txBody>
      </p:sp>
      <p:sp>
        <p:nvSpPr>
          <p:cNvPr id="8" name="">
            <a:extLst xmlns:a="http://schemas.openxmlformats.org/drawingml/2006/main">
              <a:ext uri="{FF2B5EF4-FFF2-40B4-BE49-F238E27FC236}">
                <a16:creationId xmlns:a16="http://schemas.microsoft.com/office/drawing/2014/main" id="{1F29B84A-4655-47D2-9A68-59D938455826}"/>
              </a:ext>
            </a:extLst>
          </p:cNvPr>
          <p:cNvSpPr>
            <a:spLocks xmlns:a="http://schemas.openxmlformats.org/drawingml/2006/main" noGrp="1"/>
          </p:cNvSpPr>
          <p:nvPr/>
        </p:nvSpPr>
        <p:spPr>
          <a:xfrm xmlns:a="http://schemas.openxmlformats.org/drawingml/2006/main">
            <a:off x="6838950" y="3790950"/>
            <a:ext cx="4429125"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025" b="1">
                <a:solidFill>
                  <a:srgbClr val="0B0B0D"/>
                </a:solidFill>
              </a:defRPr>
            </a:pPr>
            <a:r>
              <a:rPr sz="2025" b="1">
                <a:solidFill>
                  <a:srgbClr val="0B0B0D"/>
                </a:solidFill>
              </a:rPr>
              <a:t>从飞行控制项目走向深圳智能制造产业</a:t>
            </a:r>
          </a:p>
        </p:txBody>
      </p:sp>
      <p:sp>
        <p:nvSpPr>
          <p:cNvPr id="9" name="">
            <a:extLst xmlns:a="http://schemas.openxmlformats.org/drawingml/2006/main">
              <a:ext uri="{FF2B5EF4-FFF2-40B4-BE49-F238E27FC236}">
                <a16:creationId xmlns:a16="http://schemas.microsoft.com/office/drawing/2014/main" id="{4FB95ADB-9FE5-4155-A7A2-848794C1E890}"/>
              </a:ext>
            </a:extLst>
          </p:cNvPr>
          <p:cNvSpPr>
            <a:spLocks xmlns:a="http://schemas.openxmlformats.org/drawingml/2006/main" noGrp="1"/>
          </p:cNvSpPr>
          <p:nvPr/>
        </p:nvSpPr>
        <p:spPr>
          <a:xfrm xmlns:a="http://schemas.openxmlformats.org/drawingml/2006/main">
            <a:off x="685800" y="4953000"/>
            <a:ext cx="10439400" cy="10287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0" name="">
            <a:extLst xmlns:a="http://schemas.openxmlformats.org/drawingml/2006/main">
              <a:ext uri="{FF2B5EF4-FFF2-40B4-BE49-F238E27FC236}">
                <a16:creationId xmlns:a16="http://schemas.microsoft.com/office/drawing/2014/main" id="{36CC11AB-E086-49E1-8A00-982E42B133F3}"/>
              </a:ext>
            </a:extLst>
          </p:cNvPr>
          <p:cNvSpPr>
            <a:spLocks xmlns:a="http://schemas.openxmlformats.org/drawingml/2006/main" noGrp="1"/>
          </p:cNvSpPr>
          <p:nvPr/>
        </p:nvSpPr>
        <p:spPr>
          <a:xfrm xmlns:a="http://schemas.openxmlformats.org/drawingml/2006/main">
            <a:off x="914400" y="5162550"/>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核验节点</a:t>
            </a:r>
          </a:p>
        </p:txBody>
      </p:sp>
      <p:sp>
        <p:nvSpPr>
          <p:cNvPr id="11" name="">
            <a:extLst xmlns:a="http://schemas.openxmlformats.org/drawingml/2006/main">
              <a:ext uri="{FF2B5EF4-FFF2-40B4-BE49-F238E27FC236}">
                <a16:creationId xmlns:a16="http://schemas.microsoft.com/office/drawing/2014/main" id="{CF39D370-E85F-4D04-AAD4-0C0A3FADDE93}"/>
              </a:ext>
            </a:extLst>
          </p:cNvPr>
          <p:cNvSpPr>
            <a:spLocks xmlns:a="http://schemas.openxmlformats.org/drawingml/2006/main" noGrp="1"/>
          </p:cNvSpPr>
          <p:nvPr/>
        </p:nvSpPr>
        <p:spPr>
          <a:xfrm xmlns:a="http://schemas.openxmlformats.org/drawingml/2006/main">
            <a:off x="2190750" y="5124450"/>
            <a:ext cx="862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0B0B0D"/>
                </a:solidFill>
              </a:defRPr>
            </a:pPr>
            <a:r>
              <a:rPr sz="1200" b="0">
                <a:solidFill>
                  <a:srgbClr val="0B0B0D"/>
                </a:solidFill>
              </a:rPr>
              <a:t>香港科技大学资料记录，汪滔在校期间开展自主直升机与飞控相关项目，2006年创办大疆，并获得导师与校内创业项目支持。</a:t>
            </a:r>
          </a:p>
        </p:txBody>
      </p:sp>
      <p:sp>
        <p:nvSpPr>
          <p:cNvPr id="12" name="">
            <a:extLst xmlns:a="http://schemas.openxmlformats.org/drawingml/2006/main">
              <a:ext uri="{FF2B5EF4-FFF2-40B4-BE49-F238E27FC236}">
                <a16:creationId xmlns:a16="http://schemas.microsoft.com/office/drawing/2014/main" id="{B01CD79B-E4B7-4514-9685-0BCB6367FFE4}"/>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3" name="">
            <a:extLst xmlns:a="http://schemas.openxmlformats.org/drawingml/2006/main">
              <a:ext uri="{FF2B5EF4-FFF2-40B4-BE49-F238E27FC236}">
                <a16:creationId xmlns:a16="http://schemas.microsoft.com/office/drawing/2014/main" id="{D9931BFD-53A6-4607-87AD-DDC66DB5D3F2}"/>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4" name="">
            <a:extLst xmlns:a="http://schemas.openxmlformats.org/drawingml/2006/main">
              <a:ext uri="{FF2B5EF4-FFF2-40B4-BE49-F238E27FC236}">
                <a16:creationId xmlns:a16="http://schemas.microsoft.com/office/drawing/2014/main" id="{4D7F384E-45B6-494C-8531-6491890E4F1D}"/>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12</a:t>
            </a:r>
          </a:p>
        </p:txBody>
      </p:sp>
    </p:spTree>
    <p:extLst>
      <p:ext uri="{BB962C8B-B14F-4D97-AF65-F5344CB8AC3E}">
        <p14:creationId xmlns:p14="http://schemas.microsoft.com/office/powerpoint/2010/main" val="217343883"/>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7b6b127d15274601">
            <a:extLst>
              <a:ext uri="{96DAC541-7B7A-43D3-8B79-37D633B846F1}">
                <asvg:svgBlip xmlns:asvg="http://schemas.microsoft.com/office/drawing/2016/SVG/main" r:embed="R0a4067dad3f14b0a"/>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AFE32D9-5611-4DF1-AB0E-0BC231566D7A}"/>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04 · PATHWAY</a:t>
            </a:r>
          </a:p>
        </p:txBody>
      </p:sp>
      <p:sp>
        <p:nvSpPr>
          <p:cNvPr id="3" name="">
            <a:extLst xmlns:a="http://schemas.openxmlformats.org/drawingml/2006/main">
              <a:ext uri="{FF2B5EF4-FFF2-40B4-BE49-F238E27FC236}">
                <a16:creationId xmlns:a16="http://schemas.microsoft.com/office/drawing/2014/main" id="{4B655D1A-1562-4C29-8FCB-A83F98DF679F}"/>
              </a:ext>
            </a:extLst>
          </p:cNvPr>
          <p:cNvSpPr>
            <a:spLocks xmlns:a="http://schemas.openxmlformats.org/drawingml/2006/main" noGrp="1"/>
          </p:cNvSpPr>
          <p:nvPr/>
        </p:nvSpPr>
        <p:spPr>
          <a:xfrm xmlns:a="http://schemas.openxmlformats.org/drawingml/2006/main">
            <a:off x="685800" y="1676400"/>
            <a:ext cx="5143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450" b="1">
                <a:solidFill>
                  <a:srgbClr val="0B0B0D"/>
                </a:solidFill>
              </a:defRPr>
            </a:pPr>
            <a:r>
              <a:rPr sz="3450" b="1">
                <a:solidFill>
                  <a:srgbClr val="0B0B0D"/>
                </a:solidFill>
              </a:rPr>
              <a:t>项目如何长大？</a:t>
            </a:r>
          </a:p>
        </p:txBody>
      </p:sp>
      <p:sp>
        <p:nvSpPr>
          <p:cNvPr id="4" name="">
            <a:extLst xmlns:a="http://schemas.openxmlformats.org/drawingml/2006/main">
              <a:ext uri="{FF2B5EF4-FFF2-40B4-BE49-F238E27FC236}">
                <a16:creationId xmlns:a16="http://schemas.microsoft.com/office/drawing/2014/main" id="{28D9089E-D12B-4FE2-BCAA-8CDF8CF741D8}"/>
              </a:ext>
            </a:extLst>
          </p:cNvPr>
          <p:cNvSpPr>
            <a:spLocks xmlns:a="http://schemas.openxmlformats.org/drawingml/2006/main" noGrp="1"/>
          </p:cNvSpPr>
          <p:nvPr/>
        </p:nvSpPr>
        <p:spPr>
          <a:xfrm xmlns:a="http://schemas.openxmlformats.org/drawingml/2006/main">
            <a:off x="685800" y="2533650"/>
            <a:ext cx="4572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4B4B4F"/>
                </a:solidFill>
              </a:defRPr>
            </a:pPr>
            <a:r>
              <a:rPr sz="1350" b="0">
                <a:solidFill>
                  <a:srgbClr val="4B4B4F"/>
                </a:solidFill>
              </a:rPr>
              <a:t>大学实验室、导师、竞赛、供应链与城市产业生态，能够把一个工程问题推向真实产品。</a:t>
            </a:r>
          </a:p>
        </p:txBody>
      </p:sp>
      <p:sp>
        <p:nvSpPr>
          <p:cNvPr id="5" name="">
            <a:extLst xmlns:a="http://schemas.openxmlformats.org/drawingml/2006/main">
              <a:ext uri="{FF2B5EF4-FFF2-40B4-BE49-F238E27FC236}">
                <a16:creationId xmlns:a16="http://schemas.microsoft.com/office/drawing/2014/main" id="{5AD4E8B2-7799-4050-9430-3B30DDB0A60D}"/>
              </a:ext>
            </a:extLst>
          </p:cNvPr>
          <p:cNvSpPr>
            <a:spLocks xmlns:a="http://schemas.openxmlformats.org/drawingml/2006/main" noGrp="1"/>
          </p:cNvSpPr>
          <p:nvPr/>
        </p:nvSpPr>
        <p:spPr>
          <a:xfrm xmlns:a="http://schemas.openxmlformats.org/drawingml/2006/main">
            <a:off x="5905500" y="142875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B73B040-C579-4B18-A964-4C49ED24495B}"/>
              </a:ext>
            </a:extLst>
          </p:cNvPr>
          <p:cNvSpPr>
            <a:spLocks xmlns:a="http://schemas.openxmlformats.org/drawingml/2006/main" noGrp="1"/>
          </p:cNvSpPr>
          <p:nvPr/>
        </p:nvSpPr>
        <p:spPr>
          <a:xfrm xmlns:a="http://schemas.openxmlformats.org/drawingml/2006/main">
            <a:off x="6153150" y="163830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01</a:t>
            </a:r>
          </a:p>
        </p:txBody>
      </p:sp>
      <p:sp>
        <p:nvSpPr>
          <p:cNvPr id="7" name="">
            <a:extLst xmlns:a="http://schemas.openxmlformats.org/drawingml/2006/main">
              <a:ext uri="{FF2B5EF4-FFF2-40B4-BE49-F238E27FC236}">
                <a16:creationId xmlns:a16="http://schemas.microsoft.com/office/drawing/2014/main" id="{BD49952D-DB98-4958-8350-E13DC811DB4A}"/>
              </a:ext>
            </a:extLst>
          </p:cNvPr>
          <p:cNvSpPr>
            <a:spLocks xmlns:a="http://schemas.openxmlformats.org/drawingml/2006/main" noGrp="1"/>
          </p:cNvSpPr>
          <p:nvPr/>
        </p:nvSpPr>
        <p:spPr>
          <a:xfrm xmlns:a="http://schemas.openxmlformats.org/drawingml/2006/main">
            <a:off x="6819900" y="161925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飞控问题迫使机械、电子、软件和算法协同</a:t>
            </a:r>
          </a:p>
        </p:txBody>
      </p:sp>
      <p:sp>
        <p:nvSpPr>
          <p:cNvPr id="8" name="">
            <a:extLst xmlns:a="http://schemas.openxmlformats.org/drawingml/2006/main">
              <a:ext uri="{FF2B5EF4-FFF2-40B4-BE49-F238E27FC236}">
                <a16:creationId xmlns:a16="http://schemas.microsoft.com/office/drawing/2014/main" id="{B9878B67-43A7-4CF7-AE62-513986F2735B}"/>
              </a:ext>
            </a:extLst>
          </p:cNvPr>
          <p:cNvSpPr>
            <a:spLocks xmlns:a="http://schemas.openxmlformats.org/drawingml/2006/main" noGrp="1"/>
          </p:cNvSpPr>
          <p:nvPr/>
        </p:nvSpPr>
        <p:spPr>
          <a:xfrm xmlns:a="http://schemas.openxmlformats.org/drawingml/2006/main">
            <a:off x="5905500" y="2809875"/>
            <a:ext cx="5219700" cy="1190625"/>
          </a:xfrm>
          <a:prstGeom xmlns:a="http://schemas.openxmlformats.org/drawingml/2006/main" prst="rect">
            <a:avLst/>
          </a:prstGeom>
          <a:solidFill xmlns:a="http://schemas.openxmlformats.org/drawingml/2006/main">
            <a:srgbClr val="0B0B0D"/>
          </a:solidFill>
          <a:ln xmlns:a="http://schemas.openxmlformats.org/drawingml/2006/main" w="9525">
            <a:solidFill>
              <a:srgbClr val="0B0B0D"/>
            </a:solidFill>
            <a:prstDash val="solid"/>
          </a:ln>
        </p:spPr>
      </p:sp>
      <p:sp>
        <p:nvSpPr>
          <p:cNvPr id="9" name="">
            <a:extLst xmlns:a="http://schemas.openxmlformats.org/drawingml/2006/main">
              <a:ext uri="{FF2B5EF4-FFF2-40B4-BE49-F238E27FC236}">
                <a16:creationId xmlns:a16="http://schemas.microsoft.com/office/drawing/2014/main" id="{0E7B695F-48A7-4E8C-B6E3-85381EDF2760}"/>
              </a:ext>
            </a:extLst>
          </p:cNvPr>
          <p:cNvSpPr>
            <a:spLocks xmlns:a="http://schemas.openxmlformats.org/drawingml/2006/main" noGrp="1"/>
          </p:cNvSpPr>
          <p:nvPr/>
        </p:nvSpPr>
        <p:spPr>
          <a:xfrm xmlns:a="http://schemas.openxmlformats.org/drawingml/2006/main">
            <a:off x="6153150" y="3019425"/>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02</a:t>
            </a:r>
          </a:p>
        </p:txBody>
      </p:sp>
      <p:sp>
        <p:nvSpPr>
          <p:cNvPr id="10" name="">
            <a:extLst xmlns:a="http://schemas.openxmlformats.org/drawingml/2006/main">
              <a:ext uri="{FF2B5EF4-FFF2-40B4-BE49-F238E27FC236}">
                <a16:creationId xmlns:a16="http://schemas.microsoft.com/office/drawing/2014/main" id="{8876DD35-8F9E-4900-B9AD-09AD13C6BC9A}"/>
              </a:ext>
            </a:extLst>
          </p:cNvPr>
          <p:cNvSpPr>
            <a:spLocks xmlns:a="http://schemas.openxmlformats.org/drawingml/2006/main" noGrp="1"/>
          </p:cNvSpPr>
          <p:nvPr/>
        </p:nvSpPr>
        <p:spPr>
          <a:xfrm xmlns:a="http://schemas.openxmlformats.org/drawingml/2006/main">
            <a:off x="6819900" y="3000375"/>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FFFFFF"/>
                </a:solidFill>
              </a:defRPr>
            </a:pPr>
            <a:r>
              <a:rPr sz="1575" b="1">
                <a:solidFill>
                  <a:srgbClr val="FFFFFF"/>
                </a:solidFill>
              </a:rPr>
              <a:t>导师、竞赛、大学孵化共同降低试错成本</a:t>
            </a:r>
          </a:p>
        </p:txBody>
      </p:sp>
      <p:sp>
        <p:nvSpPr>
          <p:cNvPr id="11" name="">
            <a:extLst xmlns:a="http://schemas.openxmlformats.org/drawingml/2006/main">
              <a:ext uri="{FF2B5EF4-FFF2-40B4-BE49-F238E27FC236}">
                <a16:creationId xmlns:a16="http://schemas.microsoft.com/office/drawing/2014/main" id="{B89A354C-D16F-42C5-8E7C-8F789DAC2537}"/>
              </a:ext>
            </a:extLst>
          </p:cNvPr>
          <p:cNvSpPr>
            <a:spLocks xmlns:a="http://schemas.openxmlformats.org/drawingml/2006/main" noGrp="1"/>
          </p:cNvSpPr>
          <p:nvPr/>
        </p:nvSpPr>
        <p:spPr>
          <a:xfrm xmlns:a="http://schemas.openxmlformats.org/drawingml/2006/main">
            <a:off x="5905500" y="419100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84FC2BA-BEE8-4A29-B38F-80C89D27BE8A}"/>
              </a:ext>
            </a:extLst>
          </p:cNvPr>
          <p:cNvSpPr>
            <a:spLocks xmlns:a="http://schemas.openxmlformats.org/drawingml/2006/main" noGrp="1"/>
          </p:cNvSpPr>
          <p:nvPr/>
        </p:nvSpPr>
        <p:spPr>
          <a:xfrm xmlns:a="http://schemas.openxmlformats.org/drawingml/2006/main">
            <a:off x="6153150" y="440055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03</a:t>
            </a:r>
          </a:p>
        </p:txBody>
      </p:sp>
      <p:sp>
        <p:nvSpPr>
          <p:cNvPr id="13" name="">
            <a:extLst xmlns:a="http://schemas.openxmlformats.org/drawingml/2006/main">
              <a:ext uri="{FF2B5EF4-FFF2-40B4-BE49-F238E27FC236}">
                <a16:creationId xmlns:a16="http://schemas.microsoft.com/office/drawing/2014/main" id="{77890260-0054-4273-A050-D40BB84A2849}"/>
              </a:ext>
            </a:extLst>
          </p:cNvPr>
          <p:cNvSpPr>
            <a:spLocks xmlns:a="http://schemas.openxmlformats.org/drawingml/2006/main" noGrp="1"/>
          </p:cNvSpPr>
          <p:nvPr/>
        </p:nvSpPr>
        <p:spPr>
          <a:xfrm xmlns:a="http://schemas.openxmlformats.org/drawingml/2006/main">
            <a:off x="6819900" y="438150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深圳供应链让工程原型更快接近真实产品</a:t>
            </a:r>
          </a:p>
        </p:txBody>
      </p:sp>
      <p:sp>
        <p:nvSpPr>
          <p:cNvPr id="14" name="">
            <a:extLst xmlns:a="http://schemas.openxmlformats.org/drawingml/2006/main">
              <a:ext uri="{FF2B5EF4-FFF2-40B4-BE49-F238E27FC236}">
                <a16:creationId xmlns:a16="http://schemas.microsoft.com/office/drawing/2014/main" id="{A98D9DBA-C7C0-4525-B3E8-6E1E6E9E78FE}"/>
              </a:ext>
            </a:extLst>
          </p:cNvPr>
          <p:cNvSpPr>
            <a:spLocks xmlns:a="http://schemas.openxmlformats.org/drawingml/2006/main" noGrp="1"/>
          </p:cNvSpPr>
          <p:nvPr/>
        </p:nvSpPr>
        <p:spPr>
          <a:xfrm xmlns:a="http://schemas.openxmlformats.org/drawingml/2006/main">
            <a:off x="685800" y="4143375"/>
            <a:ext cx="4572000" cy="116205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EA70BDB-851C-48D7-8752-142555A00806}"/>
              </a:ext>
            </a:extLst>
          </p:cNvPr>
          <p:cNvSpPr>
            <a:spLocks xmlns:a="http://schemas.openxmlformats.org/drawingml/2006/main" noGrp="1"/>
          </p:cNvSpPr>
          <p:nvPr/>
        </p:nvSpPr>
        <p:spPr>
          <a:xfrm xmlns:a="http://schemas.openxmlformats.org/drawingml/2006/main">
            <a:off x="914400" y="438150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讨论问题</a:t>
            </a:r>
          </a:p>
        </p:txBody>
      </p:sp>
      <p:sp>
        <p:nvSpPr>
          <p:cNvPr id="16" name="">
            <a:extLst xmlns:a="http://schemas.openxmlformats.org/drawingml/2006/main">
              <a:ext uri="{FF2B5EF4-FFF2-40B4-BE49-F238E27FC236}">
                <a16:creationId xmlns:a16="http://schemas.microsoft.com/office/drawing/2014/main" id="{8F0C9A02-6F61-40D3-9C33-BDCB9F0001EA}"/>
              </a:ext>
            </a:extLst>
          </p:cNvPr>
          <p:cNvSpPr>
            <a:spLocks xmlns:a="http://schemas.openxmlformats.org/drawingml/2006/main" noGrp="1"/>
          </p:cNvSpPr>
          <p:nvPr/>
        </p:nvSpPr>
        <p:spPr>
          <a:xfrm xmlns:a="http://schemas.openxmlformats.org/drawingml/2006/main">
            <a:off x="914400" y="4733925"/>
            <a:ext cx="4000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1">
                <a:solidFill>
                  <a:srgbClr val="0B0B0D"/>
                </a:solidFill>
              </a:defRPr>
            </a:pPr>
            <a:r>
              <a:rPr sz="1275" b="1">
                <a:solidFill>
                  <a:srgbClr val="0B0B0D"/>
                </a:solidFill>
              </a:rPr>
              <a:t>如果删除最终结果，这个案例还剩下哪些值得学习的能力证据？</a:t>
            </a:r>
          </a:p>
        </p:txBody>
      </p:sp>
      <p:sp>
        <p:nvSpPr>
          <p:cNvPr id="17" name="">
            <a:extLst xmlns:a="http://schemas.openxmlformats.org/drawingml/2006/main">
              <a:ext uri="{FF2B5EF4-FFF2-40B4-BE49-F238E27FC236}">
                <a16:creationId xmlns:a16="http://schemas.microsoft.com/office/drawing/2014/main" id="{7EA211B0-2739-4CB2-BB52-F8D21994B4CA}"/>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8" name="">
            <a:extLst xmlns:a="http://schemas.openxmlformats.org/drawingml/2006/main">
              <a:ext uri="{FF2B5EF4-FFF2-40B4-BE49-F238E27FC236}">
                <a16:creationId xmlns:a16="http://schemas.microsoft.com/office/drawing/2014/main" id="{2FA3E20B-C130-4A71-83D6-B9971A42CD64}"/>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9" name="">
            <a:extLst xmlns:a="http://schemas.openxmlformats.org/drawingml/2006/main">
              <a:ext uri="{FF2B5EF4-FFF2-40B4-BE49-F238E27FC236}">
                <a16:creationId xmlns:a16="http://schemas.microsoft.com/office/drawing/2014/main" id="{231FFA1A-8C75-415F-9214-58CD28A74246}"/>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13</a:t>
            </a:r>
          </a:p>
        </p:txBody>
      </p:sp>
    </p:spTree>
    <p:extLst>
      <p:ext uri="{BB962C8B-B14F-4D97-AF65-F5344CB8AC3E}">
        <p14:creationId xmlns:p14="http://schemas.microsoft.com/office/powerpoint/2010/main" val="1471780149"/>
      </p:ext>
    </p:extLst>
  </p:cSld>
</p:sld>
</file>

<file path=ppt/slides/slide14.xml><?xml version="1.0" encoding="utf-8"?>
<p:sld xmlns:p="http://schemas.openxmlformats.org/presentationml/2006/main">
  <p:cSld>
    <p:bg>
      <p:bgPr>
        <a:solidFill xmlns:a="http://schemas.openxmlformats.org/drawingml/2006/main">
          <a:srgbClr val="0B0B0D"/>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d29a5cc61f24344">
            <a:extLst>
              <a:ext uri="{96DAC541-7B7A-43D3-8B79-37D633B846F1}">
                <asvg:svgBlip xmlns:asvg="http://schemas.microsoft.com/office/drawing/2016/SVG/main" r:embed="R0c34b3ba1d2b460e"/>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DE1070E-77EC-4447-9BBF-AF1F3843D77F}"/>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04 · SPEAK &amp; ACT</a:t>
            </a:r>
          </a:p>
        </p:txBody>
      </p:sp>
      <p:sp>
        <p:nvSpPr>
          <p:cNvPr id="3" name="">
            <a:extLst xmlns:a="http://schemas.openxmlformats.org/drawingml/2006/main">
              <a:ext uri="{FF2B5EF4-FFF2-40B4-BE49-F238E27FC236}">
                <a16:creationId xmlns:a16="http://schemas.microsoft.com/office/drawing/2014/main" id="{244B9723-27FC-46DA-931D-FE47A9539D01}"/>
              </a:ext>
            </a:extLst>
          </p:cNvPr>
          <p:cNvSpPr>
            <a:spLocks xmlns:a="http://schemas.openxmlformats.org/drawingml/2006/main" noGrp="1"/>
          </p:cNvSpPr>
          <p:nvPr/>
        </p:nvSpPr>
        <p:spPr>
          <a:xfrm xmlns:a="http://schemas.openxmlformats.org/drawingml/2006/main">
            <a:off x="685800" y="1752600"/>
            <a:ext cx="4953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750" b="1">
                <a:solidFill>
                  <a:srgbClr val="FFFFFF"/>
                </a:solidFill>
              </a:defRPr>
            </a:pPr>
            <a:r>
              <a:rPr sz="3750" b="1">
                <a:solidFill>
                  <a:srgbClr val="FFFFFF"/>
                </a:solidFill>
              </a:rPr>
              <a:t>把案例讲出去，</a:t>
            </a:r>
          </a:p>
          <a:p xmlns:a="http://schemas.openxmlformats.org/drawingml/2006/main">
            <a:pPr algn="l">
              <a:defRPr sz="3750" b="1">
                <a:solidFill>
                  <a:srgbClr val="FFFFFF"/>
                </a:solidFill>
              </a:defRPr>
            </a:pPr>
            <a:r>
              <a:rPr sz="3750" b="1">
                <a:solidFill>
                  <a:srgbClr val="FFFFFF"/>
                </a:solidFill>
              </a:rPr>
              <a:t>把方法做一遍。</a:t>
            </a:r>
          </a:p>
        </p:txBody>
      </p:sp>
      <p:sp>
        <p:nvSpPr>
          <p:cNvPr id="4" name="">
            <a:extLst xmlns:a="http://schemas.openxmlformats.org/drawingml/2006/main">
              <a:ext uri="{FF2B5EF4-FFF2-40B4-BE49-F238E27FC236}">
                <a16:creationId xmlns:a16="http://schemas.microsoft.com/office/drawing/2014/main" id="{0B9EC168-628C-4578-B590-C529431A8880}"/>
              </a:ext>
            </a:extLst>
          </p:cNvPr>
          <p:cNvSpPr>
            <a:spLocks xmlns:a="http://schemas.openxmlformats.org/drawingml/2006/main" noGrp="1"/>
          </p:cNvSpPr>
          <p:nvPr/>
        </p:nvSpPr>
        <p:spPr>
          <a:xfrm xmlns:a="http://schemas.openxmlformats.org/drawingml/2006/main">
            <a:off x="685800" y="3714750"/>
            <a:ext cx="4857750" cy="1714500"/>
          </a:xfrm>
          <a:prstGeom xmlns:a="http://schemas.openxmlformats.org/drawingml/2006/main" prst="rect">
            <a:avLst/>
          </a:prstGeom>
          <a:solidFill xmlns:a="http://schemas.openxmlformats.org/drawingml/2006/main">
            <a:srgbClr val="18181B"/>
          </a:solidFill>
          <a:ln xmlns:a="http://schemas.openxmlformats.org/drawingml/2006/main" w="9525">
            <a:solidFill>
              <a:srgbClr val="39393D"/>
            </a:solidFill>
            <a:prstDash val="solid"/>
          </a:ln>
        </p:spPr>
      </p:sp>
      <p:sp>
        <p:nvSpPr>
          <p:cNvPr id="5" name="">
            <a:extLst xmlns:a="http://schemas.openxmlformats.org/drawingml/2006/main">
              <a:ext uri="{FF2B5EF4-FFF2-40B4-BE49-F238E27FC236}">
                <a16:creationId xmlns:a16="http://schemas.microsoft.com/office/drawing/2014/main" id="{C17F5F25-0DAD-4F1A-B45F-6E815C5683CB}"/>
              </a:ext>
            </a:extLst>
          </p:cNvPr>
          <p:cNvSpPr>
            <a:spLocks xmlns:a="http://schemas.openxmlformats.org/drawingml/2006/main" noGrp="1"/>
          </p:cNvSpPr>
          <p:nvPr/>
        </p:nvSpPr>
        <p:spPr>
          <a:xfrm xmlns:a="http://schemas.openxmlformats.org/drawingml/2006/main">
            <a:off x="933450" y="3952875"/>
            <a:ext cx="1238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一分钟口播</a:t>
            </a:r>
          </a:p>
        </p:txBody>
      </p:sp>
      <p:sp>
        <p:nvSpPr>
          <p:cNvPr id="6" name="">
            <a:extLst xmlns:a="http://schemas.openxmlformats.org/drawingml/2006/main">
              <a:ext uri="{FF2B5EF4-FFF2-40B4-BE49-F238E27FC236}">
                <a16:creationId xmlns:a16="http://schemas.microsoft.com/office/drawing/2014/main" id="{2F71953C-7251-48D2-93F5-0E05A657F894}"/>
              </a:ext>
            </a:extLst>
          </p:cNvPr>
          <p:cNvSpPr>
            <a:spLocks xmlns:a="http://schemas.openxmlformats.org/drawingml/2006/main" noGrp="1"/>
          </p:cNvSpPr>
          <p:nvPr/>
        </p:nvSpPr>
        <p:spPr>
          <a:xfrm xmlns:a="http://schemas.openxmlformats.org/drawingml/2006/main">
            <a:off x="933450" y="4362450"/>
            <a:ext cx="43624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F4F1EA"/>
                </a:solidFill>
              </a:defRPr>
            </a:pPr>
            <a:r>
              <a:rPr sz="1125" b="0">
                <a:solidFill>
                  <a:srgbClr val="F4F1EA"/>
                </a:solidFill>
              </a:rPr>
              <a:t>一个大学飞控项目，怎样走向真实产业？香港科技大学资料记录，汪滔在校期间开展自主直升机和飞行控制探索，后来创办大疆，并得到导师与校内创业项目支持。深圳的电子供应链和制造生态，又让工程原型更快接近产品。</a:t>
            </a:r>
          </a:p>
        </p:txBody>
      </p:sp>
      <p:sp>
        <p:nvSpPr>
          <p:cNvPr id="7" name="">
            <a:extLst xmlns:a="http://schemas.openxmlformats.org/drawingml/2006/main">
              <a:ext uri="{FF2B5EF4-FFF2-40B4-BE49-F238E27FC236}">
                <a16:creationId xmlns:a16="http://schemas.microsoft.com/office/drawing/2014/main" id="{F679961C-9C36-4616-9B71-DE2728D0088F}"/>
              </a:ext>
            </a:extLst>
          </p:cNvPr>
          <p:cNvSpPr>
            <a:spLocks xmlns:a="http://schemas.openxmlformats.org/drawingml/2006/main" noGrp="1"/>
          </p:cNvSpPr>
          <p:nvPr/>
        </p:nvSpPr>
        <p:spPr>
          <a:xfrm xmlns:a="http://schemas.openxmlformats.org/drawingml/2006/main">
            <a:off x="6096000" y="1428750"/>
            <a:ext cx="5029200" cy="4000500"/>
          </a:xfrm>
          <a:prstGeom xmlns:a="http://schemas.openxmlformats.org/drawingml/2006/main" prst="rect">
            <a:avLst/>
          </a:prstGeom>
          <a:solidFill xmlns:a="http://schemas.openxmlformats.org/drawingml/2006/main">
            <a:srgbClr val="F4F1EA"/>
          </a:solidFill>
          <a:ln xmlns:a="http://schemas.openxmlformats.org/drawingml/2006/main" w="9525">
            <a:solidFill>
              <a:srgbClr val="F4F1EA"/>
            </a:solidFill>
            <a:prstDash val="solid"/>
          </a:ln>
        </p:spPr>
      </p:sp>
      <p:sp>
        <p:nvSpPr>
          <p:cNvPr id="8" name="">
            <a:extLst xmlns:a="http://schemas.openxmlformats.org/drawingml/2006/main">
              <a:ext uri="{FF2B5EF4-FFF2-40B4-BE49-F238E27FC236}">
                <a16:creationId xmlns:a16="http://schemas.microsoft.com/office/drawing/2014/main" id="{F6006F41-0CA6-4849-B5FB-D219D478AE64}"/>
              </a:ext>
            </a:extLst>
          </p:cNvPr>
          <p:cNvSpPr>
            <a:spLocks xmlns:a="http://schemas.openxmlformats.org/drawingml/2006/main" noGrp="1"/>
          </p:cNvSpPr>
          <p:nvPr/>
        </p:nvSpPr>
        <p:spPr>
          <a:xfrm xmlns:a="http://schemas.openxmlformats.org/drawingml/2006/main">
            <a:off x="6400800" y="171450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STUDENT ACTION</a:t>
            </a:r>
          </a:p>
        </p:txBody>
      </p:sp>
      <p:sp>
        <p:nvSpPr>
          <p:cNvPr id="9" name="">
            <a:extLst xmlns:a="http://schemas.openxmlformats.org/drawingml/2006/main">
              <a:ext uri="{FF2B5EF4-FFF2-40B4-BE49-F238E27FC236}">
                <a16:creationId xmlns:a16="http://schemas.microsoft.com/office/drawing/2014/main" id="{8ABE41E8-8997-4BD0-99B5-A10765C32688}"/>
              </a:ext>
            </a:extLst>
          </p:cNvPr>
          <p:cNvSpPr>
            <a:spLocks xmlns:a="http://schemas.openxmlformats.org/drawingml/2006/main" noGrp="1"/>
          </p:cNvSpPr>
          <p:nvPr/>
        </p:nvSpPr>
        <p:spPr>
          <a:xfrm xmlns:a="http://schemas.openxmlformats.org/drawingml/2006/main">
            <a:off x="6400800" y="2381250"/>
            <a:ext cx="4191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75" b="1">
                <a:solidFill>
                  <a:srgbClr val="0B0B0D"/>
                </a:solidFill>
              </a:defRPr>
            </a:pPr>
            <a:r>
              <a:rPr sz="2175" b="1">
                <a:solidFill>
                  <a:srgbClr val="0B0B0D"/>
                </a:solidFill>
              </a:rPr>
              <a:t>行动练习：选一件科技产品，把它拆成六个专业角色，并标出必须协作的接口。</a:t>
            </a:r>
          </a:p>
        </p:txBody>
      </p:sp>
      <p:sp>
        <p:nvSpPr>
          <p:cNvPr id="10" name="">
            <a:extLst xmlns:a="http://schemas.openxmlformats.org/drawingml/2006/main">
              <a:ext uri="{FF2B5EF4-FFF2-40B4-BE49-F238E27FC236}">
                <a16:creationId xmlns:a16="http://schemas.microsoft.com/office/drawing/2014/main" id="{35B03103-1E69-4251-A18B-CDA9B6C268EE}"/>
              </a:ext>
            </a:extLst>
          </p:cNvPr>
          <p:cNvSpPr>
            <a:spLocks xmlns:a="http://schemas.openxmlformats.org/drawingml/2006/main" noGrp="1"/>
          </p:cNvSpPr>
          <p:nvPr/>
        </p:nvSpPr>
        <p:spPr>
          <a:xfrm xmlns:a="http://schemas.openxmlformats.org/drawingml/2006/main">
            <a:off x="6400800" y="4324350"/>
            <a:ext cx="4095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4B4B4F"/>
                </a:solidFill>
              </a:defRPr>
            </a:pPr>
            <a:r>
              <a:rPr sz="1125" b="0">
                <a:solidFill>
                  <a:srgbClr val="4B4B4F"/>
                </a:solidFill>
              </a:rPr>
              <a:t>输出建议</a:t>
            </a:r>
          </a:p>
          <a:p xmlns:a="http://schemas.openxmlformats.org/drawingml/2006/main">
            <a:pPr algn="l">
              <a:defRPr sz="1125" b="0">
                <a:solidFill>
                  <a:srgbClr val="4B4B4F"/>
                </a:solidFill>
              </a:defRPr>
            </a:pPr>
            <a:r>
              <a:rPr sz="1125" b="0">
                <a:solidFill>
                  <a:srgbClr val="4B4B4F"/>
                </a:solidFill>
              </a:rPr>
              <a:t>① 一页证据图  ② 七分钟讲解  ③ 90秒短片</a:t>
            </a:r>
          </a:p>
        </p:txBody>
      </p:sp>
      <p:sp>
        <p:nvSpPr>
          <p:cNvPr id="11" name="">
            <a:extLst xmlns:a="http://schemas.openxmlformats.org/drawingml/2006/main">
              <a:ext uri="{FF2B5EF4-FFF2-40B4-BE49-F238E27FC236}">
                <a16:creationId xmlns:a16="http://schemas.microsoft.com/office/drawing/2014/main" id="{B7F147B1-B25C-4ABA-824B-56E3AA417A73}"/>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39393D"/>
          </a:solidFill>
          <a:ln xmlns:a="http://schemas.openxmlformats.org/drawingml/2006/main" w="9525">
            <a:solidFill>
              <a:srgbClr val="39393D"/>
            </a:solidFill>
            <a:prstDash val="solid"/>
          </a:ln>
        </p:spPr>
      </p:sp>
      <p:sp>
        <p:nvSpPr>
          <p:cNvPr id="12" name="">
            <a:extLst xmlns:a="http://schemas.openxmlformats.org/drawingml/2006/main">
              <a:ext uri="{FF2B5EF4-FFF2-40B4-BE49-F238E27FC236}">
                <a16:creationId xmlns:a16="http://schemas.microsoft.com/office/drawing/2014/main" id="{D6FBBDC6-6535-4A5F-AEC3-1012595D9E71}"/>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B7B7BA"/>
                </a:solidFill>
              </a:defRPr>
            </a:pPr>
            <a:r>
              <a:rPr sz="750" b="1">
                <a:solidFill>
                  <a:srgbClr val="B7B7BA"/>
                </a:solidFill>
              </a:rPr>
              <a:t>博格港湾 HARBOR STEM · 科创新星 CASEBOOK V1</a:t>
            </a:r>
          </a:p>
        </p:txBody>
      </p:sp>
      <p:sp>
        <p:nvSpPr>
          <p:cNvPr id="13" name="">
            <a:extLst xmlns:a="http://schemas.openxmlformats.org/drawingml/2006/main">
              <a:ext uri="{FF2B5EF4-FFF2-40B4-BE49-F238E27FC236}">
                <a16:creationId xmlns:a16="http://schemas.microsoft.com/office/drawing/2014/main" id="{FFE2DFA0-AFC9-45E5-B49B-3D47421D035B}"/>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FFFFFF"/>
                </a:solidFill>
              </a:defRPr>
            </a:pPr>
            <a:r>
              <a:rPr sz="750" b="1">
                <a:solidFill>
                  <a:srgbClr val="FFFFFF"/>
                </a:solidFill>
              </a:rPr>
              <a:t>14</a:t>
            </a:r>
          </a:p>
        </p:txBody>
      </p:sp>
    </p:spTree>
    <p:extLst>
      <p:ext uri="{BB962C8B-B14F-4D97-AF65-F5344CB8AC3E}">
        <p14:creationId xmlns:p14="http://schemas.microsoft.com/office/powerpoint/2010/main" val="1154765118"/>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c874d803b754b99">
            <a:extLst>
              <a:ext uri="{96DAC541-7B7A-43D3-8B79-37D633B846F1}">
                <asvg:svgBlip xmlns:asvg="http://schemas.microsoft.com/office/drawing/2016/SVG/main" r:embed="R7db1d3c4b2014799"/>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f0d1cc018b146a0">
            <a:extLst>
              <a:ext uri="{96DAC541-7B7A-43D3-8B79-37D633B846F1}">
                <asvg:svgBlip xmlns:asvg="http://schemas.microsoft.com/office/drawing/2016/SVG/main" r:embed="Rdfbdd9b7cb1f4f08"/>
              </a:ext>
            </a:extLst>
          </a:blip>
          <a:stretch xmlns:a="http://schemas.openxmlformats.org/drawingml/2006/main"/>
        </p:blipFill>
        <p:spPr>
          <a:xfrm xmlns:a="http://schemas.openxmlformats.org/drawingml/2006/main">
            <a:off x="685800" y="1314450"/>
            <a:ext cx="5638800" cy="31718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63A9F8D-BCEE-44E1-92FD-DFEC87222838}"/>
              </a:ext>
            </a:extLst>
          </p:cNvPr>
          <p:cNvSpPr>
            <a:spLocks xmlns:a="http://schemas.openxmlformats.org/drawingml/2006/main" noGrp="1"/>
          </p:cNvSpPr>
          <p:nvPr/>
        </p:nvSpPr>
        <p:spPr>
          <a:xfrm xmlns:a="http://schemas.openxmlformats.org/drawingml/2006/main">
            <a:off x="6838950" y="1314450"/>
            <a:ext cx="4476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05 · 美国</a:t>
            </a:r>
          </a:p>
        </p:txBody>
      </p:sp>
      <p:sp>
        <p:nvSpPr>
          <p:cNvPr id="4" name="">
            <a:extLst xmlns:a="http://schemas.openxmlformats.org/drawingml/2006/main">
              <a:ext uri="{FF2B5EF4-FFF2-40B4-BE49-F238E27FC236}">
                <a16:creationId xmlns:a16="http://schemas.microsoft.com/office/drawing/2014/main" id="{4B5D2AB8-B85B-4B46-9F8E-101B40B228D3}"/>
              </a:ext>
            </a:extLst>
          </p:cNvPr>
          <p:cNvSpPr>
            <a:spLocks xmlns:a="http://schemas.openxmlformats.org/drawingml/2006/main" noGrp="1"/>
          </p:cNvSpPr>
          <p:nvPr/>
        </p:nvSpPr>
        <p:spPr>
          <a:xfrm xmlns:a="http://schemas.openxmlformats.org/drawingml/2006/main">
            <a:off x="6838950" y="1866900"/>
            <a:ext cx="44767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300" b="1">
                <a:solidFill>
                  <a:srgbClr val="0B0B0D"/>
                </a:solidFill>
              </a:defRPr>
            </a:pPr>
            <a:r>
              <a:rPr sz="3300" b="1">
                <a:solidFill>
                  <a:srgbClr val="0B0B0D"/>
                </a:solidFill>
              </a:rPr>
              <a:t>杰克·安德拉卡</a:t>
            </a:r>
          </a:p>
        </p:txBody>
      </p:sp>
      <p:sp>
        <p:nvSpPr>
          <p:cNvPr id="5" name="">
            <a:extLst xmlns:a="http://schemas.openxmlformats.org/drawingml/2006/main">
              <a:ext uri="{FF2B5EF4-FFF2-40B4-BE49-F238E27FC236}">
                <a16:creationId xmlns:a16="http://schemas.microsoft.com/office/drawing/2014/main" id="{4E79B22D-1064-462D-A265-FCD6CC5AB47C}"/>
              </a:ext>
            </a:extLst>
          </p:cNvPr>
          <p:cNvSpPr>
            <a:spLocks xmlns:a="http://schemas.openxmlformats.org/drawingml/2006/main" noGrp="1"/>
          </p:cNvSpPr>
          <p:nvPr/>
        </p:nvSpPr>
        <p:spPr>
          <a:xfrm xmlns:a="http://schemas.openxmlformats.org/drawingml/2006/main">
            <a:off x="6877050" y="2628900"/>
            <a:ext cx="4286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4B4B4F"/>
                </a:solidFill>
              </a:defRPr>
            </a:pPr>
            <a:r>
              <a:rPr sz="975" b="1">
                <a:solidFill>
                  <a:srgbClr val="4B4B4F"/>
                </a:solidFill>
              </a:rPr>
              <a:t>JACK ANDRAKA</a:t>
            </a:r>
          </a:p>
        </p:txBody>
      </p:sp>
      <p:sp>
        <p:nvSpPr>
          <p:cNvPr id="6" name="">
            <a:extLst xmlns:a="http://schemas.openxmlformats.org/drawingml/2006/main">
              <a:ext uri="{FF2B5EF4-FFF2-40B4-BE49-F238E27FC236}">
                <a16:creationId xmlns:a16="http://schemas.microsoft.com/office/drawing/2014/main" id="{A1D8D046-A311-4FDB-93E4-CF6239A92934}"/>
              </a:ext>
            </a:extLst>
          </p:cNvPr>
          <p:cNvSpPr>
            <a:spLocks xmlns:a="http://schemas.openxmlformats.org/drawingml/2006/main" noGrp="1"/>
          </p:cNvSpPr>
          <p:nvPr/>
        </p:nvSpPr>
        <p:spPr>
          <a:xfrm xmlns:a="http://schemas.openxmlformats.org/drawingml/2006/main">
            <a:off x="6838950" y="3152775"/>
            <a:ext cx="1390650" cy="342900"/>
          </a:xfrm>
          <a:prstGeom xmlns:a="http://schemas.openxmlformats.org/drawingml/2006/main" prst="rect">
            <a:avLst/>
          </a:prstGeom>
          <a:solidFill xmlns:a="http://schemas.openxmlformats.org/drawingml/2006/main">
            <a:srgbClr val="FF4B3E"/>
          </a:solidFill>
          <a:ln xmlns:a="http://schemas.openxmlformats.org/drawingml/2006/main" w="9525">
            <a:solidFill>
              <a:srgbClr val="FF4B3E"/>
            </a:solidFill>
            <a:prstDash val="solid"/>
          </a:ln>
        </p:spPr>
      </p:sp>
      <p:sp>
        <p:nvSpPr>
          <p:cNvPr id="7" name="">
            <a:extLst xmlns:a="http://schemas.openxmlformats.org/drawingml/2006/main">
              <a:ext uri="{FF2B5EF4-FFF2-40B4-BE49-F238E27FC236}">
                <a16:creationId xmlns:a16="http://schemas.microsoft.com/office/drawing/2014/main" id="{3EAD7174-F98C-4094-BBC2-095D97851B6E}"/>
              </a:ext>
            </a:extLst>
          </p:cNvPr>
          <p:cNvSpPr>
            <a:spLocks xmlns:a="http://schemas.openxmlformats.org/drawingml/2006/main" noGrp="1"/>
          </p:cNvSpPr>
          <p:nvPr/>
        </p:nvSpPr>
        <p:spPr>
          <a:xfrm xmlns:a="http://schemas.openxmlformats.org/drawingml/2006/main">
            <a:off x="6953250" y="3228975"/>
            <a:ext cx="11811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0B0B0D"/>
                </a:solidFill>
              </a:defRPr>
            </a:pPr>
            <a:r>
              <a:rPr sz="900" b="1">
                <a:solidFill>
                  <a:srgbClr val="0B0B0D"/>
                </a:solidFill>
              </a:rPr>
              <a:t>国际大奖</a:t>
            </a:r>
          </a:p>
        </p:txBody>
      </p:sp>
      <p:sp>
        <p:nvSpPr>
          <p:cNvPr id="8" name="">
            <a:extLst xmlns:a="http://schemas.openxmlformats.org/drawingml/2006/main">
              <a:ext uri="{FF2B5EF4-FFF2-40B4-BE49-F238E27FC236}">
                <a16:creationId xmlns:a16="http://schemas.microsoft.com/office/drawing/2014/main" id="{11E45A62-7D28-4527-8488-7915D44CBC06}"/>
              </a:ext>
            </a:extLst>
          </p:cNvPr>
          <p:cNvSpPr>
            <a:spLocks xmlns:a="http://schemas.openxmlformats.org/drawingml/2006/main" noGrp="1"/>
          </p:cNvSpPr>
          <p:nvPr/>
        </p:nvSpPr>
        <p:spPr>
          <a:xfrm xmlns:a="http://schemas.openxmlformats.org/drawingml/2006/main">
            <a:off x="6838950" y="3790950"/>
            <a:ext cx="4429125"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025" b="1">
                <a:solidFill>
                  <a:srgbClr val="0B0B0D"/>
                </a:solidFill>
              </a:defRPr>
            </a:pPr>
            <a:r>
              <a:rPr sz="2025" b="1">
                <a:solidFill>
                  <a:srgbClr val="0B0B0D"/>
                </a:solidFill>
              </a:rPr>
              <a:t>经历大量拒绝后，把一项传感器研究带到国际舞台</a:t>
            </a:r>
          </a:p>
        </p:txBody>
      </p:sp>
      <p:sp>
        <p:nvSpPr>
          <p:cNvPr id="9" name="">
            <a:extLst xmlns:a="http://schemas.openxmlformats.org/drawingml/2006/main">
              <a:ext uri="{FF2B5EF4-FFF2-40B4-BE49-F238E27FC236}">
                <a16:creationId xmlns:a16="http://schemas.microsoft.com/office/drawing/2014/main" id="{89468753-F2BE-4CCB-9028-1EB40A2E7AF3}"/>
              </a:ext>
            </a:extLst>
          </p:cNvPr>
          <p:cNvSpPr>
            <a:spLocks xmlns:a="http://schemas.openxmlformats.org/drawingml/2006/main" noGrp="1"/>
          </p:cNvSpPr>
          <p:nvPr/>
        </p:nvSpPr>
        <p:spPr>
          <a:xfrm xmlns:a="http://schemas.openxmlformats.org/drawingml/2006/main">
            <a:off x="685800" y="4953000"/>
            <a:ext cx="10439400" cy="10287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0" name="">
            <a:extLst xmlns:a="http://schemas.openxmlformats.org/drawingml/2006/main">
              <a:ext uri="{FF2B5EF4-FFF2-40B4-BE49-F238E27FC236}">
                <a16:creationId xmlns:a16="http://schemas.microsoft.com/office/drawing/2014/main" id="{AA3E6B54-FAC9-4AAA-9CD4-C4E6E32FA9BA}"/>
              </a:ext>
            </a:extLst>
          </p:cNvPr>
          <p:cNvSpPr>
            <a:spLocks xmlns:a="http://schemas.openxmlformats.org/drawingml/2006/main" noGrp="1"/>
          </p:cNvSpPr>
          <p:nvPr/>
        </p:nvSpPr>
        <p:spPr>
          <a:xfrm xmlns:a="http://schemas.openxmlformats.org/drawingml/2006/main">
            <a:off x="914400" y="5162550"/>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核验节点</a:t>
            </a:r>
          </a:p>
        </p:txBody>
      </p:sp>
      <p:sp>
        <p:nvSpPr>
          <p:cNvPr id="11" name="">
            <a:extLst xmlns:a="http://schemas.openxmlformats.org/drawingml/2006/main">
              <a:ext uri="{FF2B5EF4-FFF2-40B4-BE49-F238E27FC236}">
                <a16:creationId xmlns:a16="http://schemas.microsoft.com/office/drawing/2014/main" id="{1A22AEB0-691C-4F24-86A3-303021E9285B}"/>
              </a:ext>
            </a:extLst>
          </p:cNvPr>
          <p:cNvSpPr>
            <a:spLocks xmlns:a="http://schemas.openxmlformats.org/drawingml/2006/main" noGrp="1"/>
          </p:cNvSpPr>
          <p:nvPr/>
        </p:nvSpPr>
        <p:spPr>
          <a:xfrm xmlns:a="http://schemas.openxmlformats.org/drawingml/2006/main">
            <a:off x="2190750" y="5124450"/>
            <a:ext cx="862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0B0B0D"/>
                </a:solidFill>
              </a:defRPr>
            </a:pPr>
            <a:r>
              <a:rPr sz="1200" b="0">
                <a:solidFill>
                  <a:srgbClr val="0B0B0D"/>
                </a:solidFill>
              </a:rPr>
              <a:t>Society for Science记录，Jack Andraka十五岁时凭纸质传感器研究获得2012 Intel ISEF最高奖及75,000美元奖金。</a:t>
            </a:r>
          </a:p>
        </p:txBody>
      </p:sp>
      <p:sp>
        <p:nvSpPr>
          <p:cNvPr id="12" name="">
            <a:extLst xmlns:a="http://schemas.openxmlformats.org/drawingml/2006/main">
              <a:ext uri="{FF2B5EF4-FFF2-40B4-BE49-F238E27FC236}">
                <a16:creationId xmlns:a16="http://schemas.microsoft.com/office/drawing/2014/main" id="{4A2A4A11-0BCB-40C3-BDCC-3BC013ABF3D5}"/>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3" name="">
            <a:extLst xmlns:a="http://schemas.openxmlformats.org/drawingml/2006/main">
              <a:ext uri="{FF2B5EF4-FFF2-40B4-BE49-F238E27FC236}">
                <a16:creationId xmlns:a16="http://schemas.microsoft.com/office/drawing/2014/main" id="{8E327E10-30DE-4F50-991D-1F13ECC68EF5}"/>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4" name="">
            <a:extLst xmlns:a="http://schemas.openxmlformats.org/drawingml/2006/main">
              <a:ext uri="{FF2B5EF4-FFF2-40B4-BE49-F238E27FC236}">
                <a16:creationId xmlns:a16="http://schemas.microsoft.com/office/drawing/2014/main" id="{6991FE10-7D16-4DCA-B063-A929F6971DD2}"/>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15</a:t>
            </a:r>
          </a:p>
        </p:txBody>
      </p:sp>
    </p:spTree>
    <p:extLst>
      <p:ext uri="{BB962C8B-B14F-4D97-AF65-F5344CB8AC3E}">
        <p14:creationId xmlns:p14="http://schemas.microsoft.com/office/powerpoint/2010/main" val="32387558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a602d9e3fd84220">
            <a:extLst>
              <a:ext uri="{96DAC541-7B7A-43D3-8B79-37D633B846F1}">
                <asvg:svgBlip xmlns:asvg="http://schemas.microsoft.com/office/drawing/2016/SVG/main" r:embed="Ra6a39e2468744dc2"/>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C7FCA0-ED5A-4707-A19F-C2A47CB89D0F}"/>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05 · PATHWAY</a:t>
            </a:r>
          </a:p>
        </p:txBody>
      </p:sp>
      <p:sp>
        <p:nvSpPr>
          <p:cNvPr id="3" name="">
            <a:extLst xmlns:a="http://schemas.openxmlformats.org/drawingml/2006/main">
              <a:ext uri="{FF2B5EF4-FFF2-40B4-BE49-F238E27FC236}">
                <a16:creationId xmlns:a16="http://schemas.microsoft.com/office/drawing/2014/main" id="{E15F0B02-4544-49C6-A76F-9B5A483A538C}"/>
              </a:ext>
            </a:extLst>
          </p:cNvPr>
          <p:cNvSpPr>
            <a:spLocks xmlns:a="http://schemas.openxmlformats.org/drawingml/2006/main" noGrp="1"/>
          </p:cNvSpPr>
          <p:nvPr/>
        </p:nvSpPr>
        <p:spPr>
          <a:xfrm xmlns:a="http://schemas.openxmlformats.org/drawingml/2006/main">
            <a:off x="685800" y="1676400"/>
            <a:ext cx="5143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450" b="1">
                <a:solidFill>
                  <a:srgbClr val="0B0B0D"/>
                </a:solidFill>
              </a:defRPr>
            </a:pPr>
            <a:r>
              <a:rPr sz="3450" b="1">
                <a:solidFill>
                  <a:srgbClr val="0B0B0D"/>
                </a:solidFill>
              </a:rPr>
              <a:t>项目如何长大？</a:t>
            </a:r>
          </a:p>
        </p:txBody>
      </p:sp>
      <p:sp>
        <p:nvSpPr>
          <p:cNvPr id="4" name="">
            <a:extLst xmlns:a="http://schemas.openxmlformats.org/drawingml/2006/main">
              <a:ext uri="{FF2B5EF4-FFF2-40B4-BE49-F238E27FC236}">
                <a16:creationId xmlns:a16="http://schemas.microsoft.com/office/drawing/2014/main" id="{6C0A31D2-AFB3-49AC-BF08-6ED9F0EA9372}"/>
              </a:ext>
            </a:extLst>
          </p:cNvPr>
          <p:cNvSpPr>
            <a:spLocks xmlns:a="http://schemas.openxmlformats.org/drawingml/2006/main" noGrp="1"/>
          </p:cNvSpPr>
          <p:nvPr/>
        </p:nvSpPr>
        <p:spPr>
          <a:xfrm xmlns:a="http://schemas.openxmlformats.org/drawingml/2006/main">
            <a:off x="685800" y="2533650"/>
            <a:ext cx="4572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4B4B4F"/>
                </a:solidFill>
              </a:defRPr>
            </a:pPr>
            <a:r>
              <a:rPr sz="1350" b="0">
                <a:solidFill>
                  <a:srgbClr val="4B4B4F"/>
                </a:solidFill>
              </a:rPr>
              <a:t>被拒绝不等于问题没有价值；关键是能否继续修正方法、寻找指导并让结果接受检验。</a:t>
            </a:r>
          </a:p>
        </p:txBody>
      </p:sp>
      <p:sp>
        <p:nvSpPr>
          <p:cNvPr id="5" name="">
            <a:extLst xmlns:a="http://schemas.openxmlformats.org/drawingml/2006/main">
              <a:ext uri="{FF2B5EF4-FFF2-40B4-BE49-F238E27FC236}">
                <a16:creationId xmlns:a16="http://schemas.microsoft.com/office/drawing/2014/main" id="{930FCE9B-2A1F-4588-BF11-0D6383D00130}"/>
              </a:ext>
            </a:extLst>
          </p:cNvPr>
          <p:cNvSpPr>
            <a:spLocks xmlns:a="http://schemas.openxmlformats.org/drawingml/2006/main" noGrp="1"/>
          </p:cNvSpPr>
          <p:nvPr/>
        </p:nvSpPr>
        <p:spPr>
          <a:xfrm xmlns:a="http://schemas.openxmlformats.org/drawingml/2006/main">
            <a:off x="5905500" y="142875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E97E8E4-EE6C-42CF-A8F5-C1D495EAA058}"/>
              </a:ext>
            </a:extLst>
          </p:cNvPr>
          <p:cNvSpPr>
            <a:spLocks xmlns:a="http://schemas.openxmlformats.org/drawingml/2006/main" noGrp="1"/>
          </p:cNvSpPr>
          <p:nvPr/>
        </p:nvSpPr>
        <p:spPr>
          <a:xfrm xmlns:a="http://schemas.openxmlformats.org/drawingml/2006/main">
            <a:off x="6153150" y="163830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01</a:t>
            </a:r>
          </a:p>
        </p:txBody>
      </p:sp>
      <p:sp>
        <p:nvSpPr>
          <p:cNvPr id="7" name="">
            <a:extLst xmlns:a="http://schemas.openxmlformats.org/drawingml/2006/main">
              <a:ext uri="{FF2B5EF4-FFF2-40B4-BE49-F238E27FC236}">
                <a16:creationId xmlns:a16="http://schemas.microsoft.com/office/drawing/2014/main" id="{A21BA549-4210-491C-81D3-92DE1407D1A8}"/>
              </a:ext>
            </a:extLst>
          </p:cNvPr>
          <p:cNvSpPr>
            <a:spLocks xmlns:a="http://schemas.openxmlformats.org/drawingml/2006/main" noGrp="1"/>
          </p:cNvSpPr>
          <p:nvPr/>
        </p:nvSpPr>
        <p:spPr>
          <a:xfrm xmlns:a="http://schemas.openxmlformats.org/drawingml/2006/main">
            <a:off x="6819900" y="161925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把拒绝原因分为问题、方法、资源与沟通</a:t>
            </a:r>
          </a:p>
        </p:txBody>
      </p:sp>
      <p:sp>
        <p:nvSpPr>
          <p:cNvPr id="8" name="">
            <a:extLst xmlns:a="http://schemas.openxmlformats.org/drawingml/2006/main">
              <a:ext uri="{FF2B5EF4-FFF2-40B4-BE49-F238E27FC236}">
                <a16:creationId xmlns:a16="http://schemas.microsoft.com/office/drawing/2014/main" id="{1C76383F-080B-4363-AC6C-563EBAFE5EFF}"/>
              </a:ext>
            </a:extLst>
          </p:cNvPr>
          <p:cNvSpPr>
            <a:spLocks xmlns:a="http://schemas.openxmlformats.org/drawingml/2006/main" noGrp="1"/>
          </p:cNvSpPr>
          <p:nvPr/>
        </p:nvSpPr>
        <p:spPr>
          <a:xfrm xmlns:a="http://schemas.openxmlformats.org/drawingml/2006/main">
            <a:off x="5905500" y="2809875"/>
            <a:ext cx="5219700" cy="1190625"/>
          </a:xfrm>
          <a:prstGeom xmlns:a="http://schemas.openxmlformats.org/drawingml/2006/main" prst="rect">
            <a:avLst/>
          </a:prstGeom>
          <a:solidFill xmlns:a="http://schemas.openxmlformats.org/drawingml/2006/main">
            <a:srgbClr val="0B0B0D"/>
          </a:solidFill>
          <a:ln xmlns:a="http://schemas.openxmlformats.org/drawingml/2006/main" w="9525">
            <a:solidFill>
              <a:srgbClr val="0B0B0D"/>
            </a:solidFill>
            <a:prstDash val="solid"/>
          </a:ln>
        </p:spPr>
      </p:sp>
      <p:sp>
        <p:nvSpPr>
          <p:cNvPr id="9" name="">
            <a:extLst xmlns:a="http://schemas.openxmlformats.org/drawingml/2006/main">
              <a:ext uri="{FF2B5EF4-FFF2-40B4-BE49-F238E27FC236}">
                <a16:creationId xmlns:a16="http://schemas.microsoft.com/office/drawing/2014/main" id="{E432AA14-7AA0-41D1-A4C3-6F2FB99EDA9C}"/>
              </a:ext>
            </a:extLst>
          </p:cNvPr>
          <p:cNvSpPr>
            <a:spLocks xmlns:a="http://schemas.openxmlformats.org/drawingml/2006/main" noGrp="1"/>
          </p:cNvSpPr>
          <p:nvPr/>
        </p:nvSpPr>
        <p:spPr>
          <a:xfrm xmlns:a="http://schemas.openxmlformats.org/drawingml/2006/main">
            <a:off x="6153150" y="3019425"/>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02</a:t>
            </a:r>
          </a:p>
        </p:txBody>
      </p:sp>
      <p:sp>
        <p:nvSpPr>
          <p:cNvPr id="10" name="">
            <a:extLst xmlns:a="http://schemas.openxmlformats.org/drawingml/2006/main">
              <a:ext uri="{FF2B5EF4-FFF2-40B4-BE49-F238E27FC236}">
                <a16:creationId xmlns:a16="http://schemas.microsoft.com/office/drawing/2014/main" id="{E5E84410-8BC7-4F83-99E5-E5038FF45A1C}"/>
              </a:ext>
            </a:extLst>
          </p:cNvPr>
          <p:cNvSpPr>
            <a:spLocks xmlns:a="http://schemas.openxmlformats.org/drawingml/2006/main" noGrp="1"/>
          </p:cNvSpPr>
          <p:nvPr/>
        </p:nvSpPr>
        <p:spPr>
          <a:xfrm xmlns:a="http://schemas.openxmlformats.org/drawingml/2006/main">
            <a:off x="6819900" y="3000375"/>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FFFFFF"/>
                </a:solidFill>
              </a:defRPr>
            </a:pPr>
            <a:r>
              <a:rPr sz="1575" b="1">
                <a:solidFill>
                  <a:srgbClr val="FFFFFF"/>
                </a:solidFill>
              </a:rPr>
              <a:t>区分竞赛成果、实验结果与成熟医学应用</a:t>
            </a:r>
          </a:p>
        </p:txBody>
      </p:sp>
      <p:sp>
        <p:nvSpPr>
          <p:cNvPr id="11" name="">
            <a:extLst xmlns:a="http://schemas.openxmlformats.org/drawingml/2006/main">
              <a:ext uri="{FF2B5EF4-FFF2-40B4-BE49-F238E27FC236}">
                <a16:creationId xmlns:a16="http://schemas.microsoft.com/office/drawing/2014/main" id="{E7AE9399-46AB-4C05-B181-300A9E5E547C}"/>
              </a:ext>
            </a:extLst>
          </p:cNvPr>
          <p:cNvSpPr>
            <a:spLocks xmlns:a="http://schemas.openxmlformats.org/drawingml/2006/main" noGrp="1"/>
          </p:cNvSpPr>
          <p:nvPr/>
        </p:nvSpPr>
        <p:spPr>
          <a:xfrm xmlns:a="http://schemas.openxmlformats.org/drawingml/2006/main">
            <a:off x="5905500" y="419100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5CA07CD-DA35-41AD-9012-EFFA5DED1297}"/>
              </a:ext>
            </a:extLst>
          </p:cNvPr>
          <p:cNvSpPr>
            <a:spLocks xmlns:a="http://schemas.openxmlformats.org/drawingml/2006/main" noGrp="1"/>
          </p:cNvSpPr>
          <p:nvPr/>
        </p:nvSpPr>
        <p:spPr>
          <a:xfrm xmlns:a="http://schemas.openxmlformats.org/drawingml/2006/main">
            <a:off x="6153150" y="440055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03</a:t>
            </a:r>
          </a:p>
        </p:txBody>
      </p:sp>
      <p:sp>
        <p:nvSpPr>
          <p:cNvPr id="13" name="">
            <a:extLst xmlns:a="http://schemas.openxmlformats.org/drawingml/2006/main">
              <a:ext uri="{FF2B5EF4-FFF2-40B4-BE49-F238E27FC236}">
                <a16:creationId xmlns:a16="http://schemas.microsoft.com/office/drawing/2014/main" id="{C97EC6B8-4F38-4E00-AB42-BFCC78228E9B}"/>
              </a:ext>
            </a:extLst>
          </p:cNvPr>
          <p:cNvSpPr>
            <a:spLocks xmlns:a="http://schemas.openxmlformats.org/drawingml/2006/main" noGrp="1"/>
          </p:cNvSpPr>
          <p:nvPr/>
        </p:nvSpPr>
        <p:spPr>
          <a:xfrm xmlns:a="http://schemas.openxmlformats.org/drawingml/2006/main">
            <a:off x="6819900" y="438150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用反馈修正实验设计并寻找合适指导环境</a:t>
            </a:r>
          </a:p>
        </p:txBody>
      </p:sp>
      <p:sp>
        <p:nvSpPr>
          <p:cNvPr id="14" name="">
            <a:extLst xmlns:a="http://schemas.openxmlformats.org/drawingml/2006/main">
              <a:ext uri="{FF2B5EF4-FFF2-40B4-BE49-F238E27FC236}">
                <a16:creationId xmlns:a16="http://schemas.microsoft.com/office/drawing/2014/main" id="{10D46506-DD9A-45F2-A06C-B18497E6415C}"/>
              </a:ext>
            </a:extLst>
          </p:cNvPr>
          <p:cNvSpPr>
            <a:spLocks xmlns:a="http://schemas.openxmlformats.org/drawingml/2006/main" noGrp="1"/>
          </p:cNvSpPr>
          <p:nvPr/>
        </p:nvSpPr>
        <p:spPr>
          <a:xfrm xmlns:a="http://schemas.openxmlformats.org/drawingml/2006/main">
            <a:off x="685800" y="4143375"/>
            <a:ext cx="4572000" cy="116205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B38D038-EF18-47C6-86ED-52B99B9AA362}"/>
              </a:ext>
            </a:extLst>
          </p:cNvPr>
          <p:cNvSpPr>
            <a:spLocks xmlns:a="http://schemas.openxmlformats.org/drawingml/2006/main" noGrp="1"/>
          </p:cNvSpPr>
          <p:nvPr/>
        </p:nvSpPr>
        <p:spPr>
          <a:xfrm xmlns:a="http://schemas.openxmlformats.org/drawingml/2006/main">
            <a:off x="914400" y="438150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讨论问题</a:t>
            </a:r>
          </a:p>
        </p:txBody>
      </p:sp>
      <p:sp>
        <p:nvSpPr>
          <p:cNvPr id="16" name="">
            <a:extLst xmlns:a="http://schemas.openxmlformats.org/drawingml/2006/main">
              <a:ext uri="{FF2B5EF4-FFF2-40B4-BE49-F238E27FC236}">
                <a16:creationId xmlns:a16="http://schemas.microsoft.com/office/drawing/2014/main" id="{834DDD86-EEA1-4096-98D5-DC248C89CFC1}"/>
              </a:ext>
            </a:extLst>
          </p:cNvPr>
          <p:cNvSpPr>
            <a:spLocks xmlns:a="http://schemas.openxmlformats.org/drawingml/2006/main" noGrp="1"/>
          </p:cNvSpPr>
          <p:nvPr/>
        </p:nvSpPr>
        <p:spPr>
          <a:xfrm xmlns:a="http://schemas.openxmlformats.org/drawingml/2006/main">
            <a:off x="914400" y="4733925"/>
            <a:ext cx="4000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1">
                <a:solidFill>
                  <a:srgbClr val="0B0B0D"/>
                </a:solidFill>
              </a:defRPr>
            </a:pPr>
            <a:r>
              <a:rPr sz="1275" b="1">
                <a:solidFill>
                  <a:srgbClr val="0B0B0D"/>
                </a:solidFill>
              </a:rPr>
              <a:t>如果删除最终结果，这个案例还剩下哪些值得学习的能力证据？</a:t>
            </a:r>
          </a:p>
        </p:txBody>
      </p:sp>
      <p:sp>
        <p:nvSpPr>
          <p:cNvPr id="17" name="">
            <a:extLst xmlns:a="http://schemas.openxmlformats.org/drawingml/2006/main">
              <a:ext uri="{FF2B5EF4-FFF2-40B4-BE49-F238E27FC236}">
                <a16:creationId xmlns:a16="http://schemas.microsoft.com/office/drawing/2014/main" id="{BC8F9CDE-CBF4-4D76-BCAD-F6DF3B1793F3}"/>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8" name="">
            <a:extLst xmlns:a="http://schemas.openxmlformats.org/drawingml/2006/main">
              <a:ext uri="{FF2B5EF4-FFF2-40B4-BE49-F238E27FC236}">
                <a16:creationId xmlns:a16="http://schemas.microsoft.com/office/drawing/2014/main" id="{1DE20741-E3D0-45F9-B151-F5FB64B82B28}"/>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9" name="">
            <a:extLst xmlns:a="http://schemas.openxmlformats.org/drawingml/2006/main">
              <a:ext uri="{FF2B5EF4-FFF2-40B4-BE49-F238E27FC236}">
                <a16:creationId xmlns:a16="http://schemas.microsoft.com/office/drawing/2014/main" id="{511F67B5-6599-461A-A205-359DD184E533}"/>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16</a:t>
            </a:r>
          </a:p>
        </p:txBody>
      </p:sp>
    </p:spTree>
    <p:extLst>
      <p:ext uri="{BB962C8B-B14F-4D97-AF65-F5344CB8AC3E}">
        <p14:creationId xmlns:p14="http://schemas.microsoft.com/office/powerpoint/2010/main" val="1332436244"/>
      </p:ext>
    </p:extLst>
  </p:cSld>
</p:sld>
</file>

<file path=ppt/slides/slide17.xml><?xml version="1.0" encoding="utf-8"?>
<p:sld xmlns:p="http://schemas.openxmlformats.org/presentationml/2006/main">
  <p:cSld>
    <p:bg>
      <p:bgPr>
        <a:solidFill xmlns:a="http://schemas.openxmlformats.org/drawingml/2006/main">
          <a:srgbClr val="0B0B0D"/>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ffb47b79ca484c2f">
            <a:extLst>
              <a:ext uri="{96DAC541-7B7A-43D3-8B79-37D633B846F1}">
                <asvg:svgBlip xmlns:asvg="http://schemas.microsoft.com/office/drawing/2016/SVG/main" r:embed="R2672464e53944db2"/>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0F7EA93-3608-4725-BB25-6ADE543F4B26}"/>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05 · SPEAK &amp; ACT</a:t>
            </a:r>
          </a:p>
        </p:txBody>
      </p:sp>
      <p:sp>
        <p:nvSpPr>
          <p:cNvPr id="3" name="">
            <a:extLst xmlns:a="http://schemas.openxmlformats.org/drawingml/2006/main">
              <a:ext uri="{FF2B5EF4-FFF2-40B4-BE49-F238E27FC236}">
                <a16:creationId xmlns:a16="http://schemas.microsoft.com/office/drawing/2014/main" id="{7CF76DF5-DEBD-43FF-B95C-32A0C16FB198}"/>
              </a:ext>
            </a:extLst>
          </p:cNvPr>
          <p:cNvSpPr>
            <a:spLocks xmlns:a="http://schemas.openxmlformats.org/drawingml/2006/main" noGrp="1"/>
          </p:cNvSpPr>
          <p:nvPr/>
        </p:nvSpPr>
        <p:spPr>
          <a:xfrm xmlns:a="http://schemas.openxmlformats.org/drawingml/2006/main">
            <a:off x="685800" y="1752600"/>
            <a:ext cx="4953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750" b="1">
                <a:solidFill>
                  <a:srgbClr val="FFFFFF"/>
                </a:solidFill>
              </a:defRPr>
            </a:pPr>
            <a:r>
              <a:rPr sz="3750" b="1">
                <a:solidFill>
                  <a:srgbClr val="FFFFFF"/>
                </a:solidFill>
              </a:rPr>
              <a:t>把案例讲出去，</a:t>
            </a:r>
          </a:p>
          <a:p xmlns:a="http://schemas.openxmlformats.org/drawingml/2006/main">
            <a:pPr algn="l">
              <a:defRPr sz="3750" b="1">
                <a:solidFill>
                  <a:srgbClr val="FFFFFF"/>
                </a:solidFill>
              </a:defRPr>
            </a:pPr>
            <a:r>
              <a:rPr sz="3750" b="1">
                <a:solidFill>
                  <a:srgbClr val="FFFFFF"/>
                </a:solidFill>
              </a:rPr>
              <a:t>把方法做一遍。</a:t>
            </a:r>
          </a:p>
        </p:txBody>
      </p:sp>
      <p:sp>
        <p:nvSpPr>
          <p:cNvPr id="4" name="">
            <a:extLst xmlns:a="http://schemas.openxmlformats.org/drawingml/2006/main">
              <a:ext uri="{FF2B5EF4-FFF2-40B4-BE49-F238E27FC236}">
                <a16:creationId xmlns:a16="http://schemas.microsoft.com/office/drawing/2014/main" id="{AC5FB8A9-BD21-46D3-B11B-CEA43164B209}"/>
              </a:ext>
            </a:extLst>
          </p:cNvPr>
          <p:cNvSpPr>
            <a:spLocks xmlns:a="http://schemas.openxmlformats.org/drawingml/2006/main" noGrp="1"/>
          </p:cNvSpPr>
          <p:nvPr/>
        </p:nvSpPr>
        <p:spPr>
          <a:xfrm xmlns:a="http://schemas.openxmlformats.org/drawingml/2006/main">
            <a:off x="685800" y="3714750"/>
            <a:ext cx="4857750" cy="1714500"/>
          </a:xfrm>
          <a:prstGeom xmlns:a="http://schemas.openxmlformats.org/drawingml/2006/main" prst="rect">
            <a:avLst/>
          </a:prstGeom>
          <a:solidFill xmlns:a="http://schemas.openxmlformats.org/drawingml/2006/main">
            <a:srgbClr val="18181B"/>
          </a:solidFill>
          <a:ln xmlns:a="http://schemas.openxmlformats.org/drawingml/2006/main" w="9525">
            <a:solidFill>
              <a:srgbClr val="39393D"/>
            </a:solidFill>
            <a:prstDash val="solid"/>
          </a:ln>
        </p:spPr>
      </p:sp>
      <p:sp>
        <p:nvSpPr>
          <p:cNvPr id="5" name="">
            <a:extLst xmlns:a="http://schemas.openxmlformats.org/drawingml/2006/main">
              <a:ext uri="{FF2B5EF4-FFF2-40B4-BE49-F238E27FC236}">
                <a16:creationId xmlns:a16="http://schemas.microsoft.com/office/drawing/2014/main" id="{448BB2D3-73BE-440A-B522-D2CE254FC3A3}"/>
              </a:ext>
            </a:extLst>
          </p:cNvPr>
          <p:cNvSpPr>
            <a:spLocks xmlns:a="http://schemas.openxmlformats.org/drawingml/2006/main" noGrp="1"/>
          </p:cNvSpPr>
          <p:nvPr/>
        </p:nvSpPr>
        <p:spPr>
          <a:xfrm xmlns:a="http://schemas.openxmlformats.org/drawingml/2006/main">
            <a:off x="933450" y="3952875"/>
            <a:ext cx="1238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一分钟口播</a:t>
            </a:r>
          </a:p>
        </p:txBody>
      </p:sp>
      <p:sp>
        <p:nvSpPr>
          <p:cNvPr id="6" name="">
            <a:extLst xmlns:a="http://schemas.openxmlformats.org/drawingml/2006/main">
              <a:ext uri="{FF2B5EF4-FFF2-40B4-BE49-F238E27FC236}">
                <a16:creationId xmlns:a16="http://schemas.microsoft.com/office/drawing/2014/main" id="{51F30C07-290B-4B3C-95FC-1506DFEAECBB}"/>
              </a:ext>
            </a:extLst>
          </p:cNvPr>
          <p:cNvSpPr>
            <a:spLocks xmlns:a="http://schemas.openxmlformats.org/drawingml/2006/main" noGrp="1"/>
          </p:cNvSpPr>
          <p:nvPr/>
        </p:nvSpPr>
        <p:spPr>
          <a:xfrm xmlns:a="http://schemas.openxmlformats.org/drawingml/2006/main">
            <a:off x="933450" y="4362450"/>
            <a:ext cx="43624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F4F1EA"/>
                </a:solidFill>
              </a:defRPr>
            </a:pPr>
            <a:r>
              <a:rPr sz="1125" b="0">
                <a:solidFill>
                  <a:srgbClr val="F4F1EA"/>
                </a:solidFill>
              </a:rPr>
              <a:t>被拒绝很多次，是否意味着一个问题不值得研究？Society for Science记录，Jack Andraka十五岁时凭纸质传感器研究获得二〇一二年英特尔国际科学与工程大奖赛最高奖和七万五千美元奖金。真正可学习的，是继续修正，而不是夸大早期结果。</a:t>
            </a:r>
          </a:p>
        </p:txBody>
      </p:sp>
      <p:sp>
        <p:nvSpPr>
          <p:cNvPr id="7" name="">
            <a:extLst xmlns:a="http://schemas.openxmlformats.org/drawingml/2006/main">
              <a:ext uri="{FF2B5EF4-FFF2-40B4-BE49-F238E27FC236}">
                <a16:creationId xmlns:a16="http://schemas.microsoft.com/office/drawing/2014/main" id="{92EA9F6B-2A2D-433D-93C6-8E909CED1EA6}"/>
              </a:ext>
            </a:extLst>
          </p:cNvPr>
          <p:cNvSpPr>
            <a:spLocks xmlns:a="http://schemas.openxmlformats.org/drawingml/2006/main" noGrp="1"/>
          </p:cNvSpPr>
          <p:nvPr/>
        </p:nvSpPr>
        <p:spPr>
          <a:xfrm xmlns:a="http://schemas.openxmlformats.org/drawingml/2006/main">
            <a:off x="6096000" y="1428750"/>
            <a:ext cx="5029200" cy="4000500"/>
          </a:xfrm>
          <a:prstGeom xmlns:a="http://schemas.openxmlformats.org/drawingml/2006/main" prst="rect">
            <a:avLst/>
          </a:prstGeom>
          <a:solidFill xmlns:a="http://schemas.openxmlformats.org/drawingml/2006/main">
            <a:srgbClr val="F4F1EA"/>
          </a:solidFill>
          <a:ln xmlns:a="http://schemas.openxmlformats.org/drawingml/2006/main" w="9525">
            <a:solidFill>
              <a:srgbClr val="F4F1EA"/>
            </a:solidFill>
            <a:prstDash val="solid"/>
          </a:ln>
        </p:spPr>
      </p:sp>
      <p:sp>
        <p:nvSpPr>
          <p:cNvPr id="8" name="">
            <a:extLst xmlns:a="http://schemas.openxmlformats.org/drawingml/2006/main">
              <a:ext uri="{FF2B5EF4-FFF2-40B4-BE49-F238E27FC236}">
                <a16:creationId xmlns:a16="http://schemas.microsoft.com/office/drawing/2014/main" id="{E5113F89-338D-4A2F-AC9A-24546873CB0F}"/>
              </a:ext>
            </a:extLst>
          </p:cNvPr>
          <p:cNvSpPr>
            <a:spLocks xmlns:a="http://schemas.openxmlformats.org/drawingml/2006/main" noGrp="1"/>
          </p:cNvSpPr>
          <p:nvPr/>
        </p:nvSpPr>
        <p:spPr>
          <a:xfrm xmlns:a="http://schemas.openxmlformats.org/drawingml/2006/main">
            <a:off x="6400800" y="171450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STUDENT ACTION</a:t>
            </a:r>
          </a:p>
        </p:txBody>
      </p:sp>
      <p:sp>
        <p:nvSpPr>
          <p:cNvPr id="9" name="">
            <a:extLst xmlns:a="http://schemas.openxmlformats.org/drawingml/2006/main">
              <a:ext uri="{FF2B5EF4-FFF2-40B4-BE49-F238E27FC236}">
                <a16:creationId xmlns:a16="http://schemas.microsoft.com/office/drawing/2014/main" id="{5043FD8F-DA18-4D5F-B393-CA295C227C49}"/>
              </a:ext>
            </a:extLst>
          </p:cNvPr>
          <p:cNvSpPr>
            <a:spLocks xmlns:a="http://schemas.openxmlformats.org/drawingml/2006/main" noGrp="1"/>
          </p:cNvSpPr>
          <p:nvPr/>
        </p:nvSpPr>
        <p:spPr>
          <a:xfrm xmlns:a="http://schemas.openxmlformats.org/drawingml/2006/main">
            <a:off x="6400800" y="2381250"/>
            <a:ext cx="4191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75" b="1">
                <a:solidFill>
                  <a:srgbClr val="0B0B0D"/>
                </a:solidFill>
              </a:defRPr>
            </a:pPr>
            <a:r>
              <a:rPr sz="2175" b="1">
                <a:solidFill>
                  <a:srgbClr val="0B0B0D"/>
                </a:solidFill>
              </a:rPr>
              <a:t>行动练习：把一次失败或拒绝写成四栏复盘——事实、原因、可改变项、下一轮实验。</a:t>
            </a:r>
          </a:p>
        </p:txBody>
      </p:sp>
      <p:sp>
        <p:nvSpPr>
          <p:cNvPr id="10" name="">
            <a:extLst xmlns:a="http://schemas.openxmlformats.org/drawingml/2006/main">
              <a:ext uri="{FF2B5EF4-FFF2-40B4-BE49-F238E27FC236}">
                <a16:creationId xmlns:a16="http://schemas.microsoft.com/office/drawing/2014/main" id="{AD906A92-5F05-40A7-ABE1-B9F2034C59EB}"/>
              </a:ext>
            </a:extLst>
          </p:cNvPr>
          <p:cNvSpPr>
            <a:spLocks xmlns:a="http://schemas.openxmlformats.org/drawingml/2006/main" noGrp="1"/>
          </p:cNvSpPr>
          <p:nvPr/>
        </p:nvSpPr>
        <p:spPr>
          <a:xfrm xmlns:a="http://schemas.openxmlformats.org/drawingml/2006/main">
            <a:off x="6400800" y="4324350"/>
            <a:ext cx="4095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4B4B4F"/>
                </a:solidFill>
              </a:defRPr>
            </a:pPr>
            <a:r>
              <a:rPr sz="1125" b="0">
                <a:solidFill>
                  <a:srgbClr val="4B4B4F"/>
                </a:solidFill>
              </a:rPr>
              <a:t>输出建议</a:t>
            </a:r>
          </a:p>
          <a:p xmlns:a="http://schemas.openxmlformats.org/drawingml/2006/main">
            <a:pPr algn="l">
              <a:defRPr sz="1125" b="0">
                <a:solidFill>
                  <a:srgbClr val="4B4B4F"/>
                </a:solidFill>
              </a:defRPr>
            </a:pPr>
            <a:r>
              <a:rPr sz="1125" b="0">
                <a:solidFill>
                  <a:srgbClr val="4B4B4F"/>
                </a:solidFill>
              </a:rPr>
              <a:t>① 一页证据图  ② 七分钟讲解  ③ 90秒短片</a:t>
            </a:r>
          </a:p>
        </p:txBody>
      </p:sp>
      <p:sp>
        <p:nvSpPr>
          <p:cNvPr id="11" name="">
            <a:extLst xmlns:a="http://schemas.openxmlformats.org/drawingml/2006/main">
              <a:ext uri="{FF2B5EF4-FFF2-40B4-BE49-F238E27FC236}">
                <a16:creationId xmlns:a16="http://schemas.microsoft.com/office/drawing/2014/main" id="{574322DD-ECEE-4551-A3F0-A4ACE613753B}"/>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39393D"/>
          </a:solidFill>
          <a:ln xmlns:a="http://schemas.openxmlformats.org/drawingml/2006/main" w="9525">
            <a:solidFill>
              <a:srgbClr val="39393D"/>
            </a:solidFill>
            <a:prstDash val="solid"/>
          </a:ln>
        </p:spPr>
      </p:sp>
      <p:sp>
        <p:nvSpPr>
          <p:cNvPr id="12" name="">
            <a:extLst xmlns:a="http://schemas.openxmlformats.org/drawingml/2006/main">
              <a:ext uri="{FF2B5EF4-FFF2-40B4-BE49-F238E27FC236}">
                <a16:creationId xmlns:a16="http://schemas.microsoft.com/office/drawing/2014/main" id="{0641FEA1-3E85-419E-933D-D49DEB6A0433}"/>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B7B7BA"/>
                </a:solidFill>
              </a:defRPr>
            </a:pPr>
            <a:r>
              <a:rPr sz="750" b="1">
                <a:solidFill>
                  <a:srgbClr val="B7B7BA"/>
                </a:solidFill>
              </a:rPr>
              <a:t>博格港湾 HARBOR STEM · 科创新星 CASEBOOK V1</a:t>
            </a:r>
          </a:p>
        </p:txBody>
      </p:sp>
      <p:sp>
        <p:nvSpPr>
          <p:cNvPr id="13" name="">
            <a:extLst xmlns:a="http://schemas.openxmlformats.org/drawingml/2006/main">
              <a:ext uri="{FF2B5EF4-FFF2-40B4-BE49-F238E27FC236}">
                <a16:creationId xmlns:a16="http://schemas.microsoft.com/office/drawing/2014/main" id="{C8545A2B-DF92-4C3D-86BD-C675CA95DD62}"/>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FFFFFF"/>
                </a:solidFill>
              </a:defRPr>
            </a:pPr>
            <a:r>
              <a:rPr sz="750" b="1">
                <a:solidFill>
                  <a:srgbClr val="FFFFFF"/>
                </a:solidFill>
              </a:rPr>
              <a:t>17</a:t>
            </a:r>
          </a:p>
        </p:txBody>
      </p:sp>
    </p:spTree>
    <p:extLst>
      <p:ext uri="{BB962C8B-B14F-4D97-AF65-F5344CB8AC3E}">
        <p14:creationId xmlns:p14="http://schemas.microsoft.com/office/powerpoint/2010/main" val="1349838060"/>
      </p:ext>
    </p:extLst>
  </p:cSld>
</p:sld>
</file>

<file path=ppt/slides/slide1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a2efc2892ec4d52">
            <a:extLst>
              <a:ext uri="{96DAC541-7B7A-43D3-8B79-37D633B846F1}">
                <asvg:svgBlip xmlns:asvg="http://schemas.microsoft.com/office/drawing/2016/SVG/main" r:embed="Rce7236d01812461a"/>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5030447bbd84804">
            <a:extLst>
              <a:ext uri="{96DAC541-7B7A-43D3-8B79-37D633B846F1}">
                <asvg:svgBlip xmlns:asvg="http://schemas.microsoft.com/office/drawing/2016/SVG/main" r:embed="R92e3c0563ccd4906"/>
              </a:ext>
            </a:extLst>
          </a:blip>
          <a:stretch xmlns:a="http://schemas.openxmlformats.org/drawingml/2006/main"/>
        </p:blipFill>
        <p:spPr>
          <a:xfrm xmlns:a="http://schemas.openxmlformats.org/drawingml/2006/main">
            <a:off x="685800" y="1314450"/>
            <a:ext cx="5638800" cy="31718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D7F7745-9D2D-4E1A-B2F2-835937CAF0F8}"/>
              </a:ext>
            </a:extLst>
          </p:cNvPr>
          <p:cNvSpPr>
            <a:spLocks xmlns:a="http://schemas.openxmlformats.org/drawingml/2006/main" noGrp="1"/>
          </p:cNvSpPr>
          <p:nvPr/>
        </p:nvSpPr>
        <p:spPr>
          <a:xfrm xmlns:a="http://schemas.openxmlformats.org/drawingml/2006/main">
            <a:off x="6838950" y="1314450"/>
            <a:ext cx="4476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06 · 美国</a:t>
            </a:r>
          </a:p>
        </p:txBody>
      </p:sp>
      <p:sp>
        <p:nvSpPr>
          <p:cNvPr id="4" name="">
            <a:extLst xmlns:a="http://schemas.openxmlformats.org/drawingml/2006/main">
              <a:ext uri="{FF2B5EF4-FFF2-40B4-BE49-F238E27FC236}">
                <a16:creationId xmlns:a16="http://schemas.microsoft.com/office/drawing/2014/main" id="{9504A7A5-6344-4837-AC93-C5CD19AE3822}"/>
              </a:ext>
            </a:extLst>
          </p:cNvPr>
          <p:cNvSpPr>
            <a:spLocks xmlns:a="http://schemas.openxmlformats.org/drawingml/2006/main" noGrp="1"/>
          </p:cNvSpPr>
          <p:nvPr/>
        </p:nvSpPr>
        <p:spPr>
          <a:xfrm xmlns:a="http://schemas.openxmlformats.org/drawingml/2006/main">
            <a:off x="6838950" y="1866900"/>
            <a:ext cx="44767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300" b="1">
                <a:solidFill>
                  <a:srgbClr val="0B0B0D"/>
                </a:solidFill>
              </a:defRPr>
            </a:pPr>
            <a:r>
              <a:rPr sz="3300" b="1">
                <a:solidFill>
                  <a:srgbClr val="0B0B0D"/>
                </a:solidFill>
              </a:rPr>
              <a:t>舒巴姆·班纳吉</a:t>
            </a:r>
          </a:p>
        </p:txBody>
      </p:sp>
      <p:sp>
        <p:nvSpPr>
          <p:cNvPr id="5" name="">
            <a:extLst xmlns:a="http://schemas.openxmlformats.org/drawingml/2006/main">
              <a:ext uri="{FF2B5EF4-FFF2-40B4-BE49-F238E27FC236}">
                <a16:creationId xmlns:a16="http://schemas.microsoft.com/office/drawing/2014/main" id="{D5179688-F36C-4039-A404-E13026DD0632}"/>
              </a:ext>
            </a:extLst>
          </p:cNvPr>
          <p:cNvSpPr>
            <a:spLocks xmlns:a="http://schemas.openxmlformats.org/drawingml/2006/main" noGrp="1"/>
          </p:cNvSpPr>
          <p:nvPr/>
        </p:nvSpPr>
        <p:spPr>
          <a:xfrm xmlns:a="http://schemas.openxmlformats.org/drawingml/2006/main">
            <a:off x="6877050" y="2628900"/>
            <a:ext cx="4286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4B4B4F"/>
                </a:solidFill>
              </a:defRPr>
            </a:pPr>
            <a:r>
              <a:rPr sz="975" b="1">
                <a:solidFill>
                  <a:srgbClr val="4B4B4F"/>
                </a:solidFill>
              </a:rPr>
              <a:t>SHUBHAM BANERJEE</a:t>
            </a:r>
          </a:p>
        </p:txBody>
      </p:sp>
      <p:sp>
        <p:nvSpPr>
          <p:cNvPr id="6" name="">
            <a:extLst xmlns:a="http://schemas.openxmlformats.org/drawingml/2006/main">
              <a:ext uri="{FF2B5EF4-FFF2-40B4-BE49-F238E27FC236}">
                <a16:creationId xmlns:a16="http://schemas.microsoft.com/office/drawing/2014/main" id="{C52AE03D-788C-4A38-BEF5-D02C9C9E50AD}"/>
              </a:ext>
            </a:extLst>
          </p:cNvPr>
          <p:cNvSpPr>
            <a:spLocks xmlns:a="http://schemas.openxmlformats.org/drawingml/2006/main" noGrp="1"/>
          </p:cNvSpPr>
          <p:nvPr/>
        </p:nvSpPr>
        <p:spPr>
          <a:xfrm xmlns:a="http://schemas.openxmlformats.org/drawingml/2006/main">
            <a:off x="6838950" y="3152775"/>
            <a:ext cx="1390650" cy="342900"/>
          </a:xfrm>
          <a:prstGeom xmlns:a="http://schemas.openxmlformats.org/drawingml/2006/main" prst="rect">
            <a:avLst/>
          </a:prstGeom>
          <a:solidFill xmlns:a="http://schemas.openxmlformats.org/drawingml/2006/main">
            <a:srgbClr val="FF4B3E"/>
          </a:solidFill>
          <a:ln xmlns:a="http://schemas.openxmlformats.org/drawingml/2006/main" w="9525">
            <a:solidFill>
              <a:srgbClr val="FF4B3E"/>
            </a:solidFill>
            <a:prstDash val="solid"/>
          </a:ln>
        </p:spPr>
      </p:sp>
      <p:sp>
        <p:nvSpPr>
          <p:cNvPr id="7" name="">
            <a:extLst xmlns:a="http://schemas.openxmlformats.org/drawingml/2006/main">
              <a:ext uri="{FF2B5EF4-FFF2-40B4-BE49-F238E27FC236}">
                <a16:creationId xmlns:a16="http://schemas.microsoft.com/office/drawing/2014/main" id="{6B9EFD4B-52C3-445C-868F-57A4B8AA71B0}"/>
              </a:ext>
            </a:extLst>
          </p:cNvPr>
          <p:cNvSpPr>
            <a:spLocks xmlns:a="http://schemas.openxmlformats.org/drawingml/2006/main" noGrp="1"/>
          </p:cNvSpPr>
          <p:nvPr/>
        </p:nvSpPr>
        <p:spPr>
          <a:xfrm xmlns:a="http://schemas.openxmlformats.org/drawingml/2006/main">
            <a:off x="6953250" y="3228975"/>
            <a:ext cx="11811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0B0B0D"/>
                </a:solidFill>
              </a:defRPr>
            </a:pPr>
            <a:r>
              <a:rPr sz="900" b="1">
                <a:solidFill>
                  <a:srgbClr val="0B0B0D"/>
                </a:solidFill>
              </a:rPr>
              <a:t>产业投资</a:t>
            </a:r>
          </a:p>
        </p:txBody>
      </p:sp>
      <p:sp>
        <p:nvSpPr>
          <p:cNvPr id="8" name="">
            <a:extLst xmlns:a="http://schemas.openxmlformats.org/drawingml/2006/main">
              <a:ext uri="{FF2B5EF4-FFF2-40B4-BE49-F238E27FC236}">
                <a16:creationId xmlns:a16="http://schemas.microsoft.com/office/drawing/2014/main" id="{E2048ED5-C1C9-45AC-8C00-46E599249EFE}"/>
              </a:ext>
            </a:extLst>
          </p:cNvPr>
          <p:cNvSpPr>
            <a:spLocks xmlns:a="http://schemas.openxmlformats.org/drawingml/2006/main" noGrp="1"/>
          </p:cNvSpPr>
          <p:nvPr/>
        </p:nvSpPr>
        <p:spPr>
          <a:xfrm xmlns:a="http://schemas.openxmlformats.org/drawingml/2006/main">
            <a:off x="6838950" y="3790950"/>
            <a:ext cx="4429125"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025" b="1">
                <a:solidFill>
                  <a:srgbClr val="0B0B0D"/>
                </a:solidFill>
              </a:defRPr>
            </a:pPr>
            <a:r>
              <a:rPr sz="2025" b="1">
                <a:solidFill>
                  <a:srgbClr val="0B0B0D"/>
                </a:solidFill>
              </a:rPr>
              <a:t>把科学展作品，迭代成获得产业资本关注的辅助技术公司</a:t>
            </a:r>
          </a:p>
        </p:txBody>
      </p:sp>
      <p:sp>
        <p:nvSpPr>
          <p:cNvPr id="9" name="">
            <a:extLst xmlns:a="http://schemas.openxmlformats.org/drawingml/2006/main">
              <a:ext uri="{FF2B5EF4-FFF2-40B4-BE49-F238E27FC236}">
                <a16:creationId xmlns:a16="http://schemas.microsoft.com/office/drawing/2014/main" id="{6F4AFB87-2447-4B30-A6EA-91930BB4059A}"/>
              </a:ext>
            </a:extLst>
          </p:cNvPr>
          <p:cNvSpPr>
            <a:spLocks xmlns:a="http://schemas.openxmlformats.org/drawingml/2006/main" noGrp="1"/>
          </p:cNvSpPr>
          <p:nvPr/>
        </p:nvSpPr>
        <p:spPr>
          <a:xfrm xmlns:a="http://schemas.openxmlformats.org/drawingml/2006/main">
            <a:off x="685800" y="4953000"/>
            <a:ext cx="10439400" cy="10287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0" name="">
            <a:extLst xmlns:a="http://schemas.openxmlformats.org/drawingml/2006/main">
              <a:ext uri="{FF2B5EF4-FFF2-40B4-BE49-F238E27FC236}">
                <a16:creationId xmlns:a16="http://schemas.microsoft.com/office/drawing/2014/main" id="{4CB1CB5B-DD86-4784-8591-7A83FFA2DA0B}"/>
              </a:ext>
            </a:extLst>
          </p:cNvPr>
          <p:cNvSpPr>
            <a:spLocks xmlns:a="http://schemas.openxmlformats.org/drawingml/2006/main" noGrp="1"/>
          </p:cNvSpPr>
          <p:nvPr/>
        </p:nvSpPr>
        <p:spPr>
          <a:xfrm xmlns:a="http://schemas.openxmlformats.org/drawingml/2006/main">
            <a:off x="914400" y="5162550"/>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核验节点</a:t>
            </a:r>
          </a:p>
        </p:txBody>
      </p:sp>
      <p:sp>
        <p:nvSpPr>
          <p:cNvPr id="11" name="">
            <a:extLst xmlns:a="http://schemas.openxmlformats.org/drawingml/2006/main">
              <a:ext uri="{FF2B5EF4-FFF2-40B4-BE49-F238E27FC236}">
                <a16:creationId xmlns:a16="http://schemas.microsoft.com/office/drawing/2014/main" id="{11F3673C-A7AA-437E-A7B0-FE2DF6FFDB1B}"/>
              </a:ext>
            </a:extLst>
          </p:cNvPr>
          <p:cNvSpPr>
            <a:spLocks xmlns:a="http://schemas.openxmlformats.org/drawingml/2006/main" noGrp="1"/>
          </p:cNvSpPr>
          <p:nvPr/>
        </p:nvSpPr>
        <p:spPr>
          <a:xfrm xmlns:a="http://schemas.openxmlformats.org/drawingml/2006/main">
            <a:off x="2190750" y="5124450"/>
            <a:ext cx="862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0B0B0D"/>
                </a:solidFill>
              </a:defRPr>
            </a:pPr>
            <a:r>
              <a:rPr sz="1200" b="0">
                <a:solidFill>
                  <a:srgbClr val="0B0B0D"/>
                </a:solidFill>
              </a:rPr>
              <a:t>英特尔官方材料记录，Shubham Banerjee十二岁时制作低成本盲文打印机，随后创办Braigo Labs，并进入Intel Capital投资组合。</a:t>
            </a:r>
          </a:p>
        </p:txBody>
      </p:sp>
      <p:sp>
        <p:nvSpPr>
          <p:cNvPr id="12" name="">
            <a:extLst xmlns:a="http://schemas.openxmlformats.org/drawingml/2006/main">
              <a:ext uri="{FF2B5EF4-FFF2-40B4-BE49-F238E27FC236}">
                <a16:creationId xmlns:a16="http://schemas.microsoft.com/office/drawing/2014/main" id="{CE07B7F5-5230-4101-8B05-F47AD33915DD}"/>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3" name="">
            <a:extLst xmlns:a="http://schemas.openxmlformats.org/drawingml/2006/main">
              <a:ext uri="{FF2B5EF4-FFF2-40B4-BE49-F238E27FC236}">
                <a16:creationId xmlns:a16="http://schemas.microsoft.com/office/drawing/2014/main" id="{6446BCF5-D21B-4A9C-82A7-A79C4A36FDCA}"/>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4" name="">
            <a:extLst xmlns:a="http://schemas.openxmlformats.org/drawingml/2006/main">
              <a:ext uri="{FF2B5EF4-FFF2-40B4-BE49-F238E27FC236}">
                <a16:creationId xmlns:a16="http://schemas.microsoft.com/office/drawing/2014/main" id="{7BE3065C-91BE-452A-A3EE-337C3768613E}"/>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18</a:t>
            </a:r>
          </a:p>
        </p:txBody>
      </p:sp>
    </p:spTree>
    <p:extLst>
      <p:ext uri="{BB962C8B-B14F-4D97-AF65-F5344CB8AC3E}">
        <p14:creationId xmlns:p14="http://schemas.microsoft.com/office/powerpoint/2010/main" val="51235251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81ef5ec8aa644cd">
            <a:extLst>
              <a:ext uri="{96DAC541-7B7A-43D3-8B79-37D633B846F1}">
                <asvg:svgBlip xmlns:asvg="http://schemas.microsoft.com/office/drawing/2016/SVG/main" r:embed="R960331924b3c4066"/>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00E8A8E-88FC-4A03-84BA-D5BCA9F5EED0}"/>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06 · PATHWAY</a:t>
            </a:r>
          </a:p>
        </p:txBody>
      </p:sp>
      <p:sp>
        <p:nvSpPr>
          <p:cNvPr id="3" name="">
            <a:extLst xmlns:a="http://schemas.openxmlformats.org/drawingml/2006/main">
              <a:ext uri="{FF2B5EF4-FFF2-40B4-BE49-F238E27FC236}">
                <a16:creationId xmlns:a16="http://schemas.microsoft.com/office/drawing/2014/main" id="{FDFC1E08-74A5-4949-99CF-12212FD801A5}"/>
              </a:ext>
            </a:extLst>
          </p:cNvPr>
          <p:cNvSpPr>
            <a:spLocks xmlns:a="http://schemas.openxmlformats.org/drawingml/2006/main" noGrp="1"/>
          </p:cNvSpPr>
          <p:nvPr/>
        </p:nvSpPr>
        <p:spPr>
          <a:xfrm xmlns:a="http://schemas.openxmlformats.org/drawingml/2006/main">
            <a:off x="685800" y="1676400"/>
            <a:ext cx="5143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450" b="1">
                <a:solidFill>
                  <a:srgbClr val="0B0B0D"/>
                </a:solidFill>
              </a:defRPr>
            </a:pPr>
            <a:r>
              <a:rPr sz="3450" b="1">
                <a:solidFill>
                  <a:srgbClr val="0B0B0D"/>
                </a:solidFill>
              </a:rPr>
              <a:t>项目如何长大？</a:t>
            </a:r>
          </a:p>
        </p:txBody>
      </p:sp>
      <p:sp>
        <p:nvSpPr>
          <p:cNvPr id="4" name="">
            <a:extLst xmlns:a="http://schemas.openxmlformats.org/drawingml/2006/main">
              <a:ext uri="{FF2B5EF4-FFF2-40B4-BE49-F238E27FC236}">
                <a16:creationId xmlns:a16="http://schemas.microsoft.com/office/drawing/2014/main" id="{C1177198-611F-4DEA-B212-85C485E588ED}"/>
              </a:ext>
            </a:extLst>
          </p:cNvPr>
          <p:cNvSpPr>
            <a:spLocks xmlns:a="http://schemas.openxmlformats.org/drawingml/2006/main" noGrp="1"/>
          </p:cNvSpPr>
          <p:nvPr/>
        </p:nvSpPr>
        <p:spPr>
          <a:xfrm xmlns:a="http://schemas.openxmlformats.org/drawingml/2006/main">
            <a:off x="685800" y="2533650"/>
            <a:ext cx="4572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4B4B4F"/>
                </a:solidFill>
              </a:defRPr>
            </a:pPr>
            <a:r>
              <a:rPr sz="1350" b="0">
                <a:solidFill>
                  <a:srgbClr val="4B4B4F"/>
                </a:solidFill>
              </a:rPr>
              <a:t>社会价值不是口号：成本、可用性、真实用户和技术可行性必须同时被验证。</a:t>
            </a:r>
          </a:p>
        </p:txBody>
      </p:sp>
      <p:sp>
        <p:nvSpPr>
          <p:cNvPr id="5" name="">
            <a:extLst xmlns:a="http://schemas.openxmlformats.org/drawingml/2006/main">
              <a:ext uri="{FF2B5EF4-FFF2-40B4-BE49-F238E27FC236}">
                <a16:creationId xmlns:a16="http://schemas.microsoft.com/office/drawing/2014/main" id="{E9976B6A-2FD8-4B28-9D32-19B9BDBCEBA6}"/>
              </a:ext>
            </a:extLst>
          </p:cNvPr>
          <p:cNvSpPr>
            <a:spLocks xmlns:a="http://schemas.openxmlformats.org/drawingml/2006/main" noGrp="1"/>
          </p:cNvSpPr>
          <p:nvPr/>
        </p:nvSpPr>
        <p:spPr>
          <a:xfrm xmlns:a="http://schemas.openxmlformats.org/drawingml/2006/main">
            <a:off x="5905500" y="142875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E05DBD4-BA96-471F-AD04-C65B855AB1D4}"/>
              </a:ext>
            </a:extLst>
          </p:cNvPr>
          <p:cNvSpPr>
            <a:spLocks xmlns:a="http://schemas.openxmlformats.org/drawingml/2006/main" noGrp="1"/>
          </p:cNvSpPr>
          <p:nvPr/>
        </p:nvSpPr>
        <p:spPr>
          <a:xfrm xmlns:a="http://schemas.openxmlformats.org/drawingml/2006/main">
            <a:off x="6153150" y="163830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01</a:t>
            </a:r>
          </a:p>
        </p:txBody>
      </p:sp>
      <p:sp>
        <p:nvSpPr>
          <p:cNvPr id="7" name="">
            <a:extLst xmlns:a="http://schemas.openxmlformats.org/drawingml/2006/main">
              <a:ext uri="{FF2B5EF4-FFF2-40B4-BE49-F238E27FC236}">
                <a16:creationId xmlns:a16="http://schemas.microsoft.com/office/drawing/2014/main" id="{8C74D8D9-83B0-4169-939F-2451E467A35B}"/>
              </a:ext>
            </a:extLst>
          </p:cNvPr>
          <p:cNvSpPr>
            <a:spLocks xmlns:a="http://schemas.openxmlformats.org/drawingml/2006/main" noGrp="1"/>
          </p:cNvSpPr>
          <p:nvPr/>
        </p:nvSpPr>
        <p:spPr>
          <a:xfrm xmlns:a="http://schemas.openxmlformats.org/drawingml/2006/main">
            <a:off x="6819900" y="161925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用用户旅程识别成本与使用障碍</a:t>
            </a:r>
          </a:p>
        </p:txBody>
      </p:sp>
      <p:sp>
        <p:nvSpPr>
          <p:cNvPr id="8" name="">
            <a:extLst xmlns:a="http://schemas.openxmlformats.org/drawingml/2006/main">
              <a:ext uri="{FF2B5EF4-FFF2-40B4-BE49-F238E27FC236}">
                <a16:creationId xmlns:a16="http://schemas.microsoft.com/office/drawing/2014/main" id="{8DC6D9B1-38B9-4CA1-9879-E60F72692FE6}"/>
              </a:ext>
            </a:extLst>
          </p:cNvPr>
          <p:cNvSpPr>
            <a:spLocks xmlns:a="http://schemas.openxmlformats.org/drawingml/2006/main" noGrp="1"/>
          </p:cNvSpPr>
          <p:nvPr/>
        </p:nvSpPr>
        <p:spPr>
          <a:xfrm xmlns:a="http://schemas.openxmlformats.org/drawingml/2006/main">
            <a:off x="5905500" y="2809875"/>
            <a:ext cx="5219700" cy="1190625"/>
          </a:xfrm>
          <a:prstGeom xmlns:a="http://schemas.openxmlformats.org/drawingml/2006/main" prst="rect">
            <a:avLst/>
          </a:prstGeom>
          <a:solidFill xmlns:a="http://schemas.openxmlformats.org/drawingml/2006/main">
            <a:srgbClr val="0B0B0D"/>
          </a:solidFill>
          <a:ln xmlns:a="http://schemas.openxmlformats.org/drawingml/2006/main" w="9525">
            <a:solidFill>
              <a:srgbClr val="0B0B0D"/>
            </a:solidFill>
            <a:prstDash val="solid"/>
          </a:ln>
        </p:spPr>
      </p:sp>
      <p:sp>
        <p:nvSpPr>
          <p:cNvPr id="9" name="">
            <a:extLst xmlns:a="http://schemas.openxmlformats.org/drawingml/2006/main">
              <a:ext uri="{FF2B5EF4-FFF2-40B4-BE49-F238E27FC236}">
                <a16:creationId xmlns:a16="http://schemas.microsoft.com/office/drawing/2014/main" id="{BCE074CB-EBAA-4B92-B864-9BFB0D424868}"/>
              </a:ext>
            </a:extLst>
          </p:cNvPr>
          <p:cNvSpPr>
            <a:spLocks xmlns:a="http://schemas.openxmlformats.org/drawingml/2006/main" noGrp="1"/>
          </p:cNvSpPr>
          <p:nvPr/>
        </p:nvSpPr>
        <p:spPr>
          <a:xfrm xmlns:a="http://schemas.openxmlformats.org/drawingml/2006/main">
            <a:off x="6153150" y="3019425"/>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02</a:t>
            </a:r>
          </a:p>
        </p:txBody>
      </p:sp>
      <p:sp>
        <p:nvSpPr>
          <p:cNvPr id="10" name="">
            <a:extLst xmlns:a="http://schemas.openxmlformats.org/drawingml/2006/main">
              <a:ext uri="{FF2B5EF4-FFF2-40B4-BE49-F238E27FC236}">
                <a16:creationId xmlns:a16="http://schemas.microsoft.com/office/drawing/2014/main" id="{73AF7AE4-3775-4C7D-B5CA-0A4109EDC22F}"/>
              </a:ext>
            </a:extLst>
          </p:cNvPr>
          <p:cNvSpPr>
            <a:spLocks xmlns:a="http://schemas.openxmlformats.org/drawingml/2006/main" noGrp="1"/>
          </p:cNvSpPr>
          <p:nvPr/>
        </p:nvSpPr>
        <p:spPr>
          <a:xfrm xmlns:a="http://schemas.openxmlformats.org/drawingml/2006/main">
            <a:off x="6819900" y="3000375"/>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FFFFFF"/>
                </a:solidFill>
              </a:defRPr>
            </a:pPr>
            <a:r>
              <a:rPr sz="1575" b="1">
                <a:solidFill>
                  <a:srgbClr val="FFFFFF"/>
                </a:solidFill>
              </a:rPr>
              <a:t>从科学展作品走向产品需要补齐验证证据</a:t>
            </a:r>
          </a:p>
        </p:txBody>
      </p:sp>
      <p:sp>
        <p:nvSpPr>
          <p:cNvPr id="11" name="">
            <a:extLst xmlns:a="http://schemas.openxmlformats.org/drawingml/2006/main">
              <a:ext uri="{FF2B5EF4-FFF2-40B4-BE49-F238E27FC236}">
                <a16:creationId xmlns:a16="http://schemas.microsoft.com/office/drawing/2014/main" id="{5400F12A-1147-416C-B511-17169936BA96}"/>
              </a:ext>
            </a:extLst>
          </p:cNvPr>
          <p:cNvSpPr>
            <a:spLocks xmlns:a="http://schemas.openxmlformats.org/drawingml/2006/main" noGrp="1"/>
          </p:cNvSpPr>
          <p:nvPr/>
        </p:nvSpPr>
        <p:spPr>
          <a:xfrm xmlns:a="http://schemas.openxmlformats.org/drawingml/2006/main">
            <a:off x="5905500" y="4191000"/>
            <a:ext cx="5219700" cy="1190625"/>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7A0E1ED-125C-459C-A4A6-2BBCF2319365}"/>
              </a:ext>
            </a:extLst>
          </p:cNvPr>
          <p:cNvSpPr>
            <a:spLocks xmlns:a="http://schemas.openxmlformats.org/drawingml/2006/main" noGrp="1"/>
          </p:cNvSpPr>
          <p:nvPr/>
        </p:nvSpPr>
        <p:spPr>
          <a:xfrm xmlns:a="http://schemas.openxmlformats.org/drawingml/2006/main">
            <a:off x="6153150" y="4400550"/>
            <a:ext cx="5238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FF4B3E"/>
                </a:solidFill>
              </a:defRPr>
            </a:pPr>
            <a:r>
              <a:rPr sz="975" b="1">
                <a:solidFill>
                  <a:srgbClr val="FF4B3E"/>
                </a:solidFill>
              </a:rPr>
              <a:t>03</a:t>
            </a:r>
          </a:p>
        </p:txBody>
      </p:sp>
      <p:sp>
        <p:nvSpPr>
          <p:cNvPr id="13" name="">
            <a:extLst xmlns:a="http://schemas.openxmlformats.org/drawingml/2006/main">
              <a:ext uri="{FF2B5EF4-FFF2-40B4-BE49-F238E27FC236}">
                <a16:creationId xmlns:a16="http://schemas.microsoft.com/office/drawing/2014/main" id="{5C8FBF80-AAB3-4334-8192-AF60E4314D77}"/>
              </a:ext>
            </a:extLst>
          </p:cNvPr>
          <p:cNvSpPr>
            <a:spLocks xmlns:a="http://schemas.openxmlformats.org/drawingml/2006/main" noGrp="1"/>
          </p:cNvSpPr>
          <p:nvPr/>
        </p:nvSpPr>
        <p:spPr>
          <a:xfrm xmlns:a="http://schemas.openxmlformats.org/drawingml/2006/main">
            <a:off x="6819900" y="4381500"/>
            <a:ext cx="4000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0B0B0D"/>
                </a:solidFill>
              </a:defRPr>
            </a:pPr>
            <a:r>
              <a:rPr sz="1575" b="1">
                <a:solidFill>
                  <a:srgbClr val="0B0B0D"/>
                </a:solidFill>
              </a:rPr>
              <a:t>把投资理解为长期产品责任的开始</a:t>
            </a:r>
          </a:p>
        </p:txBody>
      </p:sp>
      <p:sp>
        <p:nvSpPr>
          <p:cNvPr id="14" name="">
            <a:extLst xmlns:a="http://schemas.openxmlformats.org/drawingml/2006/main">
              <a:ext uri="{FF2B5EF4-FFF2-40B4-BE49-F238E27FC236}">
                <a16:creationId xmlns:a16="http://schemas.microsoft.com/office/drawing/2014/main" id="{0AD4A16E-0535-4856-A54F-80BC7C7E7290}"/>
              </a:ext>
            </a:extLst>
          </p:cNvPr>
          <p:cNvSpPr>
            <a:spLocks xmlns:a="http://schemas.openxmlformats.org/drawingml/2006/main" noGrp="1"/>
          </p:cNvSpPr>
          <p:nvPr/>
        </p:nvSpPr>
        <p:spPr>
          <a:xfrm xmlns:a="http://schemas.openxmlformats.org/drawingml/2006/main">
            <a:off x="685800" y="4143375"/>
            <a:ext cx="4572000" cy="116205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17623FE5-8722-4387-A98A-3C1AAB7033BF}"/>
              </a:ext>
            </a:extLst>
          </p:cNvPr>
          <p:cNvSpPr>
            <a:spLocks xmlns:a="http://schemas.openxmlformats.org/drawingml/2006/main" noGrp="1"/>
          </p:cNvSpPr>
          <p:nvPr/>
        </p:nvSpPr>
        <p:spPr>
          <a:xfrm xmlns:a="http://schemas.openxmlformats.org/drawingml/2006/main">
            <a:off x="914400" y="438150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讨论问题</a:t>
            </a:r>
          </a:p>
        </p:txBody>
      </p:sp>
      <p:sp>
        <p:nvSpPr>
          <p:cNvPr id="16" name="">
            <a:extLst xmlns:a="http://schemas.openxmlformats.org/drawingml/2006/main">
              <a:ext uri="{FF2B5EF4-FFF2-40B4-BE49-F238E27FC236}">
                <a16:creationId xmlns:a16="http://schemas.microsoft.com/office/drawing/2014/main" id="{F9D47269-1B4A-46FC-BEBD-6C4F306D5736}"/>
              </a:ext>
            </a:extLst>
          </p:cNvPr>
          <p:cNvSpPr>
            <a:spLocks xmlns:a="http://schemas.openxmlformats.org/drawingml/2006/main" noGrp="1"/>
          </p:cNvSpPr>
          <p:nvPr/>
        </p:nvSpPr>
        <p:spPr>
          <a:xfrm xmlns:a="http://schemas.openxmlformats.org/drawingml/2006/main">
            <a:off x="914400" y="4733925"/>
            <a:ext cx="4000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1">
                <a:solidFill>
                  <a:srgbClr val="0B0B0D"/>
                </a:solidFill>
              </a:defRPr>
            </a:pPr>
            <a:r>
              <a:rPr sz="1275" b="1">
                <a:solidFill>
                  <a:srgbClr val="0B0B0D"/>
                </a:solidFill>
              </a:rPr>
              <a:t>如果删除最终结果，这个案例还剩下哪些值得学习的能力证据？</a:t>
            </a:r>
          </a:p>
        </p:txBody>
      </p:sp>
      <p:sp>
        <p:nvSpPr>
          <p:cNvPr id="17" name="">
            <a:extLst xmlns:a="http://schemas.openxmlformats.org/drawingml/2006/main">
              <a:ext uri="{FF2B5EF4-FFF2-40B4-BE49-F238E27FC236}">
                <a16:creationId xmlns:a16="http://schemas.microsoft.com/office/drawing/2014/main" id="{C7960A02-7121-4327-BEA2-7A1B2541A8B6}"/>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8" name="">
            <a:extLst xmlns:a="http://schemas.openxmlformats.org/drawingml/2006/main">
              <a:ext uri="{FF2B5EF4-FFF2-40B4-BE49-F238E27FC236}">
                <a16:creationId xmlns:a16="http://schemas.microsoft.com/office/drawing/2014/main" id="{2EB2481A-16AF-4654-92B5-AF10491AABB7}"/>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9" name="">
            <a:extLst xmlns:a="http://schemas.openxmlformats.org/drawingml/2006/main">
              <a:ext uri="{FF2B5EF4-FFF2-40B4-BE49-F238E27FC236}">
                <a16:creationId xmlns:a16="http://schemas.microsoft.com/office/drawing/2014/main" id="{13E7B737-DCD9-42CA-8445-447E2B95F183}"/>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19</a:t>
            </a:r>
          </a:p>
        </p:txBody>
      </p:sp>
    </p:spTree>
    <p:extLst>
      <p:ext uri="{BB962C8B-B14F-4D97-AF65-F5344CB8AC3E}">
        <p14:creationId xmlns:p14="http://schemas.microsoft.com/office/powerpoint/2010/main" val="1557180195"/>
      </p:ext>
    </p:extLst>
  </p:cSld>
</p:sld>
</file>

<file path=ppt/slides/slide20.xml><?xml version="1.0" encoding="utf-8"?>
<p:sld xmlns:p="http://schemas.openxmlformats.org/presentationml/2006/main">
  <p:cSld>
    <p:bg>
      <p:bgPr>
        <a:solidFill xmlns:a="http://schemas.openxmlformats.org/drawingml/2006/main">
          <a:srgbClr val="0B0B0D"/>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7631f55fc72438d">
            <a:extLst>
              <a:ext uri="{96DAC541-7B7A-43D3-8B79-37D633B846F1}">
                <asvg:svgBlip xmlns:asvg="http://schemas.microsoft.com/office/drawing/2016/SVG/main" r:embed="Rbfa9b77f88924e75"/>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EAB935E-F8CD-49BF-A0A5-F9CBEA317AF6}"/>
              </a:ext>
            </a:extLst>
          </p:cNvPr>
          <p:cNvSpPr>
            <a:spLocks xmlns:a="http://schemas.openxmlformats.org/drawingml/2006/main" noGrp="1"/>
          </p:cNvSpPr>
          <p:nvPr/>
        </p:nvSpPr>
        <p:spPr>
          <a:xfrm xmlns:a="http://schemas.openxmlformats.org/drawingml/2006/main">
            <a:off x="685800" y="1219200"/>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CASE 06 · SPEAK &amp; ACT</a:t>
            </a:r>
          </a:p>
        </p:txBody>
      </p:sp>
      <p:sp>
        <p:nvSpPr>
          <p:cNvPr id="3" name="">
            <a:extLst xmlns:a="http://schemas.openxmlformats.org/drawingml/2006/main">
              <a:ext uri="{FF2B5EF4-FFF2-40B4-BE49-F238E27FC236}">
                <a16:creationId xmlns:a16="http://schemas.microsoft.com/office/drawing/2014/main" id="{23294962-E806-4B5F-9B92-0C65572753F4}"/>
              </a:ext>
            </a:extLst>
          </p:cNvPr>
          <p:cNvSpPr>
            <a:spLocks xmlns:a="http://schemas.openxmlformats.org/drawingml/2006/main" noGrp="1"/>
          </p:cNvSpPr>
          <p:nvPr/>
        </p:nvSpPr>
        <p:spPr>
          <a:xfrm xmlns:a="http://schemas.openxmlformats.org/drawingml/2006/main">
            <a:off x="685800" y="1752600"/>
            <a:ext cx="4953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750" b="1">
                <a:solidFill>
                  <a:srgbClr val="FFFFFF"/>
                </a:solidFill>
              </a:defRPr>
            </a:pPr>
            <a:r>
              <a:rPr sz="3750" b="1">
                <a:solidFill>
                  <a:srgbClr val="FFFFFF"/>
                </a:solidFill>
              </a:rPr>
              <a:t>把案例讲出去，</a:t>
            </a:r>
          </a:p>
          <a:p xmlns:a="http://schemas.openxmlformats.org/drawingml/2006/main">
            <a:pPr algn="l">
              <a:defRPr sz="3750" b="1">
                <a:solidFill>
                  <a:srgbClr val="FFFFFF"/>
                </a:solidFill>
              </a:defRPr>
            </a:pPr>
            <a:r>
              <a:rPr sz="3750" b="1">
                <a:solidFill>
                  <a:srgbClr val="FFFFFF"/>
                </a:solidFill>
              </a:rPr>
              <a:t>把方法做一遍。</a:t>
            </a:r>
          </a:p>
        </p:txBody>
      </p:sp>
      <p:sp>
        <p:nvSpPr>
          <p:cNvPr id="4" name="">
            <a:extLst xmlns:a="http://schemas.openxmlformats.org/drawingml/2006/main">
              <a:ext uri="{FF2B5EF4-FFF2-40B4-BE49-F238E27FC236}">
                <a16:creationId xmlns:a16="http://schemas.microsoft.com/office/drawing/2014/main" id="{84BFCB66-FCEF-4178-A649-5D261C961BF7}"/>
              </a:ext>
            </a:extLst>
          </p:cNvPr>
          <p:cNvSpPr>
            <a:spLocks xmlns:a="http://schemas.openxmlformats.org/drawingml/2006/main" noGrp="1"/>
          </p:cNvSpPr>
          <p:nvPr/>
        </p:nvSpPr>
        <p:spPr>
          <a:xfrm xmlns:a="http://schemas.openxmlformats.org/drawingml/2006/main">
            <a:off x="685800" y="3714750"/>
            <a:ext cx="4857750" cy="1714500"/>
          </a:xfrm>
          <a:prstGeom xmlns:a="http://schemas.openxmlformats.org/drawingml/2006/main" prst="rect">
            <a:avLst/>
          </a:prstGeom>
          <a:solidFill xmlns:a="http://schemas.openxmlformats.org/drawingml/2006/main">
            <a:srgbClr val="18181B"/>
          </a:solidFill>
          <a:ln xmlns:a="http://schemas.openxmlformats.org/drawingml/2006/main" w="9525">
            <a:solidFill>
              <a:srgbClr val="39393D"/>
            </a:solidFill>
            <a:prstDash val="solid"/>
          </a:ln>
        </p:spPr>
      </p:sp>
      <p:sp>
        <p:nvSpPr>
          <p:cNvPr id="5" name="">
            <a:extLst xmlns:a="http://schemas.openxmlformats.org/drawingml/2006/main">
              <a:ext uri="{FF2B5EF4-FFF2-40B4-BE49-F238E27FC236}">
                <a16:creationId xmlns:a16="http://schemas.microsoft.com/office/drawing/2014/main" id="{92E42089-1081-4F95-9E4F-52DBAED74DA4}"/>
              </a:ext>
            </a:extLst>
          </p:cNvPr>
          <p:cNvSpPr>
            <a:spLocks xmlns:a="http://schemas.openxmlformats.org/drawingml/2006/main" noGrp="1"/>
          </p:cNvSpPr>
          <p:nvPr/>
        </p:nvSpPr>
        <p:spPr>
          <a:xfrm xmlns:a="http://schemas.openxmlformats.org/drawingml/2006/main">
            <a:off x="933450" y="3952875"/>
            <a:ext cx="1238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825" b="1">
                <a:solidFill>
                  <a:srgbClr val="FF4B3E"/>
                </a:solidFill>
              </a:defRPr>
            </a:pPr>
            <a:r>
              <a:rPr sz="825" b="1">
                <a:solidFill>
                  <a:srgbClr val="FF4B3E"/>
                </a:solidFill>
              </a:rPr>
              <a:t>一分钟口播</a:t>
            </a:r>
          </a:p>
        </p:txBody>
      </p:sp>
      <p:sp>
        <p:nvSpPr>
          <p:cNvPr id="6" name="">
            <a:extLst xmlns:a="http://schemas.openxmlformats.org/drawingml/2006/main">
              <a:ext uri="{FF2B5EF4-FFF2-40B4-BE49-F238E27FC236}">
                <a16:creationId xmlns:a16="http://schemas.microsoft.com/office/drawing/2014/main" id="{C7E8F1A8-E7E1-4EC7-A7B3-75D766AFD5AA}"/>
              </a:ext>
            </a:extLst>
          </p:cNvPr>
          <p:cNvSpPr>
            <a:spLocks xmlns:a="http://schemas.openxmlformats.org/drawingml/2006/main" noGrp="1"/>
          </p:cNvSpPr>
          <p:nvPr/>
        </p:nvSpPr>
        <p:spPr>
          <a:xfrm xmlns:a="http://schemas.openxmlformats.org/drawingml/2006/main">
            <a:off x="933450" y="4362450"/>
            <a:ext cx="43624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F4F1EA"/>
                </a:solidFill>
              </a:defRPr>
            </a:pPr>
            <a:r>
              <a:rPr sz="1125" b="0">
                <a:solidFill>
                  <a:srgbClr val="F4F1EA"/>
                </a:solidFill>
              </a:rPr>
              <a:t>一项科学展作品，如何走向产业投资？英特尔官方材料记录，Shubham Banerjee十二岁时制作低成本盲文打印机，后来创办Braigo Labs，并进入英特尔资本投资组合。真正需要学习的，是同时验证成本、可用性和真实需求。</a:t>
            </a:r>
          </a:p>
        </p:txBody>
      </p:sp>
      <p:sp>
        <p:nvSpPr>
          <p:cNvPr id="7" name="">
            <a:extLst xmlns:a="http://schemas.openxmlformats.org/drawingml/2006/main">
              <a:ext uri="{FF2B5EF4-FFF2-40B4-BE49-F238E27FC236}">
                <a16:creationId xmlns:a16="http://schemas.microsoft.com/office/drawing/2014/main" id="{63F0EDE1-D016-45AF-AEEE-0AE27B91FA8D}"/>
              </a:ext>
            </a:extLst>
          </p:cNvPr>
          <p:cNvSpPr>
            <a:spLocks xmlns:a="http://schemas.openxmlformats.org/drawingml/2006/main" noGrp="1"/>
          </p:cNvSpPr>
          <p:nvPr/>
        </p:nvSpPr>
        <p:spPr>
          <a:xfrm xmlns:a="http://schemas.openxmlformats.org/drawingml/2006/main">
            <a:off x="6096000" y="1428750"/>
            <a:ext cx="5029200" cy="4000500"/>
          </a:xfrm>
          <a:prstGeom xmlns:a="http://schemas.openxmlformats.org/drawingml/2006/main" prst="rect">
            <a:avLst/>
          </a:prstGeom>
          <a:solidFill xmlns:a="http://schemas.openxmlformats.org/drawingml/2006/main">
            <a:srgbClr val="F4F1EA"/>
          </a:solidFill>
          <a:ln xmlns:a="http://schemas.openxmlformats.org/drawingml/2006/main" w="9525">
            <a:solidFill>
              <a:srgbClr val="F4F1EA"/>
            </a:solidFill>
            <a:prstDash val="solid"/>
          </a:ln>
        </p:spPr>
      </p:sp>
      <p:sp>
        <p:nvSpPr>
          <p:cNvPr id="8" name="">
            <a:extLst xmlns:a="http://schemas.openxmlformats.org/drawingml/2006/main">
              <a:ext uri="{FF2B5EF4-FFF2-40B4-BE49-F238E27FC236}">
                <a16:creationId xmlns:a16="http://schemas.microsoft.com/office/drawing/2014/main" id="{5D539BE7-C824-4CCF-AAA3-788A73FAF9B1}"/>
              </a:ext>
            </a:extLst>
          </p:cNvPr>
          <p:cNvSpPr>
            <a:spLocks xmlns:a="http://schemas.openxmlformats.org/drawingml/2006/main" noGrp="1"/>
          </p:cNvSpPr>
          <p:nvPr/>
        </p:nvSpPr>
        <p:spPr>
          <a:xfrm xmlns:a="http://schemas.openxmlformats.org/drawingml/2006/main">
            <a:off x="6400800" y="171450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FF4B3E"/>
                </a:solidFill>
              </a:defRPr>
            </a:pPr>
            <a:r>
              <a:rPr sz="900" b="1">
                <a:solidFill>
                  <a:srgbClr val="FF4B3E"/>
                </a:solidFill>
              </a:rPr>
              <a:t>STUDENT ACTION</a:t>
            </a:r>
          </a:p>
        </p:txBody>
      </p:sp>
      <p:sp>
        <p:nvSpPr>
          <p:cNvPr id="9" name="">
            <a:extLst xmlns:a="http://schemas.openxmlformats.org/drawingml/2006/main">
              <a:ext uri="{FF2B5EF4-FFF2-40B4-BE49-F238E27FC236}">
                <a16:creationId xmlns:a16="http://schemas.microsoft.com/office/drawing/2014/main" id="{2F993E5A-0467-45D6-8D82-B2DC467BA858}"/>
              </a:ext>
            </a:extLst>
          </p:cNvPr>
          <p:cNvSpPr>
            <a:spLocks xmlns:a="http://schemas.openxmlformats.org/drawingml/2006/main" noGrp="1"/>
          </p:cNvSpPr>
          <p:nvPr/>
        </p:nvSpPr>
        <p:spPr>
          <a:xfrm xmlns:a="http://schemas.openxmlformats.org/drawingml/2006/main">
            <a:off x="6400800" y="2381250"/>
            <a:ext cx="4191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75" b="1">
                <a:solidFill>
                  <a:srgbClr val="0B0B0D"/>
                </a:solidFill>
              </a:defRPr>
            </a:pPr>
            <a:r>
              <a:rPr sz="2175" b="1">
                <a:solidFill>
                  <a:srgbClr val="0B0B0D"/>
                </a:solidFill>
              </a:rPr>
              <a:t>行动练习：采访一位真实用户，画出使用旅程，只选择一个最痛环节制作原型。</a:t>
            </a:r>
          </a:p>
        </p:txBody>
      </p:sp>
      <p:sp>
        <p:nvSpPr>
          <p:cNvPr id="10" name="">
            <a:extLst xmlns:a="http://schemas.openxmlformats.org/drawingml/2006/main">
              <a:ext uri="{FF2B5EF4-FFF2-40B4-BE49-F238E27FC236}">
                <a16:creationId xmlns:a16="http://schemas.microsoft.com/office/drawing/2014/main" id="{D4DE0208-4414-4A25-8D58-DD446DFB9048}"/>
              </a:ext>
            </a:extLst>
          </p:cNvPr>
          <p:cNvSpPr>
            <a:spLocks xmlns:a="http://schemas.openxmlformats.org/drawingml/2006/main" noGrp="1"/>
          </p:cNvSpPr>
          <p:nvPr/>
        </p:nvSpPr>
        <p:spPr>
          <a:xfrm xmlns:a="http://schemas.openxmlformats.org/drawingml/2006/main">
            <a:off x="6400800" y="4324350"/>
            <a:ext cx="4095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4B4B4F"/>
                </a:solidFill>
              </a:defRPr>
            </a:pPr>
            <a:r>
              <a:rPr sz="1125" b="0">
                <a:solidFill>
                  <a:srgbClr val="4B4B4F"/>
                </a:solidFill>
              </a:rPr>
              <a:t>输出建议</a:t>
            </a:r>
          </a:p>
          <a:p xmlns:a="http://schemas.openxmlformats.org/drawingml/2006/main">
            <a:pPr algn="l">
              <a:defRPr sz="1125" b="0">
                <a:solidFill>
                  <a:srgbClr val="4B4B4F"/>
                </a:solidFill>
              </a:defRPr>
            </a:pPr>
            <a:r>
              <a:rPr sz="1125" b="0">
                <a:solidFill>
                  <a:srgbClr val="4B4B4F"/>
                </a:solidFill>
              </a:rPr>
              <a:t>① 一页证据图  ② 七分钟讲解  ③ 90秒短片</a:t>
            </a:r>
          </a:p>
        </p:txBody>
      </p:sp>
      <p:sp>
        <p:nvSpPr>
          <p:cNvPr id="11" name="">
            <a:extLst xmlns:a="http://schemas.openxmlformats.org/drawingml/2006/main">
              <a:ext uri="{FF2B5EF4-FFF2-40B4-BE49-F238E27FC236}">
                <a16:creationId xmlns:a16="http://schemas.microsoft.com/office/drawing/2014/main" id="{FCF7E372-25BE-49F8-BBBF-15F10616A4F7}"/>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39393D"/>
          </a:solidFill>
          <a:ln xmlns:a="http://schemas.openxmlformats.org/drawingml/2006/main" w="9525">
            <a:solidFill>
              <a:srgbClr val="39393D"/>
            </a:solidFill>
            <a:prstDash val="solid"/>
          </a:ln>
        </p:spPr>
      </p:sp>
      <p:sp>
        <p:nvSpPr>
          <p:cNvPr id="12" name="">
            <a:extLst xmlns:a="http://schemas.openxmlformats.org/drawingml/2006/main">
              <a:ext uri="{FF2B5EF4-FFF2-40B4-BE49-F238E27FC236}">
                <a16:creationId xmlns:a16="http://schemas.microsoft.com/office/drawing/2014/main" id="{BCECF0A8-577A-416E-8BE8-73B901E30BF5}"/>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B7B7BA"/>
                </a:solidFill>
              </a:defRPr>
            </a:pPr>
            <a:r>
              <a:rPr sz="750" b="1">
                <a:solidFill>
                  <a:srgbClr val="B7B7BA"/>
                </a:solidFill>
              </a:rPr>
              <a:t>博格港湾 HARBOR STEM · 科创新星 CASEBOOK V1</a:t>
            </a:r>
          </a:p>
        </p:txBody>
      </p:sp>
      <p:sp>
        <p:nvSpPr>
          <p:cNvPr id="13" name="">
            <a:extLst xmlns:a="http://schemas.openxmlformats.org/drawingml/2006/main">
              <a:ext uri="{FF2B5EF4-FFF2-40B4-BE49-F238E27FC236}">
                <a16:creationId xmlns:a16="http://schemas.microsoft.com/office/drawing/2014/main" id="{3DEAF6B0-0EBA-4C32-A8FB-E2F3B1D6B0AB}"/>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FFFFFF"/>
                </a:solidFill>
              </a:defRPr>
            </a:pPr>
            <a:r>
              <a:rPr sz="750" b="1">
                <a:solidFill>
                  <a:srgbClr val="FFFFFF"/>
                </a:solidFill>
              </a:rPr>
              <a:t>20</a:t>
            </a:r>
          </a:p>
        </p:txBody>
      </p:sp>
    </p:spTree>
    <p:extLst>
      <p:ext uri="{BB962C8B-B14F-4D97-AF65-F5344CB8AC3E}">
        <p14:creationId xmlns:p14="http://schemas.microsoft.com/office/powerpoint/2010/main" val="1226434325"/>
      </p:ext>
    </p:extLst>
  </p:cSld>
</p:sld>
</file>

<file path=ppt/slides/slide21.xml><?xml version="1.0" encoding="utf-8"?>
<p:sld xmlns:p="http://schemas.openxmlformats.org/presentationml/2006/main">
  <p:cSld>
    <p:bg>
      <p:bgPr>
        <a:solidFill xmlns:a="http://schemas.openxmlformats.org/drawingml/2006/main">
          <a:srgbClr val="FF4B3E"/>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50be4f4f190443c">
            <a:extLst>
              <a:ext uri="{96DAC541-7B7A-43D3-8B79-37D633B846F1}">
                <asvg:svgBlip xmlns:asvg="http://schemas.microsoft.com/office/drawing/2016/SVG/main" r:embed="R5684b55187f047b3"/>
              </a:ext>
            </a:extLst>
          </a:blip>
          <a:stretch xmlns:a="http://schemas.openxmlformats.org/drawingml/2006/main"/>
        </p:blipFill>
        <p:spPr>
          <a:xfrm xmlns:a="http://schemas.openxmlformats.org/drawingml/2006/main">
            <a:off x="685800" y="400050"/>
            <a:ext cx="2095500" cy="4572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C677BE2-ECFF-4D67-8BB5-08760750BF7A}"/>
              </a:ext>
            </a:extLst>
          </p:cNvPr>
          <p:cNvSpPr>
            <a:spLocks xmlns:a="http://schemas.openxmlformats.org/drawingml/2006/main" noGrp="1"/>
          </p:cNvSpPr>
          <p:nvPr/>
        </p:nvSpPr>
        <p:spPr>
          <a:xfrm xmlns:a="http://schemas.openxmlformats.org/drawingml/2006/main">
            <a:off x="685800" y="1381125"/>
            <a:ext cx="3714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0B0B0D"/>
                </a:solidFill>
              </a:defRPr>
            </a:pPr>
            <a:r>
              <a:rPr sz="900" b="1">
                <a:solidFill>
                  <a:srgbClr val="0B0B0D"/>
                </a:solidFill>
              </a:rPr>
              <a:t>NEXT · OUR STUDENTS</a:t>
            </a:r>
          </a:p>
        </p:txBody>
      </p:sp>
      <p:sp>
        <p:nvSpPr>
          <p:cNvPr id="3" name="">
            <a:extLst xmlns:a="http://schemas.openxmlformats.org/drawingml/2006/main">
              <a:ext uri="{FF2B5EF4-FFF2-40B4-BE49-F238E27FC236}">
                <a16:creationId xmlns:a16="http://schemas.microsoft.com/office/drawing/2014/main" id="{F15368D9-AE9A-4095-83AD-D5A472F7B186}"/>
              </a:ext>
            </a:extLst>
          </p:cNvPr>
          <p:cNvSpPr>
            <a:spLocks xmlns:a="http://schemas.openxmlformats.org/drawingml/2006/main" noGrp="1"/>
          </p:cNvSpPr>
          <p:nvPr/>
        </p:nvSpPr>
        <p:spPr>
          <a:xfrm xmlns:a="http://schemas.openxmlformats.org/drawingml/2006/main">
            <a:off x="685800" y="1952625"/>
            <a:ext cx="7239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200" b="1">
                <a:solidFill>
                  <a:srgbClr val="0B0B0D"/>
                </a:solidFill>
              </a:defRPr>
            </a:pPr>
            <a:r>
              <a:rPr sz="4200" b="1">
                <a:solidFill>
                  <a:srgbClr val="0B0B0D"/>
                </a:solidFill>
              </a:rPr>
              <a:t>下一位科创新星，</a:t>
            </a:r>
          </a:p>
          <a:p xmlns:a="http://schemas.openxmlformats.org/drawingml/2006/main">
            <a:pPr algn="l">
              <a:defRPr sz="4200" b="1">
                <a:solidFill>
                  <a:srgbClr val="0B0B0D"/>
                </a:solidFill>
              </a:defRPr>
            </a:pPr>
            <a:r>
              <a:rPr sz="4200" b="1">
                <a:solidFill>
                  <a:srgbClr val="0B0B0D"/>
                </a:solidFill>
              </a:rPr>
              <a:t>从我们的学生开始。</a:t>
            </a:r>
          </a:p>
        </p:txBody>
      </p:sp>
      <p:sp>
        <p:nvSpPr>
          <p:cNvPr id="4" name="">
            <a:extLst xmlns:a="http://schemas.openxmlformats.org/drawingml/2006/main">
              <a:ext uri="{FF2B5EF4-FFF2-40B4-BE49-F238E27FC236}">
                <a16:creationId xmlns:a16="http://schemas.microsoft.com/office/drawing/2014/main" id="{78D3EDF4-7FF9-49CB-9AA3-93A16EA1015F}"/>
              </a:ext>
            </a:extLst>
          </p:cNvPr>
          <p:cNvSpPr>
            <a:spLocks xmlns:a="http://schemas.openxmlformats.org/drawingml/2006/main" noGrp="1"/>
          </p:cNvSpPr>
          <p:nvPr/>
        </p:nvSpPr>
        <p:spPr>
          <a:xfrm xmlns:a="http://schemas.openxmlformats.org/drawingml/2006/main">
            <a:off x="685800" y="3857625"/>
            <a:ext cx="7239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0B0B0D"/>
                </a:solidFill>
              </a:defRPr>
            </a:pPr>
            <a:r>
              <a:rPr sz="1350" b="1">
                <a:solidFill>
                  <a:srgbClr val="0B0B0D"/>
                </a:solidFill>
              </a:rPr>
              <a:t>人物授权 · 项目证据 · 导师核验 · 学生口述 · 作品链接 · 成长反思</a:t>
            </a:r>
          </a:p>
        </p:txBody>
      </p:sp>
      <p:sp>
        <p:nvSpPr>
          <p:cNvPr id="5" name="">
            <a:extLst xmlns:a="http://schemas.openxmlformats.org/drawingml/2006/main">
              <a:ext uri="{FF2B5EF4-FFF2-40B4-BE49-F238E27FC236}">
                <a16:creationId xmlns:a16="http://schemas.microsoft.com/office/drawing/2014/main" id="{B4C86CC6-71B4-4136-AA73-BEA8095BB3C0}"/>
              </a:ext>
            </a:extLst>
          </p:cNvPr>
          <p:cNvSpPr>
            <a:spLocks xmlns:a="http://schemas.openxmlformats.org/drawingml/2006/main" noGrp="1"/>
          </p:cNvSpPr>
          <p:nvPr/>
        </p:nvSpPr>
        <p:spPr>
          <a:xfrm xmlns:a="http://schemas.openxmlformats.org/drawingml/2006/main">
            <a:off x="8286750" y="1428750"/>
            <a:ext cx="209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0B0B0D"/>
                </a:solidFill>
              </a:defRPr>
            </a:pPr>
            <a:r>
              <a:rPr sz="900" b="1">
                <a:solidFill>
                  <a:srgbClr val="0B0B0D"/>
                </a:solidFill>
              </a:rPr>
              <a:t>采访输出</a:t>
            </a:r>
          </a:p>
        </p:txBody>
      </p:sp>
      <p:sp>
        <p:nvSpPr>
          <p:cNvPr id="6" name="">
            <a:extLst xmlns:a="http://schemas.openxmlformats.org/drawingml/2006/main">
              <a:ext uri="{FF2B5EF4-FFF2-40B4-BE49-F238E27FC236}">
                <a16:creationId xmlns:a16="http://schemas.microsoft.com/office/drawing/2014/main" id="{794481EE-F8E3-4065-9F20-C1F5CF1BC678}"/>
              </a:ext>
            </a:extLst>
          </p:cNvPr>
          <p:cNvSpPr>
            <a:spLocks xmlns:a="http://schemas.openxmlformats.org/drawingml/2006/main" noGrp="1"/>
          </p:cNvSpPr>
          <p:nvPr/>
        </p:nvSpPr>
        <p:spPr>
          <a:xfrm xmlns:a="http://schemas.openxmlformats.org/drawingml/2006/main">
            <a:off x="8286750" y="2000250"/>
            <a:ext cx="304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1">
                <a:solidFill>
                  <a:srgbClr val="0B0B0D"/>
                </a:solidFill>
              </a:defRPr>
            </a:pPr>
            <a:r>
              <a:rPr sz="1275" b="1">
                <a:solidFill>
                  <a:srgbClr val="0B0B0D"/>
                </a:solidFill>
              </a:rPr>
              <a:t>01 · 90秒人物短片</a:t>
            </a:r>
          </a:p>
        </p:txBody>
      </p:sp>
      <p:sp>
        <p:nvSpPr>
          <p:cNvPr id="7" name="">
            <a:extLst xmlns:a="http://schemas.openxmlformats.org/drawingml/2006/main">
              <a:ext uri="{FF2B5EF4-FFF2-40B4-BE49-F238E27FC236}">
                <a16:creationId xmlns:a16="http://schemas.microsoft.com/office/drawing/2014/main" id="{93064E68-5824-4F0A-84A0-70A77EA0BBA3}"/>
              </a:ext>
            </a:extLst>
          </p:cNvPr>
          <p:cNvSpPr>
            <a:spLocks xmlns:a="http://schemas.openxmlformats.org/drawingml/2006/main" noGrp="1"/>
          </p:cNvSpPr>
          <p:nvPr/>
        </p:nvSpPr>
        <p:spPr>
          <a:xfrm xmlns:a="http://schemas.openxmlformats.org/drawingml/2006/main">
            <a:off x="8286750" y="2400300"/>
            <a:ext cx="2952750" cy="9525"/>
          </a:xfrm>
          <a:prstGeom xmlns:a="http://schemas.openxmlformats.org/drawingml/2006/main" prst="rect">
            <a:avLst/>
          </a:prstGeom>
          <a:solidFill xmlns:a="http://schemas.openxmlformats.org/drawingml/2006/main">
            <a:srgbClr val="0B0B0D"/>
          </a:solidFill>
          <a:ln xmlns:a="http://schemas.openxmlformats.org/drawingml/2006/main" w="9525">
            <a:solidFill>
              <a:srgbClr val="0B0B0D"/>
            </a:solidFill>
            <a:prstDash val="solid"/>
          </a:ln>
        </p:spPr>
      </p:sp>
      <p:sp>
        <p:nvSpPr>
          <p:cNvPr id="8" name="">
            <a:extLst xmlns:a="http://schemas.openxmlformats.org/drawingml/2006/main">
              <a:ext uri="{FF2B5EF4-FFF2-40B4-BE49-F238E27FC236}">
                <a16:creationId xmlns:a16="http://schemas.microsoft.com/office/drawing/2014/main" id="{95F1C071-C56A-41C8-BE19-095930DE15B3}"/>
              </a:ext>
            </a:extLst>
          </p:cNvPr>
          <p:cNvSpPr>
            <a:spLocks xmlns:a="http://schemas.openxmlformats.org/drawingml/2006/main" noGrp="1"/>
          </p:cNvSpPr>
          <p:nvPr/>
        </p:nvSpPr>
        <p:spPr>
          <a:xfrm xmlns:a="http://schemas.openxmlformats.org/drawingml/2006/main">
            <a:off x="8286750" y="2667000"/>
            <a:ext cx="304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1">
                <a:solidFill>
                  <a:srgbClr val="0B0B0D"/>
                </a:solidFill>
              </a:defRPr>
            </a:pPr>
            <a:r>
              <a:rPr sz="1275" b="1">
                <a:solidFill>
                  <a:srgbClr val="0B0B0D"/>
                </a:solidFill>
              </a:rPr>
              <a:t>02 · 中英文口述故事</a:t>
            </a:r>
          </a:p>
        </p:txBody>
      </p:sp>
      <p:sp>
        <p:nvSpPr>
          <p:cNvPr id="9" name="">
            <a:extLst xmlns:a="http://schemas.openxmlformats.org/drawingml/2006/main">
              <a:ext uri="{FF2B5EF4-FFF2-40B4-BE49-F238E27FC236}">
                <a16:creationId xmlns:a16="http://schemas.microsoft.com/office/drawing/2014/main" id="{82F7D921-7C07-4FCD-8640-E95F2204A16C}"/>
              </a:ext>
            </a:extLst>
          </p:cNvPr>
          <p:cNvSpPr>
            <a:spLocks xmlns:a="http://schemas.openxmlformats.org/drawingml/2006/main" noGrp="1"/>
          </p:cNvSpPr>
          <p:nvPr/>
        </p:nvSpPr>
        <p:spPr>
          <a:xfrm xmlns:a="http://schemas.openxmlformats.org/drawingml/2006/main">
            <a:off x="8286750" y="3067050"/>
            <a:ext cx="2952750" cy="9525"/>
          </a:xfrm>
          <a:prstGeom xmlns:a="http://schemas.openxmlformats.org/drawingml/2006/main" prst="rect">
            <a:avLst/>
          </a:prstGeom>
          <a:solidFill xmlns:a="http://schemas.openxmlformats.org/drawingml/2006/main">
            <a:srgbClr val="0B0B0D"/>
          </a:solidFill>
          <a:ln xmlns:a="http://schemas.openxmlformats.org/drawingml/2006/main" w="9525">
            <a:solidFill>
              <a:srgbClr val="0B0B0D"/>
            </a:solidFill>
            <a:prstDash val="solid"/>
          </a:ln>
        </p:spPr>
      </p:sp>
      <p:sp>
        <p:nvSpPr>
          <p:cNvPr id="10" name="">
            <a:extLst xmlns:a="http://schemas.openxmlformats.org/drawingml/2006/main">
              <a:ext uri="{FF2B5EF4-FFF2-40B4-BE49-F238E27FC236}">
                <a16:creationId xmlns:a16="http://schemas.microsoft.com/office/drawing/2014/main" id="{F8115DF1-A7A6-45FF-844E-7BC6F9464EFC}"/>
              </a:ext>
            </a:extLst>
          </p:cNvPr>
          <p:cNvSpPr>
            <a:spLocks xmlns:a="http://schemas.openxmlformats.org/drawingml/2006/main" noGrp="1"/>
          </p:cNvSpPr>
          <p:nvPr/>
        </p:nvSpPr>
        <p:spPr>
          <a:xfrm xmlns:a="http://schemas.openxmlformats.org/drawingml/2006/main">
            <a:off x="8286750" y="3333750"/>
            <a:ext cx="304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1">
                <a:solidFill>
                  <a:srgbClr val="0B0B0D"/>
                </a:solidFill>
              </a:defRPr>
            </a:pPr>
            <a:r>
              <a:rPr sz="1275" b="1">
                <a:solidFill>
                  <a:srgbClr val="0B0B0D"/>
                </a:solidFill>
              </a:rPr>
              <a:t>03 · 项目证据与导师点评</a:t>
            </a:r>
          </a:p>
        </p:txBody>
      </p:sp>
      <p:sp>
        <p:nvSpPr>
          <p:cNvPr id="11" name="">
            <a:extLst xmlns:a="http://schemas.openxmlformats.org/drawingml/2006/main">
              <a:ext uri="{FF2B5EF4-FFF2-40B4-BE49-F238E27FC236}">
                <a16:creationId xmlns:a16="http://schemas.microsoft.com/office/drawing/2014/main" id="{941CE4E0-AA80-452D-B441-C67E6BD9CF44}"/>
              </a:ext>
            </a:extLst>
          </p:cNvPr>
          <p:cNvSpPr>
            <a:spLocks xmlns:a="http://schemas.openxmlformats.org/drawingml/2006/main" noGrp="1"/>
          </p:cNvSpPr>
          <p:nvPr/>
        </p:nvSpPr>
        <p:spPr>
          <a:xfrm xmlns:a="http://schemas.openxmlformats.org/drawingml/2006/main">
            <a:off x="8286750" y="3733800"/>
            <a:ext cx="2952750" cy="9525"/>
          </a:xfrm>
          <a:prstGeom xmlns:a="http://schemas.openxmlformats.org/drawingml/2006/main" prst="rect">
            <a:avLst/>
          </a:prstGeom>
          <a:solidFill xmlns:a="http://schemas.openxmlformats.org/drawingml/2006/main">
            <a:srgbClr val="0B0B0D"/>
          </a:solidFill>
          <a:ln xmlns:a="http://schemas.openxmlformats.org/drawingml/2006/main" w="9525">
            <a:solidFill>
              <a:srgbClr val="0B0B0D"/>
            </a:solidFill>
            <a:prstDash val="solid"/>
          </a:ln>
        </p:spPr>
      </p:sp>
      <p:sp>
        <p:nvSpPr>
          <p:cNvPr id="12" name="">
            <a:extLst xmlns:a="http://schemas.openxmlformats.org/drawingml/2006/main">
              <a:ext uri="{FF2B5EF4-FFF2-40B4-BE49-F238E27FC236}">
                <a16:creationId xmlns:a16="http://schemas.microsoft.com/office/drawing/2014/main" id="{18B86819-12BD-42E4-BDD6-DCC8CA812E8E}"/>
              </a:ext>
            </a:extLst>
          </p:cNvPr>
          <p:cNvSpPr>
            <a:spLocks xmlns:a="http://schemas.openxmlformats.org/drawingml/2006/main" noGrp="1"/>
          </p:cNvSpPr>
          <p:nvPr/>
        </p:nvSpPr>
        <p:spPr>
          <a:xfrm xmlns:a="http://schemas.openxmlformats.org/drawingml/2006/main">
            <a:off x="8286750" y="4000500"/>
            <a:ext cx="304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1">
                <a:solidFill>
                  <a:srgbClr val="0B0B0D"/>
                </a:solidFill>
              </a:defRPr>
            </a:pPr>
            <a:r>
              <a:rPr sz="1275" b="1">
                <a:solidFill>
                  <a:srgbClr val="0B0B0D"/>
                </a:solidFill>
              </a:rPr>
              <a:t>04 · 可复用案例讲解PPT</a:t>
            </a:r>
          </a:p>
        </p:txBody>
      </p:sp>
      <p:sp>
        <p:nvSpPr>
          <p:cNvPr id="13" name="">
            <a:extLst xmlns:a="http://schemas.openxmlformats.org/drawingml/2006/main">
              <a:ext uri="{FF2B5EF4-FFF2-40B4-BE49-F238E27FC236}">
                <a16:creationId xmlns:a16="http://schemas.microsoft.com/office/drawing/2014/main" id="{01A91C6A-9D53-4DD7-8B3A-7EA0DDE92DE9}"/>
              </a:ext>
            </a:extLst>
          </p:cNvPr>
          <p:cNvSpPr>
            <a:spLocks xmlns:a="http://schemas.openxmlformats.org/drawingml/2006/main" noGrp="1"/>
          </p:cNvSpPr>
          <p:nvPr/>
        </p:nvSpPr>
        <p:spPr>
          <a:xfrm xmlns:a="http://schemas.openxmlformats.org/drawingml/2006/main">
            <a:off x="8286750" y="4400550"/>
            <a:ext cx="2952750" cy="9525"/>
          </a:xfrm>
          <a:prstGeom xmlns:a="http://schemas.openxmlformats.org/drawingml/2006/main" prst="rect">
            <a:avLst/>
          </a:prstGeom>
          <a:solidFill xmlns:a="http://schemas.openxmlformats.org/drawingml/2006/main">
            <a:srgbClr val="0B0B0D"/>
          </a:solidFill>
          <a:ln xmlns:a="http://schemas.openxmlformats.org/drawingml/2006/main" w="9525">
            <a:solidFill>
              <a:srgbClr val="0B0B0D"/>
            </a:solidFill>
            <a:prstDash val="solid"/>
          </a:ln>
        </p:spPr>
      </p:sp>
      <p:sp>
        <p:nvSpPr>
          <p:cNvPr id="14" name="">
            <a:extLst xmlns:a="http://schemas.openxmlformats.org/drawingml/2006/main">
              <a:ext uri="{FF2B5EF4-FFF2-40B4-BE49-F238E27FC236}">
                <a16:creationId xmlns:a16="http://schemas.microsoft.com/office/drawing/2014/main" id="{A4CA54F3-59DE-41B1-9984-B638DD679D05}"/>
              </a:ext>
            </a:extLst>
          </p:cNvPr>
          <p:cNvSpPr>
            <a:spLocks xmlns:a="http://schemas.openxmlformats.org/drawingml/2006/main" noGrp="1"/>
          </p:cNvSpPr>
          <p:nvPr/>
        </p:nvSpPr>
        <p:spPr>
          <a:xfrm xmlns:a="http://schemas.openxmlformats.org/drawingml/2006/main">
            <a:off x="685800" y="5381625"/>
            <a:ext cx="581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0B0B0D"/>
                </a:solidFill>
              </a:defRPr>
            </a:pPr>
            <a:r>
              <a:rPr sz="1200" b="1">
                <a:solidFill>
                  <a:srgbClr val="0B0B0D"/>
                </a:solidFill>
              </a:rPr>
              <a:t>jacky.figs.cn/stem/rising-stars/</a:t>
            </a:r>
          </a:p>
        </p:txBody>
      </p:sp>
      <p:sp>
        <p:nvSpPr>
          <p:cNvPr id="15" name="">
            <a:extLst xmlns:a="http://schemas.openxmlformats.org/drawingml/2006/main">
              <a:ext uri="{FF2B5EF4-FFF2-40B4-BE49-F238E27FC236}">
                <a16:creationId xmlns:a16="http://schemas.microsoft.com/office/drawing/2014/main" id="{8AE6F280-9EDF-4C3D-A5D1-6C67BB3DC313}"/>
              </a:ext>
            </a:extLst>
          </p:cNvPr>
          <p:cNvSpPr>
            <a:spLocks xmlns:a="http://schemas.openxmlformats.org/drawingml/2006/main" noGrp="1"/>
          </p:cNvSpPr>
          <p:nvPr/>
        </p:nvSpPr>
        <p:spPr>
          <a:xfrm xmlns:a="http://schemas.openxmlformats.org/drawingml/2006/main">
            <a:off x="685800" y="6429375"/>
            <a:ext cx="10820400" cy="9525"/>
          </a:xfrm>
          <a:prstGeom xmlns:a="http://schemas.openxmlformats.org/drawingml/2006/main" prst="rect">
            <a:avLst/>
          </a:prstGeom>
          <a:solidFill xmlns:a="http://schemas.openxmlformats.org/drawingml/2006/main">
            <a:srgbClr val="D6D3CC"/>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5B078658-734A-49F2-AA41-531E220B9713}"/>
              </a:ext>
            </a:extLst>
          </p:cNvPr>
          <p:cNvSpPr>
            <a:spLocks xmlns:a="http://schemas.openxmlformats.org/drawingml/2006/main" noGrp="1"/>
          </p:cNvSpPr>
          <p:nvPr/>
        </p:nvSpPr>
        <p:spPr>
          <a:xfrm xmlns:a="http://schemas.openxmlformats.org/drawingml/2006/main">
            <a:off x="685800" y="6515100"/>
            <a:ext cx="676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1">
                <a:solidFill>
                  <a:srgbClr val="4B4B4F"/>
                </a:solidFill>
              </a:defRPr>
            </a:pPr>
            <a:r>
              <a:rPr sz="750" b="1">
                <a:solidFill>
                  <a:srgbClr val="4B4B4F"/>
                </a:solidFill>
              </a:rPr>
              <a:t>博格港湾 HARBOR STEM · 科创新星 CASEBOOK V1</a:t>
            </a:r>
          </a:p>
        </p:txBody>
      </p:sp>
      <p:sp>
        <p:nvSpPr>
          <p:cNvPr id="17" name="">
            <a:extLst xmlns:a="http://schemas.openxmlformats.org/drawingml/2006/main">
              <a:ext uri="{FF2B5EF4-FFF2-40B4-BE49-F238E27FC236}">
                <a16:creationId xmlns:a16="http://schemas.microsoft.com/office/drawing/2014/main" id="{1B430305-6D7E-4D1D-8116-166480ED0848}"/>
              </a:ext>
            </a:extLst>
          </p:cNvPr>
          <p:cNvSpPr>
            <a:spLocks xmlns:a="http://schemas.openxmlformats.org/drawingml/2006/main" noGrp="1"/>
          </p:cNvSpPr>
          <p:nvPr/>
        </p:nvSpPr>
        <p:spPr>
          <a:xfrm xmlns:a="http://schemas.openxmlformats.org/drawingml/2006/main">
            <a:off x="10820400" y="6515100"/>
            <a:ext cx="6858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0B0B0D"/>
                </a:solidFill>
              </a:defRPr>
            </a:pPr>
            <a:r>
              <a:rPr sz="750" b="1">
                <a:solidFill>
                  <a:srgbClr val="0B0B0D"/>
                </a:solidFill>
              </a:rPr>
              <a:t>21</a:t>
            </a:r>
          </a:p>
        </p:txBody>
      </p:sp>
    </p:spTree>
    <p:extLst>
      <p:ext uri="{BB962C8B-B14F-4D97-AF65-F5344CB8AC3E}">
        <p14:creationId xmlns:p14="http://schemas.microsoft.com/office/powerpoint/2010/main" val="157009780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2026-08-24T04:03:09.8640000Z</dcterms:created>
  <dcterms:modified xsi:type="dcterms:W3CDTF">2026-08-24T04:03:09.8640000Z</dcterms:modified>
</coreProperties>
</file>