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640516cea74ecc" /><Relationship Type="http://schemas.openxmlformats.org/officeDocument/2006/relationships/extended-properties" Target="/docProps/app.xml" Id="Ra169b8af8b5143bc" /><Relationship Type="http://schemas.openxmlformats.org/officeDocument/2006/relationships/officeDocument" Target="/ppt/presentation.xml" Id="R4f561f233fd74e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77b4ed541847ab"/>
  </p:sldMasterIdLst>
  <p:notesMasterIdLst>
    <p:notesMasterId xmlns:r="http://schemas.openxmlformats.org/officeDocument/2006/relationships" r:id="R1cb6765e331b46a7"/>
  </p:notesMasterIdLst>
  <p:sldIdLst>
    <p:sldId xmlns:r="http://schemas.openxmlformats.org/officeDocument/2006/relationships" id="256" r:id="Rdaa134cdf19d4f6c"/>
    <p:sldId xmlns:r="http://schemas.openxmlformats.org/officeDocument/2006/relationships" id="257" r:id="R38a123e8e36d4ddd"/>
    <p:sldId xmlns:r="http://schemas.openxmlformats.org/officeDocument/2006/relationships" id="258" r:id="R4894b20f9af94726"/>
    <p:sldId xmlns:r="http://schemas.openxmlformats.org/officeDocument/2006/relationships" id="259" r:id="Rd23308bca50f4b5c"/>
    <p:sldId xmlns:r="http://schemas.openxmlformats.org/officeDocument/2006/relationships" id="260" r:id="R2fa3a4af6d284fd3"/>
    <p:sldId xmlns:r="http://schemas.openxmlformats.org/officeDocument/2006/relationships" id="261" r:id="R8f62d96b08a54c1c"/>
    <p:sldId xmlns:r="http://schemas.openxmlformats.org/officeDocument/2006/relationships" id="262" r:id="R0ef7970e2cca49be"/>
    <p:sldId xmlns:r="http://schemas.openxmlformats.org/officeDocument/2006/relationships" id="263" r:id="R18f714a89c414ba9"/>
    <p:sldId xmlns:r="http://schemas.openxmlformats.org/officeDocument/2006/relationships" id="264" r:id="R2aa0c96a22bf4618"/>
    <p:sldId xmlns:r="http://schemas.openxmlformats.org/officeDocument/2006/relationships" id="265" r:id="R1b6141e76f2e4afa"/>
    <p:sldId xmlns:r="http://schemas.openxmlformats.org/officeDocument/2006/relationships" id="266" r:id="R12adacf0bb864076"/>
    <p:sldId xmlns:r="http://schemas.openxmlformats.org/officeDocument/2006/relationships" id="267" r:id="Re6ba1159a46d429b"/>
    <p:sldId xmlns:r="http://schemas.openxmlformats.org/officeDocument/2006/relationships" id="268" r:id="R84abf5bf0bd14b8e"/>
    <p:sldId xmlns:r="http://schemas.openxmlformats.org/officeDocument/2006/relationships" id="269" r:id="R3cf9c33200e843d4"/>
    <p:sldId xmlns:r="http://schemas.openxmlformats.org/officeDocument/2006/relationships" id="270" r:id="R6d0066cede7a42a9"/>
    <p:sldId xmlns:r="http://schemas.openxmlformats.org/officeDocument/2006/relationships" id="271" r:id="R14fc59f59d114ff4"/>
    <p:sldId xmlns:r="http://schemas.openxmlformats.org/officeDocument/2006/relationships" id="272" r:id="R56137c44ce854d4a"/>
    <p:sldId xmlns:r="http://schemas.openxmlformats.org/officeDocument/2006/relationships" id="273" r:id="R94048e2295c74d1f"/>
    <p:sldId xmlns:r="http://schemas.openxmlformats.org/officeDocument/2006/relationships" id="274" r:id="R7fc6bc3b82384253"/>
    <p:sldId xmlns:r="http://schemas.openxmlformats.org/officeDocument/2006/relationships" id="275" r:id="Raa97ed7165ab4fc2"/>
    <p:sldId xmlns:r="http://schemas.openxmlformats.org/officeDocument/2006/relationships" id="276" r:id="R9a6c8ac2a4774e9c"/>
    <p:sldId xmlns:r="http://schemas.openxmlformats.org/officeDocument/2006/relationships" id="277" r:id="R9603548da6c04ef4"/>
    <p:sldId xmlns:r="http://schemas.openxmlformats.org/officeDocument/2006/relationships" id="278" r:id="R70e5e972733947ea"/>
    <p:sldId xmlns:r="http://schemas.openxmlformats.org/officeDocument/2006/relationships" id="279" r:id="R8ad8b64f79f04a6d"/>
    <p:sldId xmlns:r="http://schemas.openxmlformats.org/officeDocument/2006/relationships" id="280" r:id="Rcb712c2e46b24f49"/>
    <p:sldId xmlns:r="http://schemas.openxmlformats.org/officeDocument/2006/relationships" id="281" r:id="R9f35a1f28ecf4b2f"/>
    <p:sldId xmlns:r="http://schemas.openxmlformats.org/officeDocument/2006/relationships" id="282" r:id="R82e12f93ebff43f1"/>
    <p:sldId xmlns:r="http://schemas.openxmlformats.org/officeDocument/2006/relationships" id="283" r:id="R6b505d57673646db"/>
    <p:sldId xmlns:r="http://schemas.openxmlformats.org/officeDocument/2006/relationships" id="284" r:id="Rb14e10d4d5cc4d09"/>
    <p:sldId xmlns:r="http://schemas.openxmlformats.org/officeDocument/2006/relationships" id="285" r:id="Re1daf805a85f4d38"/>
    <p:sldId xmlns:r="http://schemas.openxmlformats.org/officeDocument/2006/relationships" id="286" r:id="R50ca0818f217423e"/>
    <p:sldId xmlns:r="http://schemas.openxmlformats.org/officeDocument/2006/relationships" id="287" r:id="R7060bf5f9e1e49f3"/>
    <p:sldId xmlns:r="http://schemas.openxmlformats.org/officeDocument/2006/relationships" id="288" r:id="Rde79e8e057204896"/>
    <p:sldId xmlns:r="http://schemas.openxmlformats.org/officeDocument/2006/relationships" id="289" r:id="Rb781f7a1f6ab48d9"/>
    <p:sldId xmlns:r="http://schemas.openxmlformats.org/officeDocument/2006/relationships" id="290" r:id="Rf1b61233f0e24e78"/>
    <p:sldId xmlns:r="http://schemas.openxmlformats.org/officeDocument/2006/relationships" id="291" r:id="Re5052f72793c4699"/>
    <p:sldId xmlns:r="http://schemas.openxmlformats.org/officeDocument/2006/relationships" id="292" r:id="R352e590e5b74400e"/>
    <p:sldId xmlns:r="http://schemas.openxmlformats.org/officeDocument/2006/relationships" id="293" r:id="Rb508b280fa214cd9"/>
    <p:sldId xmlns:r="http://schemas.openxmlformats.org/officeDocument/2006/relationships" id="294" r:id="R6b7cf4fd7a384d79"/>
    <p:sldId xmlns:r="http://schemas.openxmlformats.org/officeDocument/2006/relationships" id="295" r:id="Rf750483dda494399"/>
    <p:sldId xmlns:r="http://schemas.openxmlformats.org/officeDocument/2006/relationships" id="296" r:id="R7cb19f66dde64a9a"/>
    <p:sldId xmlns:r="http://schemas.openxmlformats.org/officeDocument/2006/relationships" id="297" r:id="Rd64c5a2f83214da7"/>
    <p:sldId xmlns:r="http://schemas.openxmlformats.org/officeDocument/2006/relationships" id="298" r:id="R42d61aeab4854782"/>
    <p:sldId xmlns:r="http://schemas.openxmlformats.org/officeDocument/2006/relationships" id="299" r:id="R4b862e1d4d184fe8"/>
    <p:sldId xmlns:r="http://schemas.openxmlformats.org/officeDocument/2006/relationships" id="300" r:id="Rc5e81bb8d4ab40aa"/>
    <p:sldId xmlns:r="http://schemas.openxmlformats.org/officeDocument/2006/relationships" id="301" r:id="R3a9a199115cf4ea3"/>
    <p:sldId xmlns:r="http://schemas.openxmlformats.org/officeDocument/2006/relationships" id="302" r:id="Reea12be78c654ef3"/>
    <p:sldId xmlns:r="http://schemas.openxmlformats.org/officeDocument/2006/relationships" id="303" r:id="R360e7c1f49fc4d21"/>
    <p:sldId xmlns:r="http://schemas.openxmlformats.org/officeDocument/2006/relationships" id="304" r:id="R9669364b65d843de"/>
    <p:sldId xmlns:r="http://schemas.openxmlformats.org/officeDocument/2006/relationships" id="305" r:id="R66f9acd5e51f4c6b"/>
    <p:sldId xmlns:r="http://schemas.openxmlformats.org/officeDocument/2006/relationships" id="306" r:id="R6da2af633d0a4114"/>
    <p:sldId xmlns:r="http://schemas.openxmlformats.org/officeDocument/2006/relationships" id="307" r:id="Rde3e89d364db4e4a"/>
    <p:sldId xmlns:r="http://schemas.openxmlformats.org/officeDocument/2006/relationships" id="308" r:id="R37ba0345978e49ec"/>
    <p:sldId xmlns:r="http://schemas.openxmlformats.org/officeDocument/2006/relationships" id="309" r:id="R4b23f71db5ea4d05"/>
    <p:sldId xmlns:r="http://schemas.openxmlformats.org/officeDocument/2006/relationships" id="310" r:id="Rf941eadeed5946ba"/>
    <p:sldId xmlns:r="http://schemas.openxmlformats.org/officeDocument/2006/relationships" id="311" r:id="R8e1f65f68f114580"/>
    <p:sldId xmlns:r="http://schemas.openxmlformats.org/officeDocument/2006/relationships" id="312" r:id="R9acf2972c1504482"/>
    <p:sldId xmlns:r="http://schemas.openxmlformats.org/officeDocument/2006/relationships" id="313" r:id="Rac3d9af3e1124f1d"/>
    <p:sldId xmlns:r="http://schemas.openxmlformats.org/officeDocument/2006/relationships" id="314" r:id="R406f304ee11344fd"/>
    <p:sldId xmlns:r="http://schemas.openxmlformats.org/officeDocument/2006/relationships" id="315" r:id="Rc0da11372f304697"/>
    <p:sldId xmlns:r="http://schemas.openxmlformats.org/officeDocument/2006/relationships" id="316" r:id="R38be2614b36f4f78"/>
    <p:sldId xmlns:r="http://schemas.openxmlformats.org/officeDocument/2006/relationships" id="317" r:id="R81df4ca3bbf24889"/>
    <p:sldId xmlns:r="http://schemas.openxmlformats.org/officeDocument/2006/relationships" id="318" r:id="R03e55fcb49f24f5f"/>
    <p:sldId xmlns:r="http://schemas.openxmlformats.org/officeDocument/2006/relationships" id="319" r:id="R3df9884380eb47f4"/>
    <p:sldId xmlns:r="http://schemas.openxmlformats.org/officeDocument/2006/relationships" id="320" r:id="R020871b4c807457f"/>
    <p:sldId xmlns:r="http://schemas.openxmlformats.org/officeDocument/2006/relationships" id="321" r:id="R5ea001be2ff34b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81ecfde4b24ce0" /><Relationship Type="http://schemas.openxmlformats.org/officeDocument/2006/relationships/slideMaster" Target="/ppt/slideMasters/slideMaster1.xml" Id="R3677b4ed541847ab" /><Relationship Type="http://schemas.openxmlformats.org/officeDocument/2006/relationships/notesMaster" Target="/ppt/notesMasters/notesMaster1.xml" Id="R1cb6765e331b46a7" /><Relationship Type="http://schemas.openxmlformats.org/officeDocument/2006/relationships/presProps" Target="/ppt/presProps.xml" Id="R687714816f3c40f1" /><Relationship Type="http://schemas.openxmlformats.org/officeDocument/2006/relationships/tableStyles" Target="/ppt/tableStyles.xml" Id="Rdcbf37c0de23410f" /><Relationship Type="http://schemas.openxmlformats.org/officeDocument/2006/relationships/slide" Target="/ppt/slides/slide1.xml" Id="Rdaa134cdf19d4f6c" /><Relationship Type="http://schemas.openxmlformats.org/officeDocument/2006/relationships/slide" Target="/ppt/slides/slide2.xml" Id="R38a123e8e36d4ddd" /><Relationship Type="http://schemas.openxmlformats.org/officeDocument/2006/relationships/slide" Target="/ppt/slides/slide3.xml" Id="R4894b20f9af94726" /><Relationship Type="http://schemas.openxmlformats.org/officeDocument/2006/relationships/slide" Target="/ppt/slides/slide4.xml" Id="Rd23308bca50f4b5c" /><Relationship Type="http://schemas.openxmlformats.org/officeDocument/2006/relationships/slide" Target="/ppt/slides/slide5.xml" Id="R2fa3a4af6d284fd3" /><Relationship Type="http://schemas.openxmlformats.org/officeDocument/2006/relationships/slide" Target="/ppt/slides/slide6.xml" Id="R8f62d96b08a54c1c" /><Relationship Type="http://schemas.openxmlformats.org/officeDocument/2006/relationships/slide" Target="/ppt/slides/slide7.xml" Id="R0ef7970e2cca49be" /><Relationship Type="http://schemas.openxmlformats.org/officeDocument/2006/relationships/slide" Target="/ppt/slides/slide8.xml" Id="R18f714a89c414ba9" /><Relationship Type="http://schemas.openxmlformats.org/officeDocument/2006/relationships/slide" Target="/ppt/slides/slide9.xml" Id="R2aa0c96a22bf4618" /><Relationship Type="http://schemas.openxmlformats.org/officeDocument/2006/relationships/slide" Target="/ppt/slides/slide10.xml" Id="R1b6141e76f2e4afa" /><Relationship Type="http://schemas.openxmlformats.org/officeDocument/2006/relationships/slide" Target="/ppt/slides/slide11.xml" Id="R12adacf0bb864076" /><Relationship Type="http://schemas.openxmlformats.org/officeDocument/2006/relationships/slide" Target="/ppt/slides/slide12.xml" Id="Re6ba1159a46d429b" /><Relationship Type="http://schemas.openxmlformats.org/officeDocument/2006/relationships/slide" Target="/ppt/slides/slide13.xml" Id="R84abf5bf0bd14b8e" /><Relationship Type="http://schemas.openxmlformats.org/officeDocument/2006/relationships/slide" Target="/ppt/slides/slide14.xml" Id="R3cf9c33200e843d4" /><Relationship Type="http://schemas.openxmlformats.org/officeDocument/2006/relationships/slide" Target="/ppt/slides/slide15.xml" Id="R6d0066cede7a42a9" /><Relationship Type="http://schemas.openxmlformats.org/officeDocument/2006/relationships/slide" Target="/ppt/slides/slide16.xml" Id="R14fc59f59d114ff4" /><Relationship Type="http://schemas.openxmlformats.org/officeDocument/2006/relationships/slide" Target="/ppt/slides/slide17.xml" Id="R56137c44ce854d4a" /><Relationship Type="http://schemas.openxmlformats.org/officeDocument/2006/relationships/slide" Target="/ppt/slides/slide18.xml" Id="R94048e2295c74d1f" /><Relationship Type="http://schemas.openxmlformats.org/officeDocument/2006/relationships/slide" Target="/ppt/slides/slide19.xml" Id="R7fc6bc3b82384253" /><Relationship Type="http://schemas.openxmlformats.org/officeDocument/2006/relationships/slide" Target="/ppt/slides/slide20.xml" Id="Raa97ed7165ab4fc2" /><Relationship Type="http://schemas.openxmlformats.org/officeDocument/2006/relationships/slide" Target="/ppt/slides/slide21.xml" Id="R9a6c8ac2a4774e9c" /><Relationship Type="http://schemas.openxmlformats.org/officeDocument/2006/relationships/slide" Target="/ppt/slides/slide22.xml" Id="R9603548da6c04ef4" /><Relationship Type="http://schemas.openxmlformats.org/officeDocument/2006/relationships/slide" Target="/ppt/slides/slide23.xml" Id="R70e5e972733947ea" /><Relationship Type="http://schemas.openxmlformats.org/officeDocument/2006/relationships/slide" Target="/ppt/slides/slide24.xml" Id="R8ad8b64f79f04a6d" /><Relationship Type="http://schemas.openxmlformats.org/officeDocument/2006/relationships/slide" Target="/ppt/slides/slide25.xml" Id="Rcb712c2e46b24f49" /><Relationship Type="http://schemas.openxmlformats.org/officeDocument/2006/relationships/slide" Target="/ppt/slides/slide26.xml" Id="R9f35a1f28ecf4b2f" /><Relationship Type="http://schemas.openxmlformats.org/officeDocument/2006/relationships/slide" Target="/ppt/slides/slide27.xml" Id="R82e12f93ebff43f1" /><Relationship Type="http://schemas.openxmlformats.org/officeDocument/2006/relationships/slide" Target="/ppt/slides/slide28.xml" Id="R6b505d57673646db" /><Relationship Type="http://schemas.openxmlformats.org/officeDocument/2006/relationships/slide" Target="/ppt/slides/slide29.xml" Id="Rb14e10d4d5cc4d09" /><Relationship Type="http://schemas.openxmlformats.org/officeDocument/2006/relationships/slide" Target="/ppt/slides/slide30.xml" Id="Re1daf805a85f4d38" /><Relationship Type="http://schemas.openxmlformats.org/officeDocument/2006/relationships/slide" Target="/ppt/slides/slide31.xml" Id="R50ca0818f217423e" /><Relationship Type="http://schemas.openxmlformats.org/officeDocument/2006/relationships/slide" Target="/ppt/slides/slide32.xml" Id="R7060bf5f9e1e49f3" /><Relationship Type="http://schemas.openxmlformats.org/officeDocument/2006/relationships/slide" Target="/ppt/slides/slide33.xml" Id="Rde79e8e057204896" /><Relationship Type="http://schemas.openxmlformats.org/officeDocument/2006/relationships/slide" Target="/ppt/slides/slide34.xml" Id="Rb781f7a1f6ab48d9" /><Relationship Type="http://schemas.openxmlformats.org/officeDocument/2006/relationships/slide" Target="/ppt/slides/slide35.xml" Id="Rf1b61233f0e24e78" /><Relationship Type="http://schemas.openxmlformats.org/officeDocument/2006/relationships/slide" Target="/ppt/slides/slide36.xml" Id="Re5052f72793c4699" /><Relationship Type="http://schemas.openxmlformats.org/officeDocument/2006/relationships/slide" Target="/ppt/slides/slide37.xml" Id="R352e590e5b74400e" /><Relationship Type="http://schemas.openxmlformats.org/officeDocument/2006/relationships/slide" Target="/ppt/slides/slide38.xml" Id="Rb508b280fa214cd9" /><Relationship Type="http://schemas.openxmlformats.org/officeDocument/2006/relationships/slide" Target="/ppt/slides/slide39.xml" Id="R6b7cf4fd7a384d79" /><Relationship Type="http://schemas.openxmlformats.org/officeDocument/2006/relationships/slide" Target="/ppt/slides/slide40.xml" Id="Rf750483dda494399" /><Relationship Type="http://schemas.openxmlformats.org/officeDocument/2006/relationships/slide" Target="/ppt/slides/slide41.xml" Id="R7cb19f66dde64a9a" /><Relationship Type="http://schemas.openxmlformats.org/officeDocument/2006/relationships/slide" Target="/ppt/slides/slide42.xml" Id="Rd64c5a2f83214da7" /><Relationship Type="http://schemas.openxmlformats.org/officeDocument/2006/relationships/slide" Target="/ppt/slides/slide43.xml" Id="R42d61aeab4854782" /><Relationship Type="http://schemas.openxmlformats.org/officeDocument/2006/relationships/slide" Target="/ppt/slides/slide44.xml" Id="R4b862e1d4d184fe8" /><Relationship Type="http://schemas.openxmlformats.org/officeDocument/2006/relationships/slide" Target="/ppt/slides/slide45.xml" Id="Rc5e81bb8d4ab40aa" /><Relationship Type="http://schemas.openxmlformats.org/officeDocument/2006/relationships/slide" Target="/ppt/slides/slide46.xml" Id="R3a9a199115cf4ea3" /><Relationship Type="http://schemas.openxmlformats.org/officeDocument/2006/relationships/slide" Target="/ppt/slides/slide47.xml" Id="Reea12be78c654ef3" /><Relationship Type="http://schemas.openxmlformats.org/officeDocument/2006/relationships/slide" Target="/ppt/slides/slide48.xml" Id="R360e7c1f49fc4d21" /><Relationship Type="http://schemas.openxmlformats.org/officeDocument/2006/relationships/slide" Target="/ppt/slides/slide49.xml" Id="R9669364b65d843de" /><Relationship Type="http://schemas.openxmlformats.org/officeDocument/2006/relationships/slide" Target="/ppt/slides/slide50.xml" Id="R66f9acd5e51f4c6b" /><Relationship Type="http://schemas.openxmlformats.org/officeDocument/2006/relationships/slide" Target="/ppt/slides/slide51.xml" Id="R6da2af633d0a4114" /><Relationship Type="http://schemas.openxmlformats.org/officeDocument/2006/relationships/slide" Target="/ppt/slides/slide52.xml" Id="Rde3e89d364db4e4a" /><Relationship Type="http://schemas.openxmlformats.org/officeDocument/2006/relationships/slide" Target="/ppt/slides/slide53.xml" Id="R37ba0345978e49ec" /><Relationship Type="http://schemas.openxmlformats.org/officeDocument/2006/relationships/slide" Target="/ppt/slides/slide54.xml" Id="R4b23f71db5ea4d05" /><Relationship Type="http://schemas.openxmlformats.org/officeDocument/2006/relationships/slide" Target="/ppt/slides/slide55.xml" Id="Rf941eadeed5946ba" /><Relationship Type="http://schemas.openxmlformats.org/officeDocument/2006/relationships/slide" Target="/ppt/slides/slide56.xml" Id="R8e1f65f68f114580" /><Relationship Type="http://schemas.openxmlformats.org/officeDocument/2006/relationships/slide" Target="/ppt/slides/slide57.xml" Id="R9acf2972c1504482" /><Relationship Type="http://schemas.openxmlformats.org/officeDocument/2006/relationships/slide" Target="/ppt/slides/slide58.xml" Id="Rac3d9af3e1124f1d" /><Relationship Type="http://schemas.openxmlformats.org/officeDocument/2006/relationships/slide" Target="/ppt/slides/slide59.xml" Id="R406f304ee11344fd" /><Relationship Type="http://schemas.openxmlformats.org/officeDocument/2006/relationships/slide" Target="/ppt/slides/slide60.xml" Id="Rc0da11372f304697" /><Relationship Type="http://schemas.openxmlformats.org/officeDocument/2006/relationships/slide" Target="/ppt/slides/slide61.xml" Id="R38be2614b36f4f78" /><Relationship Type="http://schemas.openxmlformats.org/officeDocument/2006/relationships/slide" Target="/ppt/slides/slide62.xml" Id="R81df4ca3bbf24889" /><Relationship Type="http://schemas.openxmlformats.org/officeDocument/2006/relationships/slide" Target="/ppt/slides/slide63.xml" Id="R03e55fcb49f24f5f" /><Relationship Type="http://schemas.openxmlformats.org/officeDocument/2006/relationships/slide" Target="/ppt/slides/slide64.xml" Id="R3df9884380eb47f4" /><Relationship Type="http://schemas.openxmlformats.org/officeDocument/2006/relationships/slide" Target="/ppt/slides/slide65.xml" Id="R020871b4c807457f" /><Relationship Type="http://schemas.openxmlformats.org/officeDocument/2006/relationships/slide" Target="/ppt/slides/slide66.xml" Id="R5ea001be2ff34b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76860cf34548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0f0e586bc34049" /><Relationship Type="http://schemas.openxmlformats.org/officeDocument/2006/relationships/notesMaster" Target="/ppt/notesMasters/notesMaster1.xml" Id="R215a3f423e5242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4d5fed6a2c4b15" /><Relationship Type="http://schemas.openxmlformats.org/officeDocument/2006/relationships/notesMaster" Target="/ppt/notesMasters/notesMaster1.xml" Id="R55816a1176b64a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6c7a4ee4cc4ae4" /><Relationship Type="http://schemas.openxmlformats.org/officeDocument/2006/relationships/notesMaster" Target="/ppt/notesMasters/notesMaster1.xml" Id="R0126a10b761243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729da8f1394518" /><Relationship Type="http://schemas.openxmlformats.org/officeDocument/2006/relationships/notesMaster" Target="/ppt/notesMasters/notesMaster1.xml" Id="R46eb9f2de72c4c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49c7e1368c043f1" /><Relationship Type="http://schemas.openxmlformats.org/officeDocument/2006/relationships/notesMaster" Target="/ppt/notesMasters/notesMaster1.xml" Id="R988b1a2582d048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af2501cf454f4d" /><Relationship Type="http://schemas.openxmlformats.org/officeDocument/2006/relationships/notesMaster" Target="/ppt/notesMasters/notesMaster1.xml" Id="Reb02f8314025479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13df47d321429f" /><Relationship Type="http://schemas.openxmlformats.org/officeDocument/2006/relationships/notesMaster" Target="/ppt/notesMasters/notesMaster1.xml" Id="Rdf86700c514646f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5084534cd74130" /><Relationship Type="http://schemas.openxmlformats.org/officeDocument/2006/relationships/notesMaster" Target="/ppt/notesMasters/notesMaster1.xml" Id="Rd13c1fbc21b14e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4ffcce9e374a78" /><Relationship Type="http://schemas.openxmlformats.org/officeDocument/2006/relationships/notesMaster" Target="/ppt/notesMasters/notesMaster1.xml" Id="Rd886f3941e85479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c4679a213149ef" /><Relationship Type="http://schemas.openxmlformats.org/officeDocument/2006/relationships/notesMaster" Target="/ppt/notesMasters/notesMaster1.xml" Id="R31cf7e8ef8d541d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11ae9dfc8ee4545" /><Relationship Type="http://schemas.openxmlformats.org/officeDocument/2006/relationships/notesMaster" Target="/ppt/notesMasters/notesMaster1.xml" Id="Rd5f9ea283d30455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1dfbf0f73ae4141" /><Relationship Type="http://schemas.openxmlformats.org/officeDocument/2006/relationships/notesMaster" Target="/ppt/notesMasters/notesMaster1.xml" Id="Rd4f71aaeaeb248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5449fba6c564ed4" /><Relationship Type="http://schemas.openxmlformats.org/officeDocument/2006/relationships/notesMaster" Target="/ppt/notesMasters/notesMaster1.xml" Id="R6e15bc20529c4b7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dcf17b471754c8d" /><Relationship Type="http://schemas.openxmlformats.org/officeDocument/2006/relationships/notesMaster" Target="/ppt/notesMasters/notesMaster1.xml" Id="Rfa2d8f3f1e29481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f0397db0936400b" /><Relationship Type="http://schemas.openxmlformats.org/officeDocument/2006/relationships/notesMaster" Target="/ppt/notesMasters/notesMaster1.xml" Id="Rc17db8a173f245d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72fbabfcbe6489e" /><Relationship Type="http://schemas.openxmlformats.org/officeDocument/2006/relationships/notesMaster" Target="/ppt/notesMasters/notesMaster1.xml" Id="Rcf3102e5f93f42f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61c8a0688f04ea6" /><Relationship Type="http://schemas.openxmlformats.org/officeDocument/2006/relationships/notesMaster" Target="/ppt/notesMasters/notesMaster1.xml" Id="R2ed30b6b19d94b6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38ce4887c564a30" /><Relationship Type="http://schemas.openxmlformats.org/officeDocument/2006/relationships/notesMaster" Target="/ppt/notesMasters/notesMaster1.xml" Id="R937750587e9c401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eee6df0e53447c6" /><Relationship Type="http://schemas.openxmlformats.org/officeDocument/2006/relationships/notesMaster" Target="/ppt/notesMasters/notesMaster1.xml" Id="R0f22866bd5ae404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e42d9a4e1104a05" /><Relationship Type="http://schemas.openxmlformats.org/officeDocument/2006/relationships/notesMaster" Target="/ppt/notesMasters/notesMaster1.xml" Id="Ra4a0d9e5a56f442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f84e0f35e97421d" /><Relationship Type="http://schemas.openxmlformats.org/officeDocument/2006/relationships/notesMaster" Target="/ppt/notesMasters/notesMaster1.xml" Id="R009a237325d6442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fb7306b1c254a3e" /><Relationship Type="http://schemas.openxmlformats.org/officeDocument/2006/relationships/notesMaster" Target="/ppt/notesMasters/notesMaster1.xml" Id="Rd36e17eee9a64dd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b3f4f482d1a4436" /><Relationship Type="http://schemas.openxmlformats.org/officeDocument/2006/relationships/notesMaster" Target="/ppt/notesMasters/notesMaster1.xml" Id="R6eddb95363c44b7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3bb8df570dd4a1d" /><Relationship Type="http://schemas.openxmlformats.org/officeDocument/2006/relationships/notesMaster" Target="/ppt/notesMasters/notesMaster1.xml" Id="R961c167018994e2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c688f26d6da4675" /><Relationship Type="http://schemas.openxmlformats.org/officeDocument/2006/relationships/notesMaster" Target="/ppt/notesMasters/notesMaster1.xml" Id="Re8fd380bcee14e7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04e00c017674c7f" /><Relationship Type="http://schemas.openxmlformats.org/officeDocument/2006/relationships/notesMaster" Target="/ppt/notesMasters/notesMaster1.xml" Id="R64e08ba399a443c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3be5f5b66a046c2" /><Relationship Type="http://schemas.openxmlformats.org/officeDocument/2006/relationships/notesMaster" Target="/ppt/notesMasters/notesMaster1.xml" Id="R409c2a4e996e4a7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fea618c942b41f7" /><Relationship Type="http://schemas.openxmlformats.org/officeDocument/2006/relationships/notesMaster" Target="/ppt/notesMasters/notesMaster1.xml" Id="R790a9ce5121248f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43aa92a20324bc4" /><Relationship Type="http://schemas.openxmlformats.org/officeDocument/2006/relationships/notesMaster" Target="/ppt/notesMasters/notesMaster1.xml" Id="R35c808c10ccf429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051e68f19724fcc" /><Relationship Type="http://schemas.openxmlformats.org/officeDocument/2006/relationships/notesMaster" Target="/ppt/notesMasters/notesMaster1.xml" Id="R020f18eea3f5454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e39d498f446408c" /><Relationship Type="http://schemas.openxmlformats.org/officeDocument/2006/relationships/notesMaster" Target="/ppt/notesMasters/notesMaster1.xml" Id="Rafe9ff225eff4a6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c1b79c3902b4867" /><Relationship Type="http://schemas.openxmlformats.org/officeDocument/2006/relationships/notesMaster" Target="/ppt/notesMasters/notesMaster1.xml" Id="Rccb8a1c941104b2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4dfcb8640264a4f" /><Relationship Type="http://schemas.openxmlformats.org/officeDocument/2006/relationships/notesMaster" Target="/ppt/notesMasters/notesMaster1.xml" Id="R31fee81d33fb4ca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8de26d9a1334a55" /><Relationship Type="http://schemas.openxmlformats.org/officeDocument/2006/relationships/notesMaster" Target="/ppt/notesMasters/notesMaster1.xml" Id="Rfbe4e6f23a854e4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6bbd96d4f25405a" /><Relationship Type="http://schemas.openxmlformats.org/officeDocument/2006/relationships/notesMaster" Target="/ppt/notesMasters/notesMaster1.xml" Id="R9024e7d48619439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803f3471130489a" /><Relationship Type="http://schemas.openxmlformats.org/officeDocument/2006/relationships/notesMaster" Target="/ppt/notesMasters/notesMaster1.xml" Id="Rd07586eb250342b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bfc6dcf850f4a3c" /><Relationship Type="http://schemas.openxmlformats.org/officeDocument/2006/relationships/notesMaster" Target="/ppt/notesMasters/notesMaster1.xml" Id="Re27a8c6d3f29441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0adab1b2c484a5c" /><Relationship Type="http://schemas.openxmlformats.org/officeDocument/2006/relationships/notesMaster" Target="/ppt/notesMasters/notesMaster1.xml" Id="Rf05dce379c694d1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202dd51b16548e4" /><Relationship Type="http://schemas.openxmlformats.org/officeDocument/2006/relationships/notesMaster" Target="/ppt/notesMasters/notesMaster1.xml" Id="R2e5f44fa2f5d4ec3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3e4dc698e3f64649" /><Relationship Type="http://schemas.openxmlformats.org/officeDocument/2006/relationships/notesMaster" Target="/ppt/notesMasters/notesMaster1.xml" Id="Ra7270b5c43f84cd9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da1e0cf81ef46cb" /><Relationship Type="http://schemas.openxmlformats.org/officeDocument/2006/relationships/notesMaster" Target="/ppt/notesMasters/notesMaster1.xml" Id="R9472e292ca14468a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d33b930f0bdb4c50" /><Relationship Type="http://schemas.openxmlformats.org/officeDocument/2006/relationships/notesMaster" Target="/ppt/notesMasters/notesMaster1.xml" Id="Rcb2598726d5b4d75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9f97b446defc41e2" /><Relationship Type="http://schemas.openxmlformats.org/officeDocument/2006/relationships/notesMaster" Target="/ppt/notesMasters/notesMaster1.xml" Id="Rd0e5ba15008742b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9d8f6b2450e143a5" /><Relationship Type="http://schemas.openxmlformats.org/officeDocument/2006/relationships/notesMaster" Target="/ppt/notesMasters/notesMaster1.xml" Id="Re6edba02335c470c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fe5147150a2944dd" /><Relationship Type="http://schemas.openxmlformats.org/officeDocument/2006/relationships/notesMaster" Target="/ppt/notesMasters/notesMaster1.xml" Id="Rc89449e27795482f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6b294f7380d3447c" /><Relationship Type="http://schemas.openxmlformats.org/officeDocument/2006/relationships/notesMaster" Target="/ppt/notesMasters/notesMaster1.xml" Id="Rde29d70e35e14e3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cddf8887cd9a4d8d" /><Relationship Type="http://schemas.openxmlformats.org/officeDocument/2006/relationships/notesMaster" Target="/ppt/notesMasters/notesMaster1.xml" Id="R52be10ade67e4fe3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234eebaab4604504" /><Relationship Type="http://schemas.openxmlformats.org/officeDocument/2006/relationships/notesMaster" Target="/ppt/notesMasters/notesMaster1.xml" Id="R225ea05e7f2f4a82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d01c64c100194098" /><Relationship Type="http://schemas.openxmlformats.org/officeDocument/2006/relationships/notesMaster" Target="/ppt/notesMasters/notesMaster1.xml" Id="Rfdcc9c27869c407a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fcbc4fade1ef4868" /><Relationship Type="http://schemas.openxmlformats.org/officeDocument/2006/relationships/notesMaster" Target="/ppt/notesMasters/notesMaster1.xml" Id="R08566d8aa3c74a0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6187f06b00104e8b" /><Relationship Type="http://schemas.openxmlformats.org/officeDocument/2006/relationships/notesMaster" Target="/ppt/notesMasters/notesMaster1.xml" Id="R57bce53b9c0e4ff7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13f049029fa744fd" /><Relationship Type="http://schemas.openxmlformats.org/officeDocument/2006/relationships/notesMaster" Target="/ppt/notesMasters/notesMaster1.xml" Id="R8d366e89ab0a41ac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83b182347c444c0c" /><Relationship Type="http://schemas.openxmlformats.org/officeDocument/2006/relationships/notesMaster" Target="/ppt/notesMasters/notesMaster1.xml" Id="R1b649ef530b94a7f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d1f4752542224fac" /><Relationship Type="http://schemas.openxmlformats.org/officeDocument/2006/relationships/notesMaster" Target="/ppt/notesMasters/notesMaster1.xml" Id="R913eb5357e274406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d90dd6afd10740d4" /><Relationship Type="http://schemas.openxmlformats.org/officeDocument/2006/relationships/notesMaster" Target="/ppt/notesMasters/notesMaster1.xml" Id="R6cf27361bf064d18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1b57f5bb148e4a10" /><Relationship Type="http://schemas.openxmlformats.org/officeDocument/2006/relationships/notesMaster" Target="/ppt/notesMasters/notesMaster1.xml" Id="R68e5f35e7fbd411a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ad268cd1cddf4b05" /><Relationship Type="http://schemas.openxmlformats.org/officeDocument/2006/relationships/notesMaster" Target="/ppt/notesMasters/notesMaster1.xml" Id="R9cfeabd07a5f419c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6733c5e718764f1a" /><Relationship Type="http://schemas.openxmlformats.org/officeDocument/2006/relationships/notesMaster" Target="/ppt/notesMasters/notesMaster1.xml" Id="Rcca514f7e14d4c3a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b8bdc227b5514849" /><Relationship Type="http://schemas.openxmlformats.org/officeDocument/2006/relationships/notesMaster" Target="/ppt/notesMasters/notesMaster1.xml" Id="R7c3e486ca0bf4973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9ef69373a18741f9" /><Relationship Type="http://schemas.openxmlformats.org/officeDocument/2006/relationships/notesMaster" Target="/ppt/notesMasters/notesMaster1.xml" Id="R04a25c463b7c4c6d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ee71a6a0040243c5" /><Relationship Type="http://schemas.openxmlformats.org/officeDocument/2006/relationships/notesMaster" Target="/ppt/notesMasters/notesMaster1.xml" Id="Rd0ed759ceed84d59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1bd9923b915f489d" /><Relationship Type="http://schemas.openxmlformats.org/officeDocument/2006/relationships/notesMaster" Target="/ppt/notesMasters/notesMaster1.xml" Id="R59834a594a3540ac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952b0e8a5b664aa9" /><Relationship Type="http://schemas.openxmlformats.org/officeDocument/2006/relationships/notesMaster" Target="/ppt/notesMasters/notesMaster1.xml" Id="R7efa1a9485e4440f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5b6f73c29bcf44f5" /><Relationship Type="http://schemas.openxmlformats.org/officeDocument/2006/relationships/notesMaster" Target="/ppt/notesMasters/notesMaster1.xml" Id="R0d4601512c37486a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4acf7ca6f8cf4b3d" /><Relationship Type="http://schemas.openxmlformats.org/officeDocument/2006/relationships/notesMaster" Target="/ppt/notesMasters/notesMaster1.xml" Id="R0f1c40e6e0bd4e23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910ae67266ce4895" /><Relationship Type="http://schemas.openxmlformats.org/officeDocument/2006/relationships/notesMaster" Target="/ppt/notesMasters/notesMaster1.xml" Id="Reb649f45a8f748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  <a:p xmlns:a="http://schemas.openxmlformats.org/drawingml/2006/main">
            <a:r>
              <a:t>教育部相关政策；APEC 官方资料。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  <a:p xmlns:a="http://schemas.openxmlformats.org/drawingml/2006/main">
            <a:r>
              <a:t>APEC 官方：2026 主题与优先领域；深圳市政府 APEC 专题。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  <a:p xmlns:a="http://schemas.openxmlformats.org/drawingml/2006/main">
            <a:r>
              <a:t>公开资料：MIT RAISE、JHU CTY、HKAGE、P-TECH、FIRST、LUMA、WHO、CASEL 等。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  <a:p xmlns:a="http://schemas.openxmlformats.org/drawingml/2006/main">
            <a:r>
              <a:t>状态：拟联合发起，已初步达成意向，待正式签约。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  <a:p xmlns:a="http://schemas.openxmlformats.org/drawingml/2006/main">
            <a:r>
              <a:t>深圳市政府历史公报及公开教育资料；项目身份、照片与完整简介待本人书面确认。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  <a:p xmlns:a="http://schemas.openxmlformats.org/drawingml/2006/main">
            <a:r>
              <a:t>新快报、羊城晚报等媒体支持或合作名称，须以书面授权为准。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bba4af70e443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99fc066e9440a6" /><Relationship Type="http://schemas.openxmlformats.org/officeDocument/2006/relationships/slideLayout" Target="/ppt/slideLayouts/slideLayout1.xml" Id="R7a5723827d1349b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5723827d1349b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f5833775d49a7" /><Relationship Type="http://schemas.openxmlformats.org/officeDocument/2006/relationships/image" Target="/ppt/media/image.png" Id="Ra7c722f031ec457c" /><Relationship Type="http://schemas.openxmlformats.org/officeDocument/2006/relationships/notesSlide" Target="/ppt/notesSlides/notesSlide1.xml" Id="R426dde4d86934a5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4687fed64491d" /><Relationship Type="http://schemas.openxmlformats.org/officeDocument/2006/relationships/notesSlide" Target="/ppt/notesSlides/notesSlide2.xml" Id="Rc04e55691e7148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c37af18744fc7" /><Relationship Type="http://schemas.openxmlformats.org/officeDocument/2006/relationships/notesSlide" Target="/ppt/notesSlides/notesSlide3.xml" Id="R7c5c152f752a44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9480def0c4f21" /><Relationship Type="http://schemas.openxmlformats.org/officeDocument/2006/relationships/notesSlide" Target="/ppt/notesSlides/notesSlide4.xml" Id="Rf8b2fa48571f47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6647a617d4638" /><Relationship Type="http://schemas.openxmlformats.org/officeDocument/2006/relationships/notesSlide" Target="/ppt/notesSlides/notesSlide5.xml" Id="Rf3b837298b214e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3c442a2a0343a3" /><Relationship Type="http://schemas.openxmlformats.org/officeDocument/2006/relationships/notesSlide" Target="/ppt/notesSlides/notesSlide6.xml" Id="R2291525c26e048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a888c5e7b4377" /><Relationship Type="http://schemas.openxmlformats.org/officeDocument/2006/relationships/notesSlide" Target="/ppt/notesSlides/notesSlide7.xml" Id="R36a50e7d57da4d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1651782414b79" /><Relationship Type="http://schemas.openxmlformats.org/officeDocument/2006/relationships/notesSlide" Target="/ppt/notesSlides/notesSlide8.xml" Id="R5eba7aba7c6543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623723c4db4733" /><Relationship Type="http://schemas.openxmlformats.org/officeDocument/2006/relationships/notesSlide" Target="/ppt/notesSlides/notesSlide9.xml" Id="R453e6e94976940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92ecf76a584921" /><Relationship Type="http://schemas.openxmlformats.org/officeDocument/2006/relationships/notesSlide" Target="/ppt/notesSlides/notesSlide10.xml" Id="R388c155334b1433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847cbbaad946ba" /><Relationship Type="http://schemas.openxmlformats.org/officeDocument/2006/relationships/notesSlide" Target="/ppt/notesSlides/notesSlide11.xml" Id="R88d0aec5c0d9483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19b05dce342aa" /><Relationship Type="http://schemas.openxmlformats.org/officeDocument/2006/relationships/notesSlide" Target="/ppt/notesSlides/notesSlide12.xml" Id="Rb1a590ee07b64a3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92ed0e72e4bb0" /><Relationship Type="http://schemas.openxmlformats.org/officeDocument/2006/relationships/notesSlide" Target="/ppt/notesSlides/notesSlide13.xml" Id="R3fca42abd5a646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e0b39705d24613" /><Relationship Type="http://schemas.openxmlformats.org/officeDocument/2006/relationships/image" Target="/ppt/media/image2.png" Id="Rce6a4e4bf0d045f7" /><Relationship Type="http://schemas.openxmlformats.org/officeDocument/2006/relationships/notesSlide" Target="/ppt/notesSlides/notesSlide14.xml" Id="R37e7995e2b924ea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24f6f04014460f" /><Relationship Type="http://schemas.openxmlformats.org/officeDocument/2006/relationships/notesSlide" Target="/ppt/notesSlides/notesSlide15.xml" Id="R8d41258a4c1d4de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3fce0da2f41b5" /><Relationship Type="http://schemas.openxmlformats.org/officeDocument/2006/relationships/notesSlide" Target="/ppt/notesSlides/notesSlide16.xml" Id="R07850a1245a3465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c7d501d0114d6a" /><Relationship Type="http://schemas.openxmlformats.org/officeDocument/2006/relationships/notesSlide" Target="/ppt/notesSlides/notesSlide17.xml" Id="Re21e1da14df74ce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e7c2ccd6924d05" /><Relationship Type="http://schemas.openxmlformats.org/officeDocument/2006/relationships/notesSlide" Target="/ppt/notesSlides/notesSlide18.xml" Id="Rd4791f3343a3428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9108dc77548f5" /><Relationship Type="http://schemas.openxmlformats.org/officeDocument/2006/relationships/notesSlide" Target="/ppt/notesSlides/notesSlide19.xml" Id="R4155abf37f6d48a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fa7555184948ff" /><Relationship Type="http://schemas.openxmlformats.org/officeDocument/2006/relationships/notesSlide" Target="/ppt/notesSlides/notesSlide20.xml" Id="Re827f7cf1bed425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42b4b4c9824770" /><Relationship Type="http://schemas.openxmlformats.org/officeDocument/2006/relationships/notesSlide" Target="/ppt/notesSlides/notesSlide21.xml" Id="Rb322068ec7b440f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eb99bdca34633" /><Relationship Type="http://schemas.openxmlformats.org/officeDocument/2006/relationships/notesSlide" Target="/ppt/notesSlides/notesSlide22.xml" Id="Ra3f926265623467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60ee2babcc477e" /><Relationship Type="http://schemas.openxmlformats.org/officeDocument/2006/relationships/notesSlide" Target="/ppt/notesSlides/notesSlide23.xml" Id="R75a0a0d109ee4ee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3032bf6a84fd6" /><Relationship Type="http://schemas.openxmlformats.org/officeDocument/2006/relationships/notesSlide" Target="/ppt/notesSlides/notesSlide24.xml" Id="R8001d1b522694d9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0449e389d4743" /><Relationship Type="http://schemas.openxmlformats.org/officeDocument/2006/relationships/notesSlide" Target="/ppt/notesSlides/notesSlide25.xml" Id="Ra5d0d33b363b433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e487a399e14770" /><Relationship Type="http://schemas.openxmlformats.org/officeDocument/2006/relationships/notesSlide" Target="/ppt/notesSlides/notesSlide26.xml" Id="Rf7004ef4cdeb413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b3115951d246d0" /><Relationship Type="http://schemas.openxmlformats.org/officeDocument/2006/relationships/notesSlide" Target="/ppt/notesSlides/notesSlide27.xml" Id="R3c6e1e8da7ee479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85ecb474c4424" /><Relationship Type="http://schemas.openxmlformats.org/officeDocument/2006/relationships/notesSlide" Target="/ppt/notesSlides/notesSlide28.xml" Id="Rb313756b46fe440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e2504e543e43ae" /><Relationship Type="http://schemas.openxmlformats.org/officeDocument/2006/relationships/notesSlide" Target="/ppt/notesSlides/notesSlide29.xml" Id="R0a46657c569241d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edc7e0e59e41f2" /><Relationship Type="http://schemas.openxmlformats.org/officeDocument/2006/relationships/notesSlide" Target="/ppt/notesSlides/notesSlide30.xml" Id="R76b29a317de64c5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1b7cc4368426d" /><Relationship Type="http://schemas.openxmlformats.org/officeDocument/2006/relationships/notesSlide" Target="/ppt/notesSlides/notesSlide31.xml" Id="Re4ce9fcd720a4f6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7e6b568ed145f1" /><Relationship Type="http://schemas.openxmlformats.org/officeDocument/2006/relationships/notesSlide" Target="/ppt/notesSlides/notesSlide32.xml" Id="Rdafa0e39a2fe4c9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e624780324996" /><Relationship Type="http://schemas.openxmlformats.org/officeDocument/2006/relationships/image" Target="/ppt/media/image3.png" Id="R34e29c6e54be444d" /><Relationship Type="http://schemas.openxmlformats.org/officeDocument/2006/relationships/notesSlide" Target="/ppt/notesSlides/notesSlide33.xml" Id="Ra8bd43265db24c5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5137b02794f99" /><Relationship Type="http://schemas.openxmlformats.org/officeDocument/2006/relationships/notesSlide" Target="/ppt/notesSlides/notesSlide34.xml" Id="R6b60ecedd9fe456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25ae3598fc4772" /><Relationship Type="http://schemas.openxmlformats.org/officeDocument/2006/relationships/notesSlide" Target="/ppt/notesSlides/notesSlide35.xml" Id="R920b735885bf4ea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662f3fb39944b0" /><Relationship Type="http://schemas.openxmlformats.org/officeDocument/2006/relationships/notesSlide" Target="/ppt/notesSlides/notesSlide36.xml" Id="R19f3e75303284f8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e57cddd74e4a92" /><Relationship Type="http://schemas.openxmlformats.org/officeDocument/2006/relationships/notesSlide" Target="/ppt/notesSlides/notesSlide37.xml" Id="R42ef81ec3c244a0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f5d1f7ad084554" /><Relationship Type="http://schemas.openxmlformats.org/officeDocument/2006/relationships/notesSlide" Target="/ppt/notesSlides/notesSlide38.xml" Id="R0fb4c74d1fe94583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65a3f68e114dcc" /><Relationship Type="http://schemas.openxmlformats.org/officeDocument/2006/relationships/image" Target="/ppt/media/image4.png" Id="R77ed06c2d6dc4661" /><Relationship Type="http://schemas.openxmlformats.org/officeDocument/2006/relationships/notesSlide" Target="/ppt/notesSlides/notesSlide39.xml" Id="Rb1abff2176c24607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f5b4f226dc4f48" /><Relationship Type="http://schemas.openxmlformats.org/officeDocument/2006/relationships/notesSlide" Target="/ppt/notesSlides/notesSlide40.xml" Id="R6eb39f7c083b4d9b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41d4eb9fe44ad" /><Relationship Type="http://schemas.openxmlformats.org/officeDocument/2006/relationships/notesSlide" Target="/ppt/notesSlides/notesSlide41.xml" Id="R9c56722d851a4356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4024c8182426c" /><Relationship Type="http://schemas.openxmlformats.org/officeDocument/2006/relationships/notesSlide" Target="/ppt/notesSlides/notesSlide42.xml" Id="R5fd4fcfa273b42f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c5aede25584c54" /><Relationship Type="http://schemas.openxmlformats.org/officeDocument/2006/relationships/notesSlide" Target="/ppt/notesSlides/notesSlide43.xml" Id="R88b8d360ec3545e4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e4df167f4403d" /><Relationship Type="http://schemas.openxmlformats.org/officeDocument/2006/relationships/notesSlide" Target="/ppt/notesSlides/notesSlide44.xml" Id="Rc6716a275e684635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ad2517e74e40a2" /><Relationship Type="http://schemas.openxmlformats.org/officeDocument/2006/relationships/notesSlide" Target="/ppt/notesSlides/notesSlide45.xml" Id="R5a802b47fb3d457a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ea0c573f05476e" /><Relationship Type="http://schemas.openxmlformats.org/officeDocument/2006/relationships/notesSlide" Target="/ppt/notesSlides/notesSlide46.xml" Id="R9da32b6ecbb84d2f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bee582da4c4051" /><Relationship Type="http://schemas.openxmlformats.org/officeDocument/2006/relationships/notesSlide" Target="/ppt/notesSlides/notesSlide47.xml" Id="Refddfdd11b644228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c6b69e7734473" /><Relationship Type="http://schemas.openxmlformats.org/officeDocument/2006/relationships/notesSlide" Target="/ppt/notesSlides/notesSlide48.xml" Id="Ra53f2ec544344591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309d2b7ebf4ac2" /><Relationship Type="http://schemas.openxmlformats.org/officeDocument/2006/relationships/notesSlide" Target="/ppt/notesSlides/notesSlide49.xml" Id="R2af100b881dc4ed0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0544807a0e489b" /><Relationship Type="http://schemas.openxmlformats.org/officeDocument/2006/relationships/notesSlide" Target="/ppt/notesSlides/notesSlide50.xml" Id="R0963b64f90184ec9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3da08d68e0459a" /><Relationship Type="http://schemas.openxmlformats.org/officeDocument/2006/relationships/notesSlide" Target="/ppt/notesSlides/notesSlide51.xml" Id="R66feee84dcac45b9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9f1a0e7311476f" /><Relationship Type="http://schemas.openxmlformats.org/officeDocument/2006/relationships/notesSlide" Target="/ppt/notesSlides/notesSlide52.xml" Id="R4e8292759d164131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1eb83f9c864995" /><Relationship Type="http://schemas.openxmlformats.org/officeDocument/2006/relationships/notesSlide" Target="/ppt/notesSlides/notesSlide53.xml" Id="R0e91b5ca50ab4e7f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6d09ee7924a55" /><Relationship Type="http://schemas.openxmlformats.org/officeDocument/2006/relationships/notesSlide" Target="/ppt/notesSlides/notesSlide54.xml" Id="R3ad80c5021a44910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1fa825268d49ae" /><Relationship Type="http://schemas.openxmlformats.org/officeDocument/2006/relationships/notesSlide" Target="/ppt/notesSlides/notesSlide55.xml" Id="Re025c46268b04c3d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522e56cb5842a5" /><Relationship Type="http://schemas.openxmlformats.org/officeDocument/2006/relationships/notesSlide" Target="/ppt/notesSlides/notesSlide56.xml" Id="R7ec8116261304e49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76076bec0648e2" /><Relationship Type="http://schemas.openxmlformats.org/officeDocument/2006/relationships/notesSlide" Target="/ppt/notesSlides/notesSlide57.xml" Id="Rd406d21908ee4cd0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6028af34747b0" /><Relationship Type="http://schemas.openxmlformats.org/officeDocument/2006/relationships/notesSlide" Target="/ppt/notesSlides/notesSlide58.xml" Id="R95a5c61157874287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4c2c54dd1a4799" /><Relationship Type="http://schemas.openxmlformats.org/officeDocument/2006/relationships/notesSlide" Target="/ppt/notesSlides/notesSlide59.xml" Id="R6a7e41e6f7754b77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4ac8599db4955" /><Relationship Type="http://schemas.openxmlformats.org/officeDocument/2006/relationships/notesSlide" Target="/ppt/notesSlides/notesSlide60.xml" Id="R9872ceaa7fea4c6d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ec580592a4bd8" /><Relationship Type="http://schemas.openxmlformats.org/officeDocument/2006/relationships/image" Target="/ppt/media/image5.png" Id="Rb7befabc59ba42c8" /><Relationship Type="http://schemas.openxmlformats.org/officeDocument/2006/relationships/image" Target="/ppt/media/image.svg" Id="Re29dc8d22ec04fbe" /><Relationship Type="http://schemas.openxmlformats.org/officeDocument/2006/relationships/image" Target="/ppt/media/image6.png" Id="R4197eef761744da6" /><Relationship Type="http://schemas.openxmlformats.org/officeDocument/2006/relationships/image" Target="/ppt/media/image2.svg" Id="R65b7b5af344d4e87" /><Relationship Type="http://schemas.openxmlformats.org/officeDocument/2006/relationships/image" Target="/ppt/media/image7.png" Id="Rc305328b22dd4ebc" /><Relationship Type="http://schemas.openxmlformats.org/officeDocument/2006/relationships/image" Target="/ppt/media/image3.svg" Id="R64faf9e5224a486e" /><Relationship Type="http://schemas.openxmlformats.org/officeDocument/2006/relationships/notesSlide" Target="/ppt/notesSlides/notesSlide61.xml" Id="Rd49249e41aa84e7d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c244276914015" /><Relationship Type="http://schemas.openxmlformats.org/officeDocument/2006/relationships/notesSlide" Target="/ppt/notesSlides/notesSlide62.xml" Id="Rc7684a856c024017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88d52bde2544ac" /><Relationship Type="http://schemas.openxmlformats.org/officeDocument/2006/relationships/notesSlide" Target="/ppt/notesSlides/notesSlide63.xml" Id="Raab6503d95944b97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96292c8084c65" /><Relationship Type="http://schemas.openxmlformats.org/officeDocument/2006/relationships/notesSlide" Target="/ppt/notesSlides/notesSlide64.xml" Id="R68ed44a9d8204564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6e6b4cef44ec9" /><Relationship Type="http://schemas.openxmlformats.org/officeDocument/2006/relationships/notesSlide" Target="/ppt/notesSlides/notesSlide65.xml" Id="R6fac66e8391745e2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a6dba563304bb2" /><Relationship Type="http://schemas.openxmlformats.org/officeDocument/2006/relationships/notesSlide" Target="/ppt/notesSlides/notesSlide66.xml" Id="R1c00d80fc5f6473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5F0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722f031ec457c"/>
          <a:srcRect xmlns:a="http://schemas.openxmlformats.org/drawingml/2006/main" l="28113" t="0" r="2811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1E530D-6DC6-48B7-ACD1-F4F05958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0"/>
            <a:ext cx="4191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F0B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4C182-3303-4A12-92D3-97BD270E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B&amp;G YOUTH AI &amp; TECHNOLOGY CENTER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5246F-3402-47A6-BC7A-4EF01B7E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5905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博格港湾青少年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智能科技成长中心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1AE732-CC6E-4F24-A364-00EE2EA1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957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5DDAE"/>
                </a:solidFill>
              </a:defRPr>
            </a:pPr>
            <a:r>
              <a:rPr sz="1500" b="0">
                <a:solidFill>
                  <a:srgbClr val="F5DDAE"/>
                </a:solidFill>
              </a:rPr>
              <a:t>以博爱看见每一种天赋，以格新打开每一种可能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24B70-1C54-4D1D-9FB9-C7E174D2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BD8CDA-90A9-4048-BEA2-39705F4CC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8BFC5"/>
                </a:solidFill>
              </a:defRPr>
            </a:pPr>
            <a:r>
              <a:rPr sz="975" b="1">
                <a:solidFill>
                  <a:srgbClr val="D8BFC5"/>
                </a:solidFill>
              </a:rPr>
              <a:t>深圳 · 粤港澳大湾区 · 面向世界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069B86-23C8-4C0C-B484-6C282BF4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6572250"/>
            <a:ext cx="209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E5D8DB"/>
                </a:solidFill>
              </a:defRPr>
            </a:pPr>
            <a:r>
              <a:rPr sz="675" b="0">
                <a:solidFill>
                  <a:srgbClr val="E5D8DB"/>
                </a:solidFill>
              </a:rPr>
              <a:t>AI 概念视觉｜非真实活动现场</a:t>
            </a:r>
          </a:p>
        </p:txBody>
      </p:sp>
    </p:spTree>
    <p:extLst>
      <p:ext uri="{BB962C8B-B14F-4D97-AF65-F5344CB8AC3E}">
        <p14:creationId xmlns:p14="http://schemas.microsoft.com/office/powerpoint/2010/main" val="13556776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6036C5-CF42-43A2-80AF-87F55EA0A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EXECUTIVE SUMMARY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70F8C5-8275-4001-B15D-5A6AAFBE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6EFA7-1B5E-4763-8A7B-F54FDE41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BCCCE-A45D-4AFA-9C15-7D605725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DFAE35-D9AC-4CDD-A6E9-9070271C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A3364C-18CE-4D77-B484-1D407376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我们要建设的，不是一间培训机构；</a:t>
            </a:r>
          </a:p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而是一座城市级青少年成长基础设施。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0E7F79-F403-466F-A3BD-F600F8F4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B4D518-0594-477B-BF23-280564FD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356132-0953-45E3-992F-E580AF83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1 个开放平台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193A6-6B54-44FE-839A-7B89114B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连接政府、协会、学校、大学、企业与公益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0AB68D-36A8-49EB-9140-2AE8CA5F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59964B-5B31-4A89-A7B9-7E0D4C21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B3E2E-73E4-42CD-9ECF-1B150783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6 大成长系统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112B82-D281-4312-AFD0-198F49BE6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从学习支持、科创到健康与生涯衔接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5AF39-8FC8-4E26-8BE0-80A2A7F8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BFCE9D-DA3E-4213-941D-E98CF5042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B7920-E4AA-436C-8C7C-B19A8BA0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1 张成长地图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98E836-DF8A-47A7-9112-8C49E15AD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多元证据、持续更新、一人一案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597C7B-B83F-4413-BA40-D7E3216C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BAE908-0786-4CD8-A332-EDFFFE98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1A74F7-4F8B-4096-8DDE-1CC6D5B50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N 个真实场景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BC1658-5927-462E-BE86-767FD9348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把深圳、大湾区和世界变成开放课堂</a:t>
            </a:r>
          </a:p>
        </p:txBody>
      </p:sp>
    </p:spTree>
    <p:extLst>
      <p:ext uri="{BB962C8B-B14F-4D97-AF65-F5344CB8AC3E}">
        <p14:creationId xmlns:p14="http://schemas.microsoft.com/office/powerpoint/2010/main" val="19131296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0438C2-D155-45FB-B7FE-36F385A4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WHY NOW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5EC1C-4782-4679-9029-DFBCD011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133224-3FCC-4237-8268-DB434B5E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439F8-B163-4A35-80F3-2C7FC85FB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8B6AF2-A5A1-416D-8207-BC7B163A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9B2AA8-7D16-49FE-88E4-CB2A2F5F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教育、科技、人才正在形成新的战略交汇点。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55B4C0-7701-4F66-99A0-B1C2F9D80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5BC68-EAF4-476F-BF16-CA83F7DC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E022B-0946-4475-B338-C7E08072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AI 正从工具进入教育全场景，但仍需要教师负责与人文关怀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B3CA51-B039-4066-8248-7DFCAC10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05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EA9F1D-7EF5-4FB9-8C06-876E125C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575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国家科学教育强调真实问题、项目制、跨学科与社会课堂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65BE90-0A7B-4970-A567-99F1A6E0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35436B-744B-46CB-BAA1-46BF0AEF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深圳承载 APEC 2026，为亚太青年创新叙事提供城市窗口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1323D1-7B06-41AF-8EB3-CD73BECC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52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65FC70-D298-4058-990E-F5225AA0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053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家庭与学校同时需要更专业、更连续的差异化成长支持</a:t>
            </a:r>
          </a:p>
        </p:txBody>
      </p:sp>
    </p:spTree>
    <p:extLst>
      <p:ext uri="{BB962C8B-B14F-4D97-AF65-F5344CB8AC3E}">
        <p14:creationId xmlns:p14="http://schemas.microsoft.com/office/powerpoint/2010/main" val="4260350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1CE4CA-D1F6-4C76-A361-24EBCF61E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THE CITY OPPORTUNITY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0C802-A4AB-4F12-9778-CE2F4DE7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AEA0F8-CEDB-4B32-919A-AB053584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D7EC1-EB51-4792-A726-5821E7261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906FD1-A4DC-4CBB-A339-444D60EF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CAEEF2-F2BE-4CB9-8245-CD71A8ED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2026—2056：从深圳试点，到世界影响力青年成长网络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E763F8-B8A5-4BF1-B3BB-978367AF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B065BD-9822-4806-B07F-C52E453E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3363EC-5231-4021-AFBB-80713ED3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445C1C-6145-44D2-905A-4275DB988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深圳首批中心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APEC 青年创新议题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354129-2A6B-4158-BA75-3F14E00BD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638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EAAC6C-2F97-4889-A276-3B1C9AA9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2027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D5D505-BFB8-480F-9309-36D10123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深港协同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区域中心复制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BD27D7-609C-4DAA-9E23-9BF557D18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4E7E71-C34B-4CA7-95AF-BAB4710DB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2030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BE6C53-E1A8-42E8-AEDD-3B5891888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大湾区大学—企业—学校网络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B1BB80-0A5B-4D01-9AD4-D97F7C97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1613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DEE953-F51D-4B34-BFF5-4386159D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2036+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05A076-CBBC-4A53-9F21-8B0BF204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面向亚太的青年科技人才平台</a:t>
            </a:r>
          </a:p>
        </p:txBody>
      </p:sp>
    </p:spTree>
    <p:extLst>
      <p:ext uri="{BB962C8B-B14F-4D97-AF65-F5344CB8AC3E}">
        <p14:creationId xmlns:p14="http://schemas.microsoft.com/office/powerpoint/2010/main" val="17820513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F690AD-156E-4FCB-924E-458FD3CA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MISSION &amp; VISION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FA523-6FB4-486D-90D8-632B2558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27C71B-D971-4F9A-9E55-422F8A99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981FA3-2606-48F2-A742-D0D95599A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0A08BE-7AFA-4FA7-BBCE-29CBA3A1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1D8768-9894-45C8-9848-8F33592B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使命：让每一种天赋被看见、被支持、被点亮。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C81FCB-A26F-4DA6-B701-1C4A126A7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69CBDB-DA65-469C-BE55-EBC65ACC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627025-1209-4EA4-A1FE-4495FD39D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愿景：让深圳成为具有世界影响力的青少年智能科技成长沃土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887E2-05DC-42D4-BE5F-AB75770D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05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1BBC62-1707-4EEE-AB78-6BE75A16A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575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价值主张：在公平教育的底座上，为差异化成长打开更宽的通道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BD29D1-0966-4048-9163-E1E2DFF7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6179EA-C844-4F8A-A928-5FD9070C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方法：人工智能为工具，真实世界为课堂，全人成长为底线</a:t>
            </a:r>
          </a:p>
        </p:txBody>
      </p:sp>
    </p:spTree>
    <p:extLst>
      <p:ext uri="{BB962C8B-B14F-4D97-AF65-F5344CB8AC3E}">
        <p14:creationId xmlns:p14="http://schemas.microsoft.com/office/powerpoint/2010/main" val="17416299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74D43C-BD14-4E90-BEDF-B68FD02B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CULTURAL ROOTS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CC7255-5A70-4E7E-A074-82FFF644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C542C-35F8-43A3-96F5-CF456E13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9C514-E9BA-4A3A-AA29-FDB4B9A0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9D2D2A-4E5E-4C33-9050-91AC306A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441ED2-6292-4AB4-A0EB-8BE64893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博 · 格 · 港 · 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524F96-2C51-40B9-8451-5BA7CAEC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47900"/>
            <a:ext cx="521970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ABD746-86BF-45EC-8A77-BABDD426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47900"/>
            <a:ext cx="571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84384B-DBAD-4C5B-AF74-5B5D83AF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博 / 博爱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637143-21B5-44AE-8617-B2BFC3853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90850"/>
            <a:ext cx="47910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关注每一个孩子，尤其关注容易被忽视者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0D21C1-642A-4361-B23E-5E3635DFE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47900"/>
            <a:ext cx="521970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7A2955-5675-45BC-8FC7-5A7F9BA1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47900"/>
            <a:ext cx="571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83202-225B-404B-879A-29A29399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7650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格 / 格新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292BBF-16F8-45EE-BFF0-F47CCA02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90850"/>
            <a:ext cx="47910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科技、创意、破格机制与持续革新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C114E-6686-4113-A854-00F23567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521970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EFF80A-DA84-4D73-9D86-FAEA6DE3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571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C04F3C-AC4C-4D31-BF8B-610B9CE42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862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港 / 港湾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A61DD1-8723-443E-96E4-1BF979AE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00600"/>
            <a:ext cx="47910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连接港澳，也是安全停靠与再出发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07405A-B5B6-4EAC-88A4-1AB2523E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57650"/>
            <a:ext cx="521970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2EC9DA-98A1-44BD-89BA-81B429FB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57650"/>
            <a:ext cx="571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0D4C0C-CE69-41EA-B994-18590680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862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湾 / 湾区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F05F2F-242F-41A1-9FFA-678AC434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800600"/>
            <a:ext cx="47910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深圳起点、湾区协同、面向世界</a:t>
            </a:r>
          </a:p>
        </p:txBody>
      </p:sp>
    </p:spTree>
    <p:extLst>
      <p:ext uri="{BB962C8B-B14F-4D97-AF65-F5344CB8AC3E}">
        <p14:creationId xmlns:p14="http://schemas.microsoft.com/office/powerpoint/2010/main" val="13208137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4102CE-8FEA-4863-9912-6BDA03EA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A 10–30 YEAR MISSION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6E3D96-9A6E-49B9-A04D-53816FA20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AB4D1-F33C-41AE-B086-4B1E334C2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99438D-7C5C-41D9-8770-381DACD4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2EFBE-2613-4D7C-8AD6-D01B5EA1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206A07-8A95-4156-BEEC-3B927916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今天发现一个孩子，未来改变一座城市的创新密度。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9F946-CBD7-4C0B-93EB-DBB123C3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BB3B06-107C-49D2-A2F1-67FD14026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C91DE-F6D2-470C-9A12-E8F29425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建立长期发现机制，而不是只在升学前寻找“尖子生”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B28BD5-F751-4001-8FE2-A70DBA24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05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A2838E-1843-4041-BAE1-8E4403CD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575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让大学与科技企业更早参与人才培养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894B00-1612-4EAD-874B-E543852B5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FCD5A0-D257-4049-BAFB-4B4D6DE4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让学习困难、特殊需要与突出潜能获得同等尊重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76DD93-EEC6-44DC-86C0-28CAF479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52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5B1B5-E2A0-40E4-8DF3-5BBFCF774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053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以校友、导师、基金和人才库形成代际循环</a:t>
            </a:r>
          </a:p>
        </p:txBody>
      </p:sp>
    </p:spTree>
    <p:extLst>
      <p:ext uri="{BB962C8B-B14F-4D97-AF65-F5344CB8AC3E}">
        <p14:creationId xmlns:p14="http://schemas.microsoft.com/office/powerpoint/2010/main" val="16146287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BBDF9D-1C7B-4780-BDCC-BBB6E69E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STRATEGIC PRINCIPLES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7FA88B-7845-4FE9-A57E-BC076AE2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BF8AC0-1B22-4510-B766-0CFF7CE2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28B402-97D9-47F2-8EF2-B6F15C4D2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45E3D-7F67-4270-9197-80D753FA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F9C504-803C-4D90-8438-24F4A32B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四个原则，决定平台能否走远。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2CBE5-3225-45BA-98B4-FD3FBCB6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BE3245-01E9-4239-BB2C-0026FB338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5A639B-0DDE-41DE-B99B-66DDC18B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公平 + 个性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35F2C2-E346-4670-9E99-3E757AE6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共享基础服务，提供差异化挑战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48F3CC-86F7-4A16-959B-9D392C351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F201DD-9BDA-48DE-AF5F-A785EBCC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C22A1D-304F-46D0-AC2B-048913982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教育 + 科技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A56CDD-35CA-4D74-83BE-9FF32939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AI 辅助，不替代教师与专业责任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1A69C6-77F4-4EE3-80D9-5B88BD80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47807B-FC7C-4862-9991-3214A27BB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803E8C-21CF-436E-88D0-77DC15A57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成长 + 成果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7B8443-1515-4C1D-A2D6-555E935B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既重过程，也形成作品与公共表达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A89F5A-63C2-4723-9A2C-3D601264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CF78EF-6A60-434F-BF82-8269BB3BA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07FC59-169A-4F98-89F8-382835FF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试点 + 证据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5F48EA-9CE5-4FEF-BB6B-93A131D1B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先小规模验证，再标准化复制</a:t>
            </a:r>
          </a:p>
        </p:txBody>
      </p:sp>
    </p:spTree>
    <p:extLst>
      <p:ext uri="{BB962C8B-B14F-4D97-AF65-F5344CB8AC3E}">
        <p14:creationId xmlns:p14="http://schemas.microsoft.com/office/powerpoint/2010/main" val="17483388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236908-1BE7-47CC-8F43-04EE3F3AC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THE PROBLEM 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EC969-2220-4EF1-85A8-1533FA26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94C9F5-FE59-43E4-97A4-14D064F6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4F2228-7F79-4D6F-B30B-168D9CB2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F3944-5B23-4B0B-B668-FCB98780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C1208-1B64-45D5-A3B5-AB3B654C3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现有体系的五个断点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F2D524-8A13-4514-8505-26D8047C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C51A8-DADA-4530-9869-7B8E7689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C352C-6789-4738-9F40-F0C874D00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学校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53056-597F-4F8E-9C27-C8457482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难以持续照顾巨大个体差异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66E499-DF06-4D7F-948A-F1F6687C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2F0431-908F-4539-8A48-404E9475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252DF-6B81-4B7E-A6D1-D5748B42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家庭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473821-495C-4992-95B4-4657BC125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信息碎片化，焦虑替代了长期规划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590123-FABE-4E4B-B444-9A77AF69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BD2AA6-76FC-460A-9FDF-B4874AA5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4E6CB-406E-414E-9B64-D140A6F7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课程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64A30D-7A0B-48EE-9787-A4DAE6CE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知识学习与真实世界脱节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98CD0C-FF34-453A-A986-0201F9F1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1AE398-75EE-47D8-9152-F158B73D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0D1376-3BC1-4965-838A-E94B1542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资源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91D6CF-0E80-46E9-88C7-64869B68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大学、企业与青少年连接不稳定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C120F4-D6D1-467E-B5D2-176A1D32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44F822-50F0-4104-80FC-9D91F0A7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C05F0A-9D10-45C3-B614-312128FE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评价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7625AB-D8E7-403B-B0CE-75E82606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成绩、竞赛、健康与成长彼此割裂</a:t>
            </a:r>
          </a:p>
        </p:txBody>
      </p:sp>
    </p:spTree>
    <p:extLst>
      <p:ext uri="{BB962C8B-B14F-4D97-AF65-F5344CB8AC3E}">
        <p14:creationId xmlns:p14="http://schemas.microsoft.com/office/powerpoint/2010/main" val="4153577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3F062E-F318-4FB4-BD62-1392D17D1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WHO WE SERVE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D0EC8-9353-4CEC-BA9C-51713610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92DB72-D682-406F-AA99-AEF20AFB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7B77CA-24EB-4764-8E77-DE1B4CAE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7E3ECF-DBDB-4D8F-A021-4DE593D1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989E46-1DAD-4114-AA48-21FA7AB4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以九年义务教育为主，向高中、大学与企业延展。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7BF2F6-11E6-4AF0-873B-0C5E08AD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F57453-0D5C-4CFC-AA3D-ED41E1D1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F1197-3515-485F-890C-E9A5676F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高潜学生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AA449C-42A3-47F2-AF99-2750F1EB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需要更深、更开放的学术与项目挑战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1FDA6B-8D22-4EBE-8092-36AB369CC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9A1614-0497-4E48-A063-1421CA70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4F9144-E302-4BE5-BDF8-910E0B9F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特殊天赋学生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2D1089-CB20-489E-8C03-DA80856F2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能力结构不均衡，需要双向适配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86F807-2221-41BB-B7E4-45BBA9D5D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9AB309-270B-4D1D-804F-B8DE136A3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303B02-D758-4C69-B975-03F07457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学习困难学生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568BE6-F2CD-4C02-90C4-05C60BE0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需要策略、节奏、信心与专业支持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66034E-FF35-4732-A73A-8F32C239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00E879-1E34-4BD6-86A5-460DC771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921F4D-5ECE-42F1-AE8D-44FADC83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科技特长学生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25B9DE-20CF-4700-987F-3C21BE96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需要项目、作品、竞赛与升学衔接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E10083-8D6D-447B-9069-0E37D315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795432-75CC-4EB3-903B-648E6C7D1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D15E86-D289-446C-A562-DF015B1B9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普通成长学生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4C568D-288E-4D5E-B1CB-6DB39FAC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需要 AI 素养、生活能力和未来视野</a:t>
            </a:r>
          </a:p>
        </p:txBody>
      </p:sp>
    </p:spTree>
    <p:extLst>
      <p:ext uri="{BB962C8B-B14F-4D97-AF65-F5344CB8AC3E}">
        <p14:creationId xmlns:p14="http://schemas.microsoft.com/office/powerpoint/2010/main" val="11697951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2E1EFF-F119-46D1-9460-1864648F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THE B&amp;G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59FDCA-487D-4825-93AC-AD3F2D22A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4B05FB-4A0D-41FD-AD09-CF37E90E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ABB79B-3CD4-4A9D-A3BE-C56F2E907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ECFCF-698C-433C-9FA2-780B31C5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9A8844-432A-4E27-8CC9-4F44419A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一座港湾 · 一张地图 · 五类导师 · 六大系统 · N 个场景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8E79B-199F-45A8-92E6-E1B916AFC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9C6B15-B45A-4401-8B07-EEECB4D3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CC935C-0785-479D-93E1-B845BD46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一座港湾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55BCEB-F389-4017-A7D2-284C5302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区域中心与开放平台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612111-1FC2-46AA-AF7D-57E176DC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004168-3BA0-4D0C-87F2-850C30E27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417C85-AF1A-4A27-BB5B-99F779EE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一张地图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1F8EA-877A-4B5D-AFBE-C3BF0A46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动态成长档案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F4F6E-A9C1-4E5F-85F0-C6DF17C7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BBC58B-413B-454A-8D93-2D333C550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BE95DB-A057-4DC4-ABFB-8A9CDCEE0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五类导师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B5D3A5-B243-4736-9872-BC6359A4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成长 / 学术 / 科研 / 产业 / 健康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D23934-281A-4E79-AAE7-6D8C93B6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CF2EED-9830-4C1F-8248-6B9DACC6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54858C-9DE4-4196-9862-60ECA295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六大系统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6DCEA8-F34E-4E14-99D2-0F6D60C8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学习到未来衔接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F2B856-E3E3-47DE-A9C9-87F0FDF12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D81D64-50D8-40E1-9238-089AFFC5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3A41A3-701D-4217-AE8C-3ECE444A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N 个场景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0BD6ED-5D49-44FF-B8C0-59D2DCCD8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城市 / 大学 / 企业</a:t>
            </a:r>
          </a:p>
        </p:txBody>
      </p:sp>
    </p:spTree>
    <p:extLst>
      <p:ext uri="{BB962C8B-B14F-4D97-AF65-F5344CB8AC3E}">
        <p14:creationId xmlns:p14="http://schemas.microsoft.com/office/powerpoint/2010/main" val="7529848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4A6D50-94A2-447E-85D8-BD16CAF00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GROWTH PATHWAY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509207-9BC3-4369-9713-2AC944F55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15E04C-7F56-4EF4-B6A6-620699EB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9186A-64BF-4C1D-BACA-C347A19C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CF3C7-9937-4AD0-B2C7-26A45944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6DF33-01EE-4521-85E1-3062FE84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发现 → 设计 → 实践 → 呈现 → 衔接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49FD0E-2F89-47DB-9885-00AA68F4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EAB03-ED43-4252-8676-99EB1985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2FB099-9250-40CF-AC48-4BEA30E5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发现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71F6AF-FBC7-41E2-9631-7A3E0DED1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测评、诊断、访谈、观察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0347BD-B232-4834-B6BF-B20C0205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D3606-9C23-46F8-BF8C-4C33C5F1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369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C50B3E-4DAA-4984-8A46-800DBE243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369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画像、目标、项目、支持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18F736-1B56-4228-8944-FCC880CCA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7F8299-EBBE-476D-9B35-D63DB778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实践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796CD9-3184-4891-A36B-28D2013C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AI、科创、城市、企业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491B2C-C1B4-4F54-A8C8-689FD287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2A54E0-5A60-49F6-B28B-446D2280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567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呈现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D8B346-E0C0-4F6D-8628-5CA4736B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567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原型、作品、研究、答辩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227D4D-DC75-4E8D-BEF3-91C93D10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311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DFBA9E-DA2F-46C9-9A14-2B4610DC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166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衔接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5FAF14-65E3-4DE6-BE23-50F1E578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166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生涯、升学、导师、人才库</a:t>
            </a:r>
          </a:p>
        </p:txBody>
      </p:sp>
    </p:spTree>
    <p:extLst>
      <p:ext uri="{BB962C8B-B14F-4D97-AF65-F5344CB8AC3E}">
        <p14:creationId xmlns:p14="http://schemas.microsoft.com/office/powerpoint/2010/main" val="15816451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9CCF49-C579-4D0A-8A54-203BFEE90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SIX GROWTH SYSTEMS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4A6714-2263-4EB4-9D72-2F15A6A2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625558-28C7-4CA2-8129-B4BFD897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050A3-A9E2-489D-BB12-1BA2DD5DF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6ABA75-6127-437E-9291-39BAFE88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25A344-B4C9-4DBF-8977-9908BE5E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从学习支持，到人生发展的完整闭环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49C9A1-3D94-436E-A696-5F56A62B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3837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AFD340-16EC-4A3A-BA29-3C0D26DC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4792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906A4-C417-4DB3-84A4-71AF15DD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194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AI 辅助高效学习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690446-0604-40A1-90EE-63339680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3837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6D0CA-EB14-43D7-81F2-673B8DAAA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4792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183304-305B-48F0-898D-A4CD685C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194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科创与项目制实践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CB7ADF-C319-481F-AE3B-9B9F0175B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3837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0816C8-93AF-4FC6-B250-40004BFC7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44792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647DE4-4229-41C2-8F49-5DA92B5D5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0194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天赋发现与定制培养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8E5C17-36F2-4D92-BDD6-A4E434D0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9572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6958E-3779-42FC-827E-381F96A1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0527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8A406D-910C-44DE-8C8A-1F2B0385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767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人格、心理、生理与生活健康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32A76D-3A03-49BA-9A19-2196F501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9572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B18CD-D039-4DCE-9251-7BD6089D1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0527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25F8D4-691C-4061-8856-9486FE40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767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城市、企业与大学研学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D42A88-A889-4965-BB2A-3F4B1EC8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9572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6751AC-D2FF-4541-B6B5-CBCDFAF4C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10527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A6A2CB-DD69-40D4-91AC-829298E4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6767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生涯升学与人才衔接</a:t>
            </a:r>
          </a:p>
        </p:txBody>
      </p:sp>
    </p:spTree>
    <p:extLst>
      <p:ext uri="{BB962C8B-B14F-4D97-AF65-F5344CB8AC3E}">
        <p14:creationId xmlns:p14="http://schemas.microsoft.com/office/powerpoint/2010/main" val="20086597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442BF5-4DC2-437C-AB59-3E0A2702B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SYSTEM 01 / AI-ASSISTED LEARNING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76B29-BA5E-48AC-814B-F195BBF05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DBCABA-DC60-47CD-BED2-9E52CD902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75951-1B07-4209-A880-593F96504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DBB28D-0ABE-423D-BFD7-D366FE758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B17F9C-2529-4A68-A9FD-51F7A5B09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AI 不是替代教育，</a:t>
            </a:r>
          </a:p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而是扩大每个孩子被支持的机会。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50DA37-01A3-4B7A-A197-83468AAB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4286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6C76"/>
                </a:solidFill>
              </a:defRPr>
            </a:pPr>
            <a:r>
              <a:rPr sz="1500" b="0">
                <a:solidFill>
                  <a:srgbClr val="666C76"/>
                </a:solidFill>
              </a:rPr>
              <a:t>诊断学习状态、拆解目标、匹配策略、反馈过程；教师与导师对重要判断负责。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B4E8E-1372-4D90-AF38-9E351941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10125"/>
            <a:ext cx="90487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6a4e4bf0d045f7"/>
          <a:srcRect xmlns:a="http://schemas.openxmlformats.org/drawingml/2006/main" l="0" t="3159" r="0" b="31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1809750"/>
            <a:ext cx="5829300" cy="4095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4A1A5-ED2F-443E-88F5-7FCB3199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6000750"/>
            <a:ext cx="26289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AI 概念视觉｜非真实活动现场</a:t>
            </a:r>
          </a:p>
        </p:txBody>
      </p:sp>
    </p:spTree>
    <p:extLst>
      <p:ext uri="{BB962C8B-B14F-4D97-AF65-F5344CB8AC3E}">
        <p14:creationId xmlns:p14="http://schemas.microsoft.com/office/powerpoint/2010/main" val="59642549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AD51E6-6BDC-449D-8855-928A0F04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AI LEARNING SCENARIOS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4ACFE5-0882-4B1C-A3D1-B04BD311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44D39-9753-4237-841C-C2425EAD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72DAE-FAA6-4192-923F-F06EF1E3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A5C35-8040-41C8-B9E8-800D368F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AD598C-B5AE-4119-A310-776D0F1B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把 AI 用在最需要“个别化”的环节。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5E3E91-557F-430C-9569-5E7B4D1D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6B41FC-34D0-48C0-9A3B-F1CD7FB9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CE7FD8-E7A1-433B-90BE-1CA781FC7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诊断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39DDF9-010D-489F-8135-C3161F06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知识缺口、错误类型与学习行为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EE90D7-06F4-4E22-8A5D-43F6EEC0C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43662-3EE4-4182-BC95-09D84FCC9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C52BDD-F1C7-4A74-B459-CDD6F7525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计划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B1B57C-6A52-43FA-BFAC-8D20E7D4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目标分层、任务拆解与时间策略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5DC63-3548-45E7-9997-8C391441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9CD2A7-3AAC-4EEB-8322-7DB26A4D1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116A2D-EEA2-40AF-9D1A-8D0AD805B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学习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F2EDBD-CB66-46FC-BDD3-006BBA70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讲解、示例、练习与即时反馈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040005-964C-45B9-A0F5-6E39A19FD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B5F7AE-C4CD-450C-B1B6-E06EEA60A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F48182-3676-44A5-BD78-1559589A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创造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1252EA-664E-4507-95F6-B85D9A8B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研究、编程、设计与表达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63B607-11A1-4540-AD88-3007AC76E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47CC99-3CD3-4B5C-A461-11A8A8E0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5C0D6C-9E0A-4E3F-8CBD-5E6B6844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复盘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8BDCB5-4AE5-468D-92D0-C06147216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成长证据、反思与下一步建议</a:t>
            </a:r>
          </a:p>
        </p:txBody>
      </p:sp>
    </p:spTree>
    <p:extLst>
      <p:ext uri="{BB962C8B-B14F-4D97-AF65-F5344CB8AC3E}">
        <p14:creationId xmlns:p14="http://schemas.microsoft.com/office/powerpoint/2010/main" val="15895444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5B755A-2E69-43EA-A405-C8116A8E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SUPPORTING DIFFERENT LEARNERS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6F8DB-D437-4D8D-A133-0DCF914E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A313C3-C8FA-4DF6-B8B5-53930F432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A84AA-288C-486A-968D-42915D8E3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1AE29-BB31-4312-8E60-3ABA9D46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9D66A1-766D-419E-97E4-B656E9626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先恢复节奏与成就感，再追求更高效率。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EAA2C5-E47B-45EC-8BB9-C2AA253CD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FA85A3-2C83-4234-BA1B-7992E73A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45D778-7FAF-4667-8F37-947C9BEE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从优势切入，避免用单一成绩定义学生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F8E1DA-EE02-4226-9654-36EFF593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05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A4B4B0-B9BE-4F9F-9108-046F5B0E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575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以小步目标、明确反馈和可见成果建立自我效能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A41EA-1690-46C9-903E-D93A13CF4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2F36B-6BA5-42E3-9DAE-25C28605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对学习障碍、心理或健康风险及时转介专业机构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C4F03-06F1-4098-A670-EEE41A65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52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692999-2E39-449F-8D0B-70646B67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053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与学校进度保持衔接，同时为优势领域打开空间</a:t>
            </a:r>
          </a:p>
        </p:txBody>
      </p:sp>
    </p:spTree>
    <p:extLst>
      <p:ext uri="{BB962C8B-B14F-4D97-AF65-F5344CB8AC3E}">
        <p14:creationId xmlns:p14="http://schemas.microsoft.com/office/powerpoint/2010/main" val="5813570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CA8732-754A-4776-8DCA-746F7C43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AI EDUCATION GUARDRAILS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83AF51-C919-4115-A4C5-1192125D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AE230F-0F45-4184-8C44-0E5CE5C6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3C3E21-72C1-447E-AA76-757A30994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E9514-6A27-4512-B6C3-87A08BD9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6C642C-9D10-426E-A06F-C0EE7F09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四条不可逾越的边界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ABE68F-884D-494E-9F3D-BD0EBE25C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3BA66-FD23-486F-994A-8ACE39977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38197-B950-4DF0-9E8C-A53D00CC2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不替代教师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F74F8-449F-4422-87EE-A73F91B0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重要教育判断由人负责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8256A0-7FFB-454D-AA5B-7315EC21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622638-7BB4-44E6-A367-D304C9FE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C6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29712A-61C6-472B-9758-0F0C8F5B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336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不制造依赖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07F07F-C228-47D7-BD8A-4E4F35C1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480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训练提问、核验与独立思考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A9E8F0-9AFE-486B-89EF-6FE9E4B9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E4D54D-D2A9-47BE-9FA6-536E1CD2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6293CD-6F71-4C6E-A736-DE3EEB23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338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不越界诊疗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5394D0-4930-4DBF-AD48-508CC83C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健康问题转介持证专业人员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F8C473-DBAA-4484-8AD8-15773687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CA0448-0CA1-4FA5-8936-988C828DD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C6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9334F7-2FA6-4B41-A398-A5C44F684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1338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不牺牲隐私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A1DD91-BDDC-4E0D-B044-71507122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482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未成年人数据最少必要、明确授权</a:t>
            </a:r>
          </a:p>
        </p:txBody>
      </p:sp>
    </p:spTree>
    <p:extLst>
      <p:ext uri="{BB962C8B-B14F-4D97-AF65-F5344CB8AC3E}">
        <p14:creationId xmlns:p14="http://schemas.microsoft.com/office/powerpoint/2010/main" val="75535136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EEE5A3-C0F2-4112-88E2-7B0FE358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PROJECT-BASED INNOVATION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56716-0E28-4740-83AD-F425E047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53FD09-D0CF-45C9-9A97-B7AB43E8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12C21-A55D-4729-9346-3E1B7DA2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6DE586-722A-474B-933D-1C509C69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AAA54E-DF12-4F76-97F7-51028118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2286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0" b="1">
                <a:solidFill>
                  <a:srgbClr val="E0AF62"/>
                </a:solidFill>
              </a:defRPr>
            </a:pPr>
            <a:r>
              <a:rPr sz="825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7EA30B-9CF2-4180-854B-A10C11B9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2400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科创与项目制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创新实践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5FD7C-0907-4E1D-B025-0B17DBFE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2425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4EDB38-DFA8-4C59-88AC-941BCFA0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57625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8BDC6"/>
                </a:solidFill>
              </a:defRPr>
            </a:pPr>
            <a:r>
              <a:rPr sz="1500" b="0">
                <a:solidFill>
                  <a:srgbClr val="B8BDC6"/>
                </a:solidFill>
              </a:rPr>
              <a:t>让创意成为作品，让作品回应真实世界。</a:t>
            </a:r>
          </a:p>
        </p:txBody>
      </p:sp>
    </p:spTree>
    <p:extLst>
      <p:ext uri="{BB962C8B-B14F-4D97-AF65-F5344CB8AC3E}">
        <p14:creationId xmlns:p14="http://schemas.microsoft.com/office/powerpoint/2010/main" val="138166572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78D227-6B0E-4FD2-B2E9-34E210B5F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THE PROJECT CYCLE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8EF44-39B4-471E-9D2D-7F51F6EC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F53769-69C3-4E57-9B9D-891DED73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BFF506-2BB4-4579-9BFB-1DBE7923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A0F746-E4DB-48E7-A309-AE1AB736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F14654-59D6-4798-A041-26F89D673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真实问题驱动的六步科创循环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D585AA-6C3B-4794-A23D-2B4E50C7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F5B7F8-9CBF-4E88-BB96-96CE104E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5B1EC0-E121-4252-8DD5-0F8430A7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观察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27142F-8687-45C2-BF74-BD8F539B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发现城市或产业问题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CCF85B-A450-4B3B-A23E-9223F4958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5B6DF1-F809-48E7-901A-587CC206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定义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153614-C688-44C8-8132-0B1905B3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研究对象与用户需求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B25C46-D241-4277-810A-121944B74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A8CC70-A65A-4130-B51B-3CB14EB50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跨学科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0D8CF2-64B0-4A84-A4A0-5AD1399CD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调用科学、工程与人文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693B38-8FE8-416B-9476-1DB873F5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AA8CC4-EB27-4517-8DBE-ADD5A0FEC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原型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B4F9F1-4627-4C34-89E6-A2FEBDA6E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设计、制作、编程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AF54FE-38E0-4E73-86A4-B3A9E9AB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2C976D-30DD-4B31-9790-A735F08BC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迭代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8A82A1-B419-4C6C-97FF-46723897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测试、反馈、改进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0DCA43-13B9-404B-A939-DAF9EB1B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E86D83-3A1D-4D69-8AAC-94C444EB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表达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29AA9E-9F9D-4276-8691-FFEDA5C5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展览、答辩、公开成果</a:t>
            </a:r>
          </a:p>
        </p:txBody>
      </p:sp>
    </p:spTree>
    <p:extLst>
      <p:ext uri="{BB962C8B-B14F-4D97-AF65-F5344CB8AC3E}">
        <p14:creationId xmlns:p14="http://schemas.microsoft.com/office/powerpoint/2010/main" val="2233067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4FC993-0DD2-480D-A2EC-252F6FB2B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CITY CHALLENGE LIBRARY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EAD4B-1892-434E-ABD9-540BD327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11F502-A167-4C55-8BCA-F417E1510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CD380-F57D-4430-B1A5-0F66A25C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D2B38-5599-4E4F-956D-F0EDBE6B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580400-F30B-4E83-B657-46C5F0DA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深圳，就是一座天然的项目题库。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892992-9834-4551-A1CB-4F70D437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8B449E-F77A-4546-91F4-396C1869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1DF0D2-1676-4973-9E3C-F8F6C950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智能制造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AF16CD-1201-409E-B35A-610BF6FD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机器人、视觉、传感与柔性生产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D40CC5-5FE3-4822-A574-386F13A3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EA578D-22E5-4FF5-9D22-DDE4ADAB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2F9DF5-006F-4F08-83F8-600CFBC15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绿色城市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B010B-49ED-4D35-9E3B-9D141481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低碳、能源、湿地与循环经济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B7C363-3FE5-4186-992F-0ECBEA91F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39A782-80B4-41F0-9ADB-37B061EC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1D6CA3-71E0-432C-9DDB-766C3C77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公共服务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012774-C305-4706-9BA4-CCFA7A7CD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交通、适老、无障碍与社区治理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9CA13C-6AD5-4F2F-A657-30FC464F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7A3866-21E0-4A53-83AE-EFD6D54A8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F30D8C-113A-4DEE-8048-D34126DA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数字生活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FA1148-4B95-4A21-8ABE-0608F433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AI 助手、隐私、信息可信与媒介素养</a:t>
            </a:r>
          </a:p>
        </p:txBody>
      </p:sp>
    </p:spTree>
    <p:extLst>
      <p:ext uri="{BB962C8B-B14F-4D97-AF65-F5344CB8AC3E}">
        <p14:creationId xmlns:p14="http://schemas.microsoft.com/office/powerpoint/2010/main" val="175233649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ECF152-DA4A-44D1-BB0F-F2DDA4E81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ENTERPRISE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1339A-AFA0-4F6C-86B0-C4290795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28B882-AF0B-4381-87D1-7DF8CAF06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CA0433-17B6-4303-92DF-D11552F4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BDD848-2153-405A-A109-FBBFDCA4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FBA5B-8E49-4890-98F1-C62650A4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企业贡献的不只是资金，而是真实工程世界。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94F6A9-24EA-4F4E-B776-8F3ACF70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52387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72D6D6-F1E8-4E58-BD48-541D026E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642097-1507-4327-8236-BBF82C2E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955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真实课题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561802-7377-4C87-8E36-2F423579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9900"/>
            <a:ext cx="4810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来自产品、研发、制造与社会责任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4C347C-F827-4356-BDFD-54092D79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66950"/>
            <a:ext cx="52387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2AB7BE-B91C-4342-88BF-0A80ED67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669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6F87AA-A95E-4F55-8E4E-C5158396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955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工程导师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AAE58C-CC4F-4348-BBAE-0AA331517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09900"/>
            <a:ext cx="4810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讲标准、过程、失败与职业伦理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C8DCBC-8ABF-4BD3-99BC-3DF68764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52387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B6E9FD-5AD8-4FAE-B844-85485799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C868EA-8DA5-4157-B6AC-6A3506F2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862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开放场景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00C8A5-2128-4CDA-A19B-48E35909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00600"/>
            <a:ext cx="4810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展厅、实验室、工厂、数据与设备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CE3589-A387-4BB3-BF99-2226C5E7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57650"/>
            <a:ext cx="52387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ED2D24-0F5D-4F62-89DE-9CF9A133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576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95D592-7199-44D6-BD5C-1A246CA0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2862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成果评价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9071D8-C772-4D1B-B1AB-207DEC71C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800600"/>
            <a:ext cx="4810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用真实用户与行业标准反馈学生</a:t>
            </a:r>
          </a:p>
        </p:txBody>
      </p:sp>
    </p:spTree>
    <p:extLst>
      <p:ext uri="{BB962C8B-B14F-4D97-AF65-F5344CB8AC3E}">
        <p14:creationId xmlns:p14="http://schemas.microsoft.com/office/powerpoint/2010/main" val="67158338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AA6114-1F65-43FE-B4C7-5E9E000E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EVIDENCE OF GROWTH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4457B-3F7D-4B99-A13A-91955FD2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90967A-76E8-4191-826F-275F7F70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D30C1A-4AE7-45F9-812B-9BA19EE6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D5ED97-13DB-4164-AD41-F012752E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4886B7-6D0F-4059-8563-3EAA2F6FF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从“上过课”升级为“做成过什么”。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00D9F2-DDB5-4AB7-AAC2-9C3D38135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702C4B-2E79-433F-BA3C-39AAB6A7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18D7BB-B88A-45AA-BB4F-13ED2134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作品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B16C8-6C2A-4A91-801E-09F5282E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原型、程序、模型、影像、设计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ADE5D1-E807-4CCA-BF70-DBC2BEE9B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E96430-384D-444D-852C-5E3986966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3BC12C-7D20-4E2C-A579-ACBB4306B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研究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3DB62-1C40-4074-ADE8-B573DA0A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问题、证据、方法、结论与限制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6A302-3609-4D96-9905-6458A805E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3E2B5E-0B42-4E59-B791-A11876B4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6EC6E8-173E-4440-AD59-6A39B269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表达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4C0CB2-101A-485C-B86E-EFFA414E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路演、答辩、展览与社会沟通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9E430F-AF1B-45D6-AE3C-2A89678E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822FEB-6001-430B-95AD-CDBD6ED82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5B2732-9A4B-4DB8-A9A9-993D7B2F5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反思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8A97AF-5083-444A-8452-D1496E37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角色、失败、迭代与下一步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9E95BD-D80D-4184-ABE6-D4F2CB526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461A7C-AFAE-4F74-8C5A-8C7F33AD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68222B-28E0-45ED-97B2-29B0A98F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影响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D779DB-DABC-4C91-8D86-0B1416BD1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用户反馈、公共价值和持续性</a:t>
            </a:r>
          </a:p>
        </p:txBody>
      </p:sp>
    </p:spTree>
    <p:extLst>
      <p:ext uri="{BB962C8B-B14F-4D97-AF65-F5344CB8AC3E}">
        <p14:creationId xmlns:p14="http://schemas.microsoft.com/office/powerpoint/2010/main" val="202294846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310D93-518C-4D90-A97A-A98CBB948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FUTURE TALENT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81D7D5-A58D-4795-8734-8248C3E2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23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A055C9-D966-44BD-A3B4-C5D8E64A2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F5D4D3-AB63-418A-BE2B-ED3D66780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BA7D6-84A4-4AAD-9F85-1137DD43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73C4E-E8BC-418C-9F5C-0796900B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2286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0" b="1">
                <a:solidFill>
                  <a:srgbClr val="E0AF62"/>
                </a:solidFill>
              </a:defRPr>
            </a:pPr>
            <a:r>
              <a:rPr sz="8250" b="1">
                <a:solidFill>
                  <a:srgbClr val="E0AF62"/>
                </a:solidFill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F94B80-04BA-48D5-BB17-81C0ECFF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2400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拔尖创新人才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发现与培养计划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070E52-0B8F-42A0-AA18-A4F93A8C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2425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0B6766-42BE-4AD8-AABD-AC7B85870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57625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8BDC6"/>
                </a:solidFill>
              </a:defRPr>
            </a:pPr>
            <a:r>
              <a:rPr sz="1500" b="0">
                <a:solidFill>
                  <a:srgbClr val="B8BDC6"/>
                </a:solidFill>
              </a:rPr>
              <a:t>青年传播名称：B&amp;G 天才少年计划</a:t>
            </a:r>
          </a:p>
        </p:txBody>
      </p:sp>
    </p:spTree>
    <p:extLst>
      <p:ext uri="{BB962C8B-B14F-4D97-AF65-F5344CB8AC3E}">
        <p14:creationId xmlns:p14="http://schemas.microsoft.com/office/powerpoint/2010/main" val="17630354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90D24B-5D51-4D3F-B44A-7EE6A8DD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ONE PROGRAM, TWO NAMES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C2D278-19CF-4013-A62E-158E7FB0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069F1C-D037-4231-9285-4B52FC2A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DDECDC-9B8E-4A8C-A8EA-E36FA75F8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5BF585-975E-435D-BE89-9F756BE03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EC9A03-FC85-41EE-83E5-DD6EB4EC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正式政策语言与青年传播语言并行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D45335-D97E-4E61-BAC7-D05BA366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10896600" cy="1000125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4E8EA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CAD600-C6CE-4CAD-9E0F-7190429D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政府与机构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75D35-2A2E-4EDC-8358-C6829D3C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447925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A"/>
                </a:solidFill>
              </a:defRPr>
            </a:pPr>
            <a:r>
              <a:rPr sz="1650" b="1">
                <a:solidFill>
                  <a:srgbClr val="11141A"/>
                </a:solidFill>
              </a:rPr>
              <a:t>拔尖创新人才发现与培养计划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0985EB-3338-4ED0-8998-9BBF4A61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43840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强调发现机制、培养责任与公共价值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E34CFF-98A4-4C90-A866-CAE76D68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57575"/>
            <a:ext cx="10896600" cy="1000125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7EEF9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17CF61-0BB8-4C19-AA40-963BE8F3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67125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757C7"/>
                </a:solidFill>
              </a:defRPr>
            </a:pPr>
            <a:r>
              <a:rPr sz="900" b="1">
                <a:solidFill>
                  <a:srgbClr val="0757C7"/>
                </a:solidFill>
              </a:rPr>
              <a:t>家长与学生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9383D7-3F8C-41AF-9502-8E1EB0046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385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A"/>
                </a:solidFill>
              </a:defRPr>
            </a:pPr>
            <a:r>
              <a:rPr sz="1650" b="1">
                <a:solidFill>
                  <a:srgbClr val="11141A"/>
                </a:solidFill>
              </a:rPr>
              <a:t>B&amp;G 天才少年计划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1EEA1-2636-480F-83A1-EB9F06B02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629025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强调被看见、个性化和未来可能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0AAB0-E752-4A0C-9A03-BDEDFC860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896600" cy="1000125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19559A-0AC0-4793-9142-B7351B008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577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757C7"/>
                </a:solidFill>
              </a:defRPr>
            </a:pPr>
            <a:r>
              <a:rPr sz="900" b="1">
                <a:solidFill>
                  <a:srgbClr val="0757C7"/>
                </a:solidFill>
              </a:rPr>
              <a:t>英文名称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EF35D7-84ED-4F7F-B727-4EC7D9AB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29175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A"/>
                </a:solidFill>
              </a:defRPr>
            </a:pPr>
            <a:r>
              <a:rPr sz="1650" b="1">
                <a:solidFill>
                  <a:srgbClr val="11141A"/>
                </a:solidFill>
              </a:rPr>
              <a:t>B&amp;G Future Talent Institute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9C0B74-E257-47DB-BEFB-603830FC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81965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避免“Genius”带来的标签和结果承诺</a:t>
            </a:r>
          </a:p>
        </p:txBody>
      </p:sp>
    </p:spTree>
    <p:extLst>
      <p:ext uri="{BB962C8B-B14F-4D97-AF65-F5344CB8AC3E}">
        <p14:creationId xmlns:p14="http://schemas.microsoft.com/office/powerpoint/2010/main" val="166328348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5606F6-67CA-4741-8F34-85549A57F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WHO IS HIGH-POTENTIAL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A6DE8F-856A-4A58-A766-CA312719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6F86F5-62AE-4B56-9604-21461B2C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3F639-A6F1-4C58-B95A-1E20FFFF8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565DFA-6F11-4A31-91D3-69612957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6CCC3F-BF61-4669-BC14-BCEBDDE8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“高潜”不是一张分数单，而是一组持续出现的成长信号。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A7486E-4717-4C2E-A6B7-E93A3E75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59E2B1-0437-4B56-84CB-53F3E0E8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5EF7D9-A8AE-45DF-9123-9665C0E5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对某一领域保持超常强度的好奇与投入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A385D3-5F78-404C-887C-35248714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05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A2A4B1-7CDF-4D1E-AEC2-D21F008F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575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能够快速迁移知识、提出独特问题或形成原创表达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17E14A-148E-42DC-858A-3AF25B1A9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D9C9B6-81B5-46D6-A199-2EAA551D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在复杂任务中表现出坚持、结构化思考或领导力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0B234F-01C4-4EBF-A810-B068919C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52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54E3B9-BD20-4F1C-AAEC-D04E9603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053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能力发展不均衡，可能同时面临学校适应或情绪压力</a:t>
            </a:r>
          </a:p>
        </p:txBody>
      </p:sp>
    </p:spTree>
    <p:extLst>
      <p:ext uri="{BB962C8B-B14F-4D97-AF65-F5344CB8AC3E}">
        <p14:creationId xmlns:p14="http://schemas.microsoft.com/office/powerpoint/2010/main" val="183032346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3E3456-EE54-4A7D-B6AE-CA791B44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MULTI-EVIDENCE DISCOVERY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9B6E5E-DD7D-45D2-BB44-A00CDB77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FD298B-3C3B-4C85-A293-0341A92D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DEB7D-87B2-484B-A49B-2CF7D76D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E9B328-80BA-4671-8415-9168F922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68E9BF-42E3-4189-92F2-5864924A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五类证据共同发现潜能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E5DE7E-C2BE-4CF5-8110-45485325E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238500"/>
            <a:ext cx="1524000" cy="1524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621AA-C77C-4144-8E09-20E201CD0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667000"/>
            <a:ext cx="2667000" cy="2667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BAFCD2-7550-475C-A1CF-E2AA3529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095500"/>
            <a:ext cx="3810000" cy="3810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A08FCF-5382-4402-B566-122D9CB8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876425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D6FD38-9E08-4557-90B1-419ABAE0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7162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41A"/>
                </a:solidFill>
              </a:defRPr>
            </a:pPr>
            <a:r>
              <a:rPr sz="1050" b="1">
                <a:solidFill>
                  <a:srgbClr val="11141A"/>
                </a:solidFill>
              </a:rPr>
              <a:t>学习表现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32646-2E97-4677-8D14-2569F29A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5695" y="3291472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285A4B-D7F9-4546-BADB-E8C1029D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895" y="2986672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41A"/>
                </a:solidFill>
              </a:defRPr>
            </a:pPr>
            <a:r>
              <a:rPr sz="1050" b="1">
                <a:solidFill>
                  <a:srgbClr val="11141A"/>
                </a:solidFill>
              </a:rPr>
              <a:t>兴趣持续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21A6BC-2672-45D5-9B35-D5D9CECC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761" y="5581066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3A878F-A4FE-45F0-8F9F-09C81984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5961" y="5809666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41A"/>
                </a:solidFill>
              </a:defRPr>
            </a:pPr>
            <a:r>
              <a:rPr sz="1050" b="1">
                <a:solidFill>
                  <a:srgbClr val="11141A"/>
                </a:solidFill>
              </a:rPr>
              <a:t>项目行为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C80399-F6AB-484B-9A48-2292A7A2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339" y="5581066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671126-89A1-43E4-992F-6BCF48EF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8539" y="5809666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41A"/>
                </a:solidFill>
              </a:defRPr>
            </a:pPr>
            <a:r>
              <a:rPr sz="1050" b="1">
                <a:solidFill>
                  <a:srgbClr val="11141A"/>
                </a:solidFill>
              </a:rPr>
              <a:t>创造表达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0B0B3D-CA7E-4C15-B5F1-9A5D59B8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0405" y="3291472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69F9F3-5B76-4F16-99CF-CC4BF118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05" y="2986672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41A"/>
                </a:solidFill>
              </a:defRPr>
            </a:pPr>
            <a:r>
              <a:rPr sz="1050" b="1">
                <a:solidFill>
                  <a:srgbClr val="11141A"/>
                </a:solidFill>
              </a:rPr>
              <a:t>导师观察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D21E6A-48F9-4DCA-9A11-FA4028C4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648075"/>
            <a:ext cx="123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8E1931"/>
                </a:solidFill>
              </a:defRPr>
            </a:pPr>
            <a:r>
              <a:rPr sz="1500" b="1">
                <a:solidFill>
                  <a:srgbClr val="8E1931"/>
                </a:solidFill>
              </a:rPr>
              <a:t>多元证据</a:t>
            </a:r>
          </a:p>
          <a:p xmlns:a="http://schemas.openxmlformats.org/drawingml/2006/main">
            <a:pPr algn="ctr">
              <a:defRPr sz="1500" b="1">
                <a:solidFill>
                  <a:srgbClr val="8E1931"/>
                </a:solidFill>
              </a:defRPr>
            </a:pPr>
            <a:r>
              <a:rPr sz="1500" b="1">
                <a:solidFill>
                  <a:srgbClr val="8E1931"/>
                </a:solidFill>
              </a:rPr>
              <a:t>动态更新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B007BA-1DC1-45D2-BC67-821DE8A0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81250"/>
            <a:ext cx="428625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B61B9A-ED77-4E24-A806-5ACA3305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81250"/>
            <a:ext cx="571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4065C4-12ED-4EA2-A661-B9C49DE75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609850"/>
            <a:ext cx="3857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不是一次测试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0654D2-7287-4382-8B9E-5E2CA207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124200"/>
            <a:ext cx="3857625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结合学习表现、兴趣持续性、项目行为、创造表达、访谈与导师观察；结果连接课程、挑战、导师和奖助，而不是制造标签。</a:t>
            </a:r>
          </a:p>
        </p:txBody>
      </p:sp>
    </p:spTree>
    <p:extLst>
      <p:ext uri="{BB962C8B-B14F-4D97-AF65-F5344CB8AC3E}">
        <p14:creationId xmlns:p14="http://schemas.microsoft.com/office/powerpoint/2010/main" val="73981088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B9F3E7-4766-45E0-ADCA-E03E00D0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1 + 5 + 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0CC8B-2CCC-4D2D-9D3E-77EBB197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C013C0-18B9-49CB-8DA5-6DEBCFEAD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C292A-DFA5-4AB7-9567-ED2A39B7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02EDF-E217-4B1C-97E1-0F5853AF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7554D4-5F26-4C33-BB79-5E2888DB5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一人一案 · 五类导师 · N 个开放场景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6F46B1-AF0B-4821-826B-532E083F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30480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55FAAD-BDF2-472A-B07A-D49D16C1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19375"/>
            <a:ext cx="2514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E0AF62"/>
                </a:solidFill>
              </a:defRPr>
            </a:pPr>
            <a:r>
              <a:rPr sz="4500" b="1">
                <a:solidFill>
                  <a:srgbClr val="E0AF62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F8D76-4E43-47D6-8E77-76FB9699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71875"/>
            <a:ext cx="2514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动态成长档案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DA8417-8AA1-4901-9FE0-0120D939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95750"/>
            <a:ext cx="2514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8CED8"/>
                </a:solidFill>
              </a:defRPr>
            </a:pPr>
            <a:r>
              <a:rPr sz="1125" b="0">
                <a:solidFill>
                  <a:srgbClr val="C8CED8"/>
                </a:solidFill>
              </a:rPr>
              <a:t>目标、证据、支持与年度路线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16C609-7964-4E58-BC9E-E69F79F1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381250"/>
            <a:ext cx="30480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F7E80E-8F18-4DA1-91E9-3A64B653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619375"/>
            <a:ext cx="2514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E0AF62"/>
                </a:solidFill>
              </a:defRPr>
            </a:pPr>
            <a:r>
              <a:rPr sz="4500" b="1">
                <a:solidFill>
                  <a:srgbClr val="E0AF62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E54D9A-F9D1-4740-B825-DA034036A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571875"/>
            <a:ext cx="2514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导师协同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B6BD5D-A7DB-46F2-A982-46999301D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095750"/>
            <a:ext cx="2514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8CED8"/>
                </a:solidFill>
              </a:defRPr>
            </a:pPr>
            <a:r>
              <a:rPr sz="1125" b="0">
                <a:solidFill>
                  <a:srgbClr val="C8CED8"/>
                </a:solidFill>
              </a:rPr>
              <a:t>成长 / 学术 / 科研 / 产业 / 健康导师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DE737D-F299-46A3-BF3D-32F18A90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81250"/>
            <a:ext cx="39052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36E057-44C0-4C18-92A8-1EFF2012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619375"/>
            <a:ext cx="33718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8E1931"/>
                </a:solidFill>
              </a:defRPr>
            </a:pPr>
            <a:r>
              <a:rPr sz="4500" b="1">
                <a:solidFill>
                  <a:srgbClr val="8E1931"/>
                </a:solidFill>
              </a:rPr>
              <a:t>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43ABBB-45AE-4F7B-B75D-8FD555E6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571875"/>
            <a:ext cx="3371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41A"/>
                </a:solidFill>
              </a:defRPr>
            </a:pPr>
            <a:r>
              <a:rPr sz="1725" b="1">
                <a:solidFill>
                  <a:srgbClr val="11141A"/>
                </a:solidFill>
              </a:rPr>
              <a:t>开放场景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4F0F3E-883B-4BED-834B-C37FA9F9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095750"/>
            <a:ext cx="3371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学校、大学、实验室、企业、城市、国际</a:t>
            </a:r>
          </a:p>
        </p:txBody>
      </p:sp>
    </p:spTree>
    <p:extLst>
      <p:ext uri="{BB962C8B-B14F-4D97-AF65-F5344CB8AC3E}">
        <p14:creationId xmlns:p14="http://schemas.microsoft.com/office/powerpoint/2010/main" val="48441593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1F3EB1-046E-4BA6-AA05-325356CE0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CUSTOMIZED PATHWAYS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60870-B13B-4319-AA22-EBF05185B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7A302D-3C8E-464E-8F64-26010A43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66AD2-1AD2-41AA-BC35-09EF24A8D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FBD83C-1E0D-45C2-85E9-4207051E4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206F88-23D1-4D33-95D4-089FEBD8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四条可组合培养路径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10CA2C-88D0-4A23-A823-C0785413A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879647-2128-4C7C-AA49-83E8EE45F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55A5F9-372F-400D-8D3F-22CB05B6A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学术研究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8518E7-50F7-43AE-9B84-C044AD7B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高阶课程、实验室、论文方法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0AB04-82E7-4587-A211-2D26DF30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638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4ADBE7-816E-4588-87BF-0B788F0FA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工程创造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122946-B6BE-4669-9C37-87F65FB7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编程、机器人、原型与产品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7592D-A69F-4B47-B085-06A50C48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053B06-68D0-4C33-A385-DA0453B4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人文社会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894281-283B-4DAD-BFE4-6BFF8013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写作、城市研究、公共议题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258CC4-C67D-4647-9EE4-9028EC62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1613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DBF2C5-EA9E-4492-BE7D-98DF5174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综合领导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772F78-B16A-4B3F-803C-8813F365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团队、活动、社会创新与表达</a:t>
            </a:r>
          </a:p>
        </p:txBody>
      </p:sp>
    </p:spTree>
    <p:extLst>
      <p:ext uri="{BB962C8B-B14F-4D97-AF65-F5344CB8AC3E}">
        <p14:creationId xmlns:p14="http://schemas.microsoft.com/office/powerpoint/2010/main" val="8111856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37038D-98C0-465B-957C-5B454D2B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ANNUAL CYCLE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4978DC-CF00-4B81-BFF7-07E64032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29A600-FAB6-411D-9F4D-CD90BEE1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B6EA3-2BA3-4741-BFFA-E85D5402D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C12E5-7973-48DB-A57E-DECE8AFE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439EF-0443-41D6-83E3-1EAD3D84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一学年完成“发现—挑战—成果—升级”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E065E0-26DE-4B13-8031-D8C48849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F364F-6821-44DC-9BAE-C11ADB34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A18E8-DD1C-4225-83FE-EDA8C032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1–2 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30C7C1-B2A2-48BF-B4B6-AD0234562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基线画像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目标共创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80A60-A4E4-4A31-B271-83036F44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A2B00C-97AA-447B-8CEA-57C0026A1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369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3–5 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BCBD7F-32A5-47C4-85AC-CE341DC6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369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基础能力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导师匹配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9B9B91-3800-4AB9-8609-BA82FA02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F7B8F5-3D7D-411E-901A-10316501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6–8 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2C6F51-5400-49D4-80E1-0624F1849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大学/企业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真实项目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E923D6-0AE9-4B8C-BD52-4060E4C9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4528D2-3C84-484A-A6EA-3DFD0EF9D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567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9–11 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A2B975-DA67-4F51-989A-97EC9B81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567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深化迭代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公开成果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27A59A-6DA0-4F40-ADF0-B8E4EB201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311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DDFA96-6594-4FDD-9243-19E560C7E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166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12 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3E3C79-B63C-40CC-BFC6-2ACBC34B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166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年度复盘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下一年路线</a:t>
            </a:r>
          </a:p>
        </p:txBody>
      </p:sp>
    </p:spTree>
    <p:extLst>
      <p:ext uri="{BB962C8B-B14F-4D97-AF65-F5344CB8AC3E}">
        <p14:creationId xmlns:p14="http://schemas.microsoft.com/office/powerpoint/2010/main" val="31539330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4524B7-F0D5-4A8B-8EC9-2D32FEDF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MENTOR SYSTEM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06486-2BDC-491C-A2A8-CE10450D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30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E3D606-B08B-4749-9F40-9989A268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41CF9-0499-46AF-B520-77FF069C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FBA35-EE96-4743-A25F-053A53C09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F5904-E8CB-4DE1-BC91-A74B2F07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五类导师共同负责，而不是用名人名单装饰项目。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82E7C-BF05-4648-9E88-C5289BF24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2499E-C85C-4ACC-8C47-BCEE3BEE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ADA89-C33E-4262-81A8-8C50183D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成长导师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394B45-D797-4B6E-8FC6-E1F71774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目标、状态、家庭与跨方协同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C01C08-1769-4C51-A709-DAE35B12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BDB346-2D60-467D-A35C-0758B888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6B0DC-00DC-4E7A-9809-D900D8B9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学术导师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3775C4-931C-4A15-A0A0-38239D65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学科基础、学习策略与高阶挑战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8E6311-2E11-4D1B-B534-9AA4678C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A607C8-C90C-4B20-8D9F-1117E69F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D1E7D4-1963-4BED-B282-57698D8A0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科研导师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357559-128C-473A-B1FB-221E20EC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研究方法、证据、伦理与质量标准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071C3B-7613-4305-8267-90A31745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959BD6-28D1-4851-BE92-1A767A4C3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35ED77-DF0B-4C44-9F2E-40661F88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产业导师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31FCAE-2EED-49D6-98CF-27AC7889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真实问题、工程过程与职业视角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4BA21C-83D9-4D1D-B021-14197385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305050"/>
            <a:ext cx="2038350" cy="25717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5DAA9F-B05B-48F8-900A-1CB858869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305050"/>
            <a:ext cx="571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1F29A3-DA89-4E1B-95BA-05238A5AB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533650"/>
            <a:ext cx="1609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健康导师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10DCF1-41D1-4383-9633-A36A98C7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048000"/>
            <a:ext cx="1609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生活健康教育、观察与专业转介协调</a:t>
            </a:r>
          </a:p>
        </p:txBody>
      </p:sp>
    </p:spTree>
    <p:extLst>
      <p:ext uri="{BB962C8B-B14F-4D97-AF65-F5344CB8AC3E}">
        <p14:creationId xmlns:p14="http://schemas.microsoft.com/office/powerpoint/2010/main" val="1392085385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74777E-BC66-473A-8D0D-2473A7F12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EQUITY &amp; SCHOLARSHIPS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8708F-D518-4C86-B5E2-85486629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31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DF4C12-2721-4934-8B63-0D4CF9D3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39F34-B420-4027-9228-3721A3A4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2C6DB-BDC3-4BEE-9821-B94643A7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D203A-9E19-454F-BEE4-723206FD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让“破格培养”不只服务能够购买高端教育的家庭。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ADC67C-43A0-475B-AA4B-081BDCE2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15BA5E-3A35-4E6D-9E00-C62ED9E5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D68751-1177-44E1-A286-C580DB4D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高净值家庭定制服务支持平台可持续运营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29BAD2-23C4-438D-BBD1-ECBC2EF5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05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C7D251-BF07-4F3B-9725-887C2350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575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学校项目发现更多普通家庭中的潜能学生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EFE3EC-1EB5-4083-9F85-75A76B03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E8C8A8-BC64-4114-B99E-960DB028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基金与公益伙伴设立奖助及项目名额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AFB7D2-E0E9-4B5E-94F3-728D6FA9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52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C16648-E371-42AC-A477-D1D8547D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053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评价社会影响：机会获得、参与质量、长期发展与福祉</a:t>
            </a:r>
          </a:p>
        </p:txBody>
      </p:sp>
    </p:spTree>
    <p:extLst>
      <p:ext uri="{BB962C8B-B14F-4D97-AF65-F5344CB8AC3E}">
        <p14:creationId xmlns:p14="http://schemas.microsoft.com/office/powerpoint/2010/main" val="110947072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AB24D2-E739-4D2F-90AC-F1FFE8D3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WHOLE-PERSON HEALTH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467A2-55DF-4CD4-9232-1DDBA1E5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32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C1AB67-64D4-443D-A83F-4E145C113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F50BF4-59F6-4DCE-AFAB-C6248ABE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A2541D-5DD9-4F31-9ECB-811877EE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29485-C664-4960-9FE7-2C396CCC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2286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0" b="1">
                <a:solidFill>
                  <a:srgbClr val="E0AF62"/>
                </a:solidFill>
              </a:defRPr>
            </a:pPr>
            <a:r>
              <a:rPr sz="8250" b="1">
                <a:solidFill>
                  <a:srgbClr val="E0AF62"/>
                </a:solidFill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93EE1-2345-466E-B63D-965103B9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2400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人格、心理、生理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与生活健康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CC1A2E-9DB4-4ED0-B9E6-0CBAF66C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2425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9F57B5-E982-4317-A98D-B3C11980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57625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8BDC6"/>
                </a:solidFill>
              </a:defRPr>
            </a:pPr>
            <a:r>
              <a:rPr sz="1500" b="0">
                <a:solidFill>
                  <a:srgbClr val="B8BDC6"/>
                </a:solidFill>
              </a:rPr>
              <a:t>健康不是附加模块，而是所有成长的底座。</a:t>
            </a:r>
          </a:p>
        </p:txBody>
      </p:sp>
    </p:spTree>
    <p:extLst>
      <p:ext uri="{BB962C8B-B14F-4D97-AF65-F5344CB8AC3E}">
        <p14:creationId xmlns:p14="http://schemas.microsoft.com/office/powerpoint/2010/main" val="46758862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588CED-E043-45AF-8E90-ED7B3D40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PERSONALITY &amp; SEL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89D8A-CFDB-409E-B1EA-F70082D9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33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021AC-2FF3-4665-948E-3E588A56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8E9A44-A4D8-4720-95B6-44F6522D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95A63-E54F-436B-99AE-FD0197096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634892-2819-42BE-B070-A4A42D1A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人格健全：</a:t>
            </a:r>
          </a:p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认识自己，也学会与世界相处。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95BA48-AEE7-4C24-A5E5-21A618C9A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4286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6C76"/>
                </a:solidFill>
              </a:defRPr>
            </a:pPr>
            <a:r>
              <a:rPr sz="1500" b="0">
                <a:solidFill>
                  <a:srgbClr val="666C76"/>
                </a:solidFill>
              </a:rPr>
              <a:t>自我意识、自我管理、社会意识、关系技能、负责任的决策；通过项目、日常和反思持续练习。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ADD2F-8B61-4EFD-8F1E-4FDF5A208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10125"/>
            <a:ext cx="90487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e29c6e54be444d"/>
          <a:srcRect xmlns:a="http://schemas.openxmlformats.org/drawingml/2006/main" l="2558" t="0" r="255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1809750"/>
            <a:ext cx="5829300" cy="4095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7D635B-3240-4D10-875A-05FDBDF9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6000750"/>
            <a:ext cx="26289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AI 概念视觉｜非真实活动现场</a:t>
            </a:r>
          </a:p>
        </p:txBody>
      </p:sp>
    </p:spTree>
    <p:extLst>
      <p:ext uri="{BB962C8B-B14F-4D97-AF65-F5344CB8AC3E}">
        <p14:creationId xmlns:p14="http://schemas.microsoft.com/office/powerpoint/2010/main" val="31235675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AC0046-61D5-43B1-95EE-560E70923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MENTAL HEALTH SUPPORT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0CD912-C25C-40E0-9FD1-6D66446D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34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B319F-381F-4A37-9945-A7C0F7B6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C28CF5-B6FE-4A80-8AA9-2F254D30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4FC8F4-015B-4177-8473-D372885E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335243-ACFD-44BC-904D-C0B0BA3A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构建“教育—观察—转介—跟进”的支持链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D8A41-6051-4197-BE2C-E3F8B3323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403FC-B70A-48E1-BCDA-C8363394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37D6BE-7AF8-45D2-96F9-F24DF563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普及教育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1616BF-7AD6-45D1-A34B-0099AF80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情绪、压力、关系与求助素养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F95CFB-B761-4655-B586-0C712FD7D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DB9228-0D0A-4D67-B0FB-E962A8DB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C6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CF79D-DCD5-4E74-ACFA-31970A9C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336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日常观察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4BD991-4D17-4D19-BF73-523BF0EA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480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导师、教师与家庭识别变化信号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7AA5B1-DA03-448D-BC98-3A84E84D2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E862D-5F4C-4874-AEE8-34D12BD8B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9FB461-B2F6-4503-850B-F81FB12C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338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专业转介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DDF1C2-9D23-4F3E-A8AA-AD2AB1B9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持证心理、医疗与健康机构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ADC599-CD54-4ADE-9869-8770C320C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0D612A-7AD4-44B0-A4A4-AEC29583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C6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7D6597-80C9-4ACA-9255-74DCC480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1338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协同跟进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173544-67D0-4336-BF9A-7C939E70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482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遵循隐私和责任边界持续支持</a:t>
            </a:r>
          </a:p>
        </p:txBody>
      </p:sp>
    </p:spTree>
    <p:extLst>
      <p:ext uri="{BB962C8B-B14F-4D97-AF65-F5344CB8AC3E}">
        <p14:creationId xmlns:p14="http://schemas.microsoft.com/office/powerpoint/2010/main" val="763646793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5AA4E1-F5A5-47DE-9818-24366625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PHYSICAL &amp; ENVIRONMENTAL HEALTH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FDF84-8840-466B-9363-D73C3DAF9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35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C195DE-A573-4061-BD00-969357EA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A50B0B-356C-4789-BB70-79870A12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745D3A-7F2F-4785-BB49-811152D8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71987-9670-450D-B6D6-0B4618B7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把健康转化为可执行的生活系统。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A35671-E117-4167-BE19-77C45D6E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3D3426-08EF-402F-A4B0-87867B015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E4BF28-18AF-4675-ADD0-5F285C5B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睡眠与节律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035C12-7C6A-4801-B9CC-84F7EC0A1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建立适龄作息与设备使用边界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8EAFB0-0FAD-45F3-AA98-567ABC5E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3D604C-6284-4A8E-A1BF-E01B2CC6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F74AEA-2107-4DA8-BAB0-7751A658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运动与体能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C41372-4CE6-4163-B51F-92D0D6512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把运动作为认知、情绪与社交支持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B2F381-0C88-40B6-A8D8-7D958523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349AF0-E03D-47BA-86C6-49F0C57F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7602B1-87FB-4031-9A0C-F8588705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营养与身体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31A06E-96E0-4D05-81AB-E1A39519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科学饮食、青春期与身体认识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30C545-C0C3-478B-80DB-E2F167AE6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3A9981-5122-47C2-9049-D0359A60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89429C-9B2D-448F-9026-2EA93399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环境与安全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3A132F-E61B-4EA9-88AB-E4BE5071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城市环境、实验安全与风险意识</a:t>
            </a:r>
          </a:p>
        </p:txBody>
      </p:sp>
    </p:spTree>
    <p:extLst>
      <p:ext uri="{BB962C8B-B14F-4D97-AF65-F5344CB8AC3E}">
        <p14:creationId xmlns:p14="http://schemas.microsoft.com/office/powerpoint/2010/main" val="20967690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C7598B-3750-4C22-8824-E6683B8F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LIFE CAPABILITIES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25799-BE3D-4F1C-BA5A-09317EC6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36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07C9C5-1CA7-4225-B66F-B2D9D9540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1809C-ED2C-4E66-8F09-F1FD0BDAA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E77115-DFEF-43E9-9AD2-EB99EAF6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268C60-CC28-45CA-A33E-EF6035DF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让孩子既能创造未来，也能照顾好自己。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D5506B-06E9-4B31-9DBF-AD2B58F7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FE20D4-5070-4ABB-A6C5-A8631ABD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D175A-40D5-4324-99DC-9C6849EC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自理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2509C4-BDC0-4D71-974C-A1E5F32B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时间、空间、物品与基本生活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38AA9B-5777-4AF2-9DE9-6AB63DE5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C1723C-F90D-488F-9393-26DCA3FB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A0275B-0E08-429E-847A-7F722D16B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安全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B8EF01-BE52-4172-AAF0-C1163378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急救、出行、网络与公共安全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B646D-8BB9-4513-82C6-35466723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021EF-2B0D-401B-85D6-E66F3D450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77C9D3-121C-4AF2-A519-3ABDE8EC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沟通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3FF6E0-74EB-4910-97B8-2E6ADF929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表达需求、协商、冲突与求助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3693AC-FB0C-4477-9712-0AB2F3F2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56C41-76D2-4D26-91FC-BE64D86A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62F7D1-5C5A-4249-8BE2-FFA7D064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财商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227BE2-F4A3-4087-84CB-CEDCA6E8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消费、预算、价值与责任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E4A0B0-B1ED-42FF-9F94-31F95728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D05D4A-CCCF-4920-AB7E-8E20B8D6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B09889-EBAA-4E85-99F7-C34E9C1CC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热爱生活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54585D-2D4E-44F5-8564-1F289EC4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兴趣、审美、劳动与社区参与</a:t>
            </a:r>
          </a:p>
        </p:txBody>
      </p:sp>
    </p:spTree>
    <p:extLst>
      <p:ext uri="{BB962C8B-B14F-4D97-AF65-F5344CB8AC3E}">
        <p14:creationId xmlns:p14="http://schemas.microsoft.com/office/powerpoint/2010/main" val="213670905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2BA35DA-532E-4A10-A8FB-418D8618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HEALTH GOVERNANCE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CEC59F-0F75-42CE-9804-2AFCE162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37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A09ED5-85F7-4107-83AA-FA9F3BC9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007C17-3204-404F-849E-E55EBADD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0235E-B51E-479F-9A15-D4D182AE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4A2B9E-EFBE-452F-8E7C-E78B5E94E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家庭—学校—中心—专业机构，职责清晰地协同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D48F4F-A2B4-4200-BF3B-3757D46D1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FBF45F-3EEA-43C6-8B0A-B5460743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9BA861-BFDE-414F-8636-5094FB15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家庭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AC944C-E016-4CF6-A795-94567786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知情、陪伴、日常变化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78B934-5A04-4CC4-A156-D001C7D5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A8CAD-FC16-4F78-A927-0B210F00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701F50-D6CD-4257-B5E2-63290223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学校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3A3B8C-7DF1-4F44-BD5F-528E4D63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教育、观察、校内支持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7B7D8F-A1FB-4161-930E-7A4D777C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3C811A-E8E5-4290-B1FC-73DAB898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AEDE29-EDC9-4625-8010-6E719E9E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成长中心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855E04-F65F-4D9A-8AFA-6D4FF02B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课程、导师、转介协调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7367BE-AB76-4601-B581-446A44BA7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67ED26-32D8-412B-8F6F-B3FE8D310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A7E38A-4BD5-429E-923F-0346B235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专业机构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B1AC98-FE48-4777-AE46-D983CC61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评估、咨询、医疗与督导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1E3A3A-B1DA-4369-A675-4218E05A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29A795-26C0-47DC-A3F4-1F214AB9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0CC5DD-AB22-488B-9D8F-43295CCC9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学生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400AEB-E57B-42E7-B3E3-5FE1DC60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知情、表达、选择与求助</a:t>
            </a:r>
          </a:p>
        </p:txBody>
      </p:sp>
    </p:spTree>
    <p:extLst>
      <p:ext uri="{BB962C8B-B14F-4D97-AF65-F5344CB8AC3E}">
        <p14:creationId xmlns:p14="http://schemas.microsoft.com/office/powerpoint/2010/main" val="130387673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08E562-8CCC-4F89-9E3A-6DDDB321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CITY AS CAMPUS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7B0AE3-8102-4CF9-83CE-D085E234A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38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69860B-D2F4-43D8-833F-00D0720A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1E3DA-E2E5-476A-B5B4-48528FFC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1E4C4-BC1E-482F-B6CC-62D283AB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D9F5A7-2F06-4D03-A5F8-00B18DF9D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2286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0" b="1">
                <a:solidFill>
                  <a:srgbClr val="E0AF62"/>
                </a:solidFill>
              </a:defRPr>
            </a:pPr>
            <a:r>
              <a:rPr sz="8250" b="1">
                <a:solidFill>
                  <a:srgbClr val="E0AF62"/>
                </a:solidFill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22E6A1-C056-43DC-B274-48392D73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2400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城市探索、企业实践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与大学研学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AAE5C-C8F3-4987-946C-53BD626A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2425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F18A76-32BB-43AC-8FC1-89ECC059A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57625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8BDC6"/>
                </a:solidFill>
              </a:defRPr>
            </a:pPr>
            <a:r>
              <a:rPr sz="1500" b="0">
                <a:solidFill>
                  <a:srgbClr val="B8BDC6"/>
                </a:solidFill>
              </a:rPr>
              <a:t>深圳是起点，大湾区是试验场，世界是坐标系。</a:t>
            </a:r>
          </a:p>
        </p:txBody>
      </p:sp>
    </p:spTree>
    <p:extLst>
      <p:ext uri="{BB962C8B-B14F-4D97-AF65-F5344CB8AC3E}">
        <p14:creationId xmlns:p14="http://schemas.microsoft.com/office/powerpoint/2010/main" val="61398609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93EDD-F059-41DC-9A59-8E46D892B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SHENZHEN AS CAMPUS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9A63F5-D46E-4E9B-858C-BA97927D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39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48FFBC-2277-4778-878D-61CA3AC2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E8873-C2E5-437F-B366-A5B67BED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5DCEB-D2A9-486A-BBC3-84DCD134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B8315-274D-4CF6-9A12-117C6031B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把一座创新城市，</a:t>
            </a:r>
          </a:p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变成青少年的开放课堂。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917FB8-EDEF-4E42-826D-A42D6E32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4286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6C76"/>
                </a:solidFill>
              </a:defRPr>
            </a:pPr>
            <a:r>
              <a:rPr sz="1500" b="0">
                <a:solidFill>
                  <a:srgbClr val="666C76"/>
                </a:solidFill>
              </a:rPr>
              <a:t>宝安制造、前海开放、南山科技、罗湖城市与文化；从真实观察开始，以项目成果结束。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05E38-88C2-4508-9E6C-A0F3D235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10125"/>
            <a:ext cx="90487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d06c2d6dc4661"/>
          <a:srcRect xmlns:a="http://schemas.openxmlformats.org/drawingml/2006/main" l="9950" t="0" r="995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1809750"/>
            <a:ext cx="5829300" cy="4095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F92D2-3049-4AED-95B4-693713BD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6000750"/>
            <a:ext cx="26289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AI 概念视觉｜非真实活动现场</a:t>
            </a:r>
          </a:p>
        </p:txBody>
      </p:sp>
    </p:spTree>
    <p:extLst>
      <p:ext uri="{BB962C8B-B14F-4D97-AF65-F5344CB8AC3E}">
        <p14:creationId xmlns:p14="http://schemas.microsoft.com/office/powerpoint/2010/main" val="108933435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00A6DA-1EDA-4C66-9256-F5C0E621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GREATER BAY AREA ROUTES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828B6B-0C92-49D9-A0B4-31B6C1777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4128F6-1269-4847-AABF-1BCABF29B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671F24-F092-4AF2-A97C-39F8562F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48CC51-37F3-482D-9E13-4C12F461F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9F8649-5F2C-4FCD-9F45-3DA28B06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四条湾区主题学习路线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17437C-2A4C-446B-8DFC-5127B7CD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FBD9B3-8071-4F2C-973B-DB32A76A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C493CB-D4F8-4746-932C-5C9D1ED5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深圳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7BE376-DC09-4B5A-9789-8384BE81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AI / 机器人 / 新能源 / 城市治理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61E3E-E20B-4EEE-8A1C-EB9473CE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638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D5402D-E556-486D-B827-B6B9307D1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香港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A3F2A7-7631-476A-A7DD-637A972D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大学 / 金融科技 / 国际交流 / 北部都会区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CB225E-A3BF-41F1-9EA4-EF2568F8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414367-38EE-49C8-8A3C-D8E81E59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东莞松山湖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1C634E-FFB0-42F8-97B5-1B382277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先进制造 / 科研装置 / 产业集群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588419-43B6-4778-8330-48A10762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1613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B4B32A-0F4B-4A8C-857A-FF941310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广州与湾区高校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85F4D0-464F-4864-BA76-258B7DDD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基础研究 / 生物医药 / 综合创新</a:t>
            </a:r>
          </a:p>
        </p:txBody>
      </p:sp>
    </p:spTree>
    <p:extLst>
      <p:ext uri="{BB962C8B-B14F-4D97-AF65-F5344CB8AC3E}">
        <p14:creationId xmlns:p14="http://schemas.microsoft.com/office/powerpoint/2010/main" val="1020776368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7A2961-E1A3-4D50-ADC8-CE01C1EC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UNIVERSITY &amp; COMPANY ROLES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A8997C-C180-41B4-99B7-653F9F17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3874EF-E905-421D-A8CD-397E5B58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7972C3-5786-40D0-AA85-A61B86AF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30583-F254-41FC-B86F-C801D0F4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5EC429-EC77-4F5E-AA9B-99191C9D4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大学成为长期网络，企业提供真实工程世界。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C96AC-CC0E-4D2C-AD14-9371B905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52387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263EAB-538A-4B39-A75A-616DE5693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CE8352-95FA-4440-BEA2-2E7926A5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955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大学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677EF6-C6B6-4ACC-B2E7-0FA41929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9900"/>
            <a:ext cx="4810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导师、实验室、研究方法、教师发展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AA1F74-7001-45EF-AA5A-79272DA6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66950"/>
            <a:ext cx="52387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DE6238-3855-46AD-9606-5D6ABE46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669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054B72-C958-449F-B107-3FFEAAD9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955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企业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E8667D-D4C7-4B10-AB08-A4F2115D4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09900"/>
            <a:ext cx="4810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真实课题、工程师、场景、设备与评价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217524-D1BA-4368-9762-B6F5D3782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52387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CBA867-7671-47E2-B307-AD631332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96AD82-F712-4DD0-B9EB-7D0202033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862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学校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201DAE-5CB9-4FA3-A718-DFC4394D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00600"/>
            <a:ext cx="4810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发现学生、课程衔接、成长记录与家校协同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EE97D6-62B5-462C-A027-48A0DD20B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57650"/>
            <a:ext cx="52387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8D748A-5C0B-48E9-9FDE-36059391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576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F7EECC-A09D-4D78-87DC-D6A17A13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2862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中心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6F52F4-55C6-436A-A9DD-AD11A2E0A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800600"/>
            <a:ext cx="4810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组织项目、质量标准、儿童保护与成果传播</a:t>
            </a:r>
          </a:p>
        </p:txBody>
      </p:sp>
    </p:spTree>
    <p:extLst>
      <p:ext uri="{BB962C8B-B14F-4D97-AF65-F5344CB8AC3E}">
        <p14:creationId xmlns:p14="http://schemas.microsoft.com/office/powerpoint/2010/main" val="1543849279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21F4FB-6155-4971-97BA-879BB63E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APEC SHENZHEN 2026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9F03D8-D532-43B7-B34F-29E59F47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669C3A-BAFA-479C-ABB4-858B47CF9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D5BE0-D3E2-4A20-A36D-1A9928B9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FF4E1-AAC2-4B2E-ADD7-7360D768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9CD2D-FF5F-4A13-B18B-8D919C53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把青少年科技成长，放进亚太创新合作的城市叙事。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025C4F-1B6C-4CD7-9DBD-46A4F438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34290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67A870-7501-4E5E-BF0F-2F72D2D5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30003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FFFFFF"/>
                </a:solidFill>
              </a:defRPr>
            </a:pPr>
            <a:r>
              <a:rPr sz="5700" b="1">
                <a:solidFill>
                  <a:srgbClr val="FFFFFF"/>
                </a:solidFill>
              </a:rPr>
              <a:t>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00F19-41B3-453A-819A-D88099AF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147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0AF62"/>
                </a:solidFill>
              </a:defRPr>
            </a:pPr>
            <a:r>
              <a:rPr sz="1275" b="1">
                <a:solidFill>
                  <a:srgbClr val="E0AF62"/>
                </a:solidFill>
              </a:rPr>
              <a:t>SHENZHEN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DA305E-18B6-4F3B-8445-AE95DD9C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90750"/>
            <a:ext cx="32194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608D4-90AC-48B8-886C-10223551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907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5B31D2-E03D-4F3B-A598-6BB26AAF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419350"/>
            <a:ext cx="27908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开放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6056C7-722D-4646-A32C-BED03977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933700"/>
            <a:ext cx="27908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深港与亚太青年交流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672A16-8E3A-46BC-A12A-FCE3746C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190750"/>
            <a:ext cx="32194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3F1030-36F3-4E74-82AD-C5959754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1907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CB50DA-A4C6-4E75-8492-F92877C7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19350"/>
            <a:ext cx="27908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AC45DD-6D4D-4535-8B24-9E38B65E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33700"/>
            <a:ext cx="27908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AI 素养与真实城市课题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E8E923-5111-431C-9B2A-968365B7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52850"/>
            <a:ext cx="32194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1D9DC3-0F3A-4F17-8A3D-A775EAE3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528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453CE1-22B2-4C02-9EAD-F7A0EDD2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981450"/>
            <a:ext cx="27908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合作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75C671-23AF-45EA-9E18-ABBFDCF4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495800"/>
            <a:ext cx="27908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政府、学校、大学、企业共建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A82D53-AD1F-4565-BA5F-92DFA138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52850"/>
            <a:ext cx="32194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3EF669-4A25-4F70-8152-03EB6B73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528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B39142-F90A-42B3-9E4C-F7022B80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981450"/>
            <a:ext cx="27908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成果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7F585A-4448-4AF4-AABD-3A22A379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495800"/>
            <a:ext cx="27908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青年创新成果周与城市展示</a:t>
            </a:r>
          </a:p>
        </p:txBody>
      </p:sp>
    </p:spTree>
    <p:extLst>
      <p:ext uri="{BB962C8B-B14F-4D97-AF65-F5344CB8AC3E}">
        <p14:creationId xmlns:p14="http://schemas.microsoft.com/office/powerpoint/2010/main" val="89826705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5A87788-E858-40C3-82A4-2CCD3085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GLOBAL BENCHMARKS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DC9DB-B9FE-4305-BA0C-37B0E59B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51E9A1-64F9-4BE3-A928-ED080FB6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FCADD-7B51-4D9F-8EF2-9C93FA4E5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ECDCE-7B18-4753-B37A-0CEAA977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7D2A8C-DA82-4975-B6E3-A6844438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15 个项目，提炼七类可转化机制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B39422-FE46-4243-A42C-20923AB3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2571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4E9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D54DB-FCD5-4894-B3B0-034795625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E1931"/>
                </a:solidFill>
              </a:defRPr>
            </a:pPr>
            <a:r>
              <a:rPr sz="1275" b="1">
                <a:solidFill>
                  <a:srgbClr val="8E1931"/>
                </a:solidFill>
              </a:rPr>
              <a:t>MIT RAISE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BDE7D6-5679-4AB7-854D-75AF3C44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337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AI 素养与伦理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7A8872-A85B-438C-87B9-27D0EB4C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90750"/>
            <a:ext cx="2571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0F2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C60FF3-A0C1-4F5E-8849-B0674A70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4003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57C7"/>
                </a:solidFill>
              </a:defRPr>
            </a:pPr>
            <a:r>
              <a:rPr sz="1275" b="1">
                <a:solidFill>
                  <a:srgbClr val="0757C7"/>
                </a:solidFill>
              </a:rPr>
              <a:t>JHU CTY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B901B-2F65-40AA-9C38-E37B1C58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9337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测评与进阶学习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3BB34C-7A54-435F-BACE-DDD5572B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90750"/>
            <a:ext cx="2571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4E9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CB83B-A8CD-4979-85FB-9A397F15A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003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E1931"/>
                </a:solidFill>
              </a:defRPr>
            </a:pPr>
            <a:r>
              <a:rPr sz="1275" b="1">
                <a:solidFill>
                  <a:srgbClr val="8E1931"/>
                </a:solidFill>
              </a:rPr>
              <a:t>HKAGE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5576D2-1F9C-4D57-862D-33928B5F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337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学生家长教师研究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F7D8C1-129B-4E5A-8549-4A5861857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90750"/>
            <a:ext cx="2571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0F2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F65BD-A282-4A64-89B2-47792B8AE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003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57C7"/>
                </a:solidFill>
              </a:defRPr>
            </a:pPr>
            <a:r>
              <a:rPr sz="1275" b="1">
                <a:solidFill>
                  <a:srgbClr val="0757C7"/>
                </a:solidFill>
              </a:rPr>
              <a:t>P-TECH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14FD2A-6BD4-491D-92C6-EDE863AE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337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校—企—大学衔接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26AB50-EAEB-4218-99A4-2A05E338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71900"/>
            <a:ext cx="2571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4E9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FF31FB-4208-45A9-8BD9-B728F860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814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E1931"/>
                </a:solidFill>
              </a:defRPr>
            </a:pPr>
            <a:r>
              <a:rPr sz="1275" b="1">
                <a:solidFill>
                  <a:srgbClr val="8E1931"/>
                </a:solidFill>
              </a:rPr>
              <a:t>FIRST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9A90F1-A76E-481A-BABF-E82C4CDD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148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导师与挑战社区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E98021-C138-4097-85AB-F8855619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771900"/>
            <a:ext cx="2571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0F2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E0238A-65F8-4CFF-A9CB-BB5C3A40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9814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57C7"/>
                </a:solidFill>
              </a:defRPr>
            </a:pPr>
            <a:r>
              <a:rPr sz="1275" b="1">
                <a:solidFill>
                  <a:srgbClr val="0757C7"/>
                </a:solidFill>
              </a:rPr>
              <a:t>LUMA Finland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F44E73-C8AC-42E5-8541-B84FF5E1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5148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大学区域网络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6FE82C-4F69-4AF8-AE3C-2A248830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71900"/>
            <a:ext cx="2571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4E9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D1B154-C8C3-46CF-9022-5642F531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E1931"/>
                </a:solidFill>
              </a:defRPr>
            </a:pPr>
            <a:r>
              <a:rPr sz="1275" b="1">
                <a:solidFill>
                  <a:srgbClr val="8E1931"/>
                </a:solidFill>
              </a:rPr>
              <a:t>Israel FSI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A77A3D0-60C4-4EF8-BF06-A07D3FEA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148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多年制拔尖培养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8B88F58-8D68-4785-9118-C79BF2EE0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771900"/>
            <a:ext cx="2571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0F2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C51E8DC-761F-4758-9EB0-6D35020A3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9814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57C7"/>
                </a:solidFill>
              </a:defRPr>
            </a:pPr>
            <a:r>
              <a:rPr sz="1275" b="1">
                <a:solidFill>
                  <a:srgbClr val="0757C7"/>
                </a:solidFill>
              </a:rPr>
              <a:t>WHO / CASEL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F0EB687-42E2-43C5-B19A-9F6C8A3D8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5148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全校健康与社会情感</a:t>
            </a:r>
          </a:p>
        </p:txBody>
      </p:sp>
    </p:spTree>
    <p:extLst>
      <p:ext uri="{BB962C8B-B14F-4D97-AF65-F5344CB8AC3E}">
        <p14:creationId xmlns:p14="http://schemas.microsoft.com/office/powerpoint/2010/main" val="1280193866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09812F-B57A-49DF-920B-8182941E5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WHAT THE WORLD TEACHES 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479DC-7E42-4264-ACC6-FD874366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D6FF4F-89E2-4C0E-9569-0EA619F5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868DC-283B-411B-9C5E-98437364B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C3476-2E65-4D00-90E1-D7036271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770FF-836E-4CA0-A73A-AD2AB084E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全球经验最终指向七件事。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3332F9-E3A9-42E8-9A5D-EC4DBF94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3771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5A7EBF-6E76-47B3-9E00-B7B79C6D7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25CDB3-CC4D-487B-80DA-46DD7D3C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1141A"/>
                </a:solidFill>
              </a:defRPr>
            </a:pPr>
            <a:r>
              <a:rPr sz="1200" b="1">
                <a:solidFill>
                  <a:srgbClr val="11141A"/>
                </a:solidFill>
              </a:rPr>
              <a:t>识别必须连接课程、导师、项目和资助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AC90FE-9781-484C-8879-78339108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337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D0E82C-C12D-460B-8284-3E6DE1612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8607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高潜教育与教育公平可以同时推进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EC948C-F7F9-4095-B60A-06B6C17F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86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67C34C-5BFB-4FEC-8F79-A6BBA10E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385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真实问题是最强的跨学科课程组织器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586CCB-4575-48B0-BD3D-E929A5CA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386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A2F287-C6B6-477F-8928-EB4E355F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9097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大学应成为长期网络枢纽而不只是参访点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9B56A8-256D-4DF3-A6F6-FA97A800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91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6453F3-40A8-41EC-BD16-4CE0759A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434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企业提供工程世界，而不只是赞助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0F90B0-1970-4172-85DD-6C2BF015F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143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4EE9E5-BC31-4228-B08A-9D0E4D1C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9587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全人成长需要制度、转介和家校协同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75E2A8-06CC-4900-BB6E-58385EB91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695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07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C2F631-DD9F-4C57-AE18-68723132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6483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复制前必须先形成标准与证据</a:t>
            </a:r>
          </a:p>
        </p:txBody>
      </p:sp>
    </p:spTree>
    <p:extLst>
      <p:ext uri="{BB962C8B-B14F-4D97-AF65-F5344CB8AC3E}">
        <p14:creationId xmlns:p14="http://schemas.microsoft.com/office/powerpoint/2010/main" val="27362032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3D569-8958-4F91-8B4A-B8A55A9C8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GOVERNANCE &amp; CO-BUILDING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C14AF7-27E0-4684-B965-7DB8A0F4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45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A8282B-EA49-42BF-8311-4CF80E05D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3B1E34-6F21-48CB-A7FF-FD8E5C916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E6805-6EFA-40DC-8B05-996699C1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0BBCBB-5BDA-4B76-86BA-D6FBA4852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2286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0" b="1">
                <a:solidFill>
                  <a:srgbClr val="E0AF62"/>
                </a:solidFill>
              </a:defRPr>
            </a:pPr>
            <a:r>
              <a:rPr sz="8250" b="1">
                <a:solidFill>
                  <a:srgbClr val="E0AF62"/>
                </a:solidFill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620D40-8A31-44DE-BBED-6EFE6964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2400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治理、共建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与可持续运营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542322-7EF5-4FD7-89F6-DA7FDDB2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2425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1AA26C-3D71-4139-95D5-C7207D38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57625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8BDC6"/>
                </a:solidFill>
              </a:defRPr>
            </a:pPr>
            <a:r>
              <a:rPr sz="1500" b="0">
                <a:solidFill>
                  <a:srgbClr val="B8BDC6"/>
                </a:solidFill>
              </a:rPr>
              <a:t>多方参与，平等呈现；品牌联合，责任清晰。</a:t>
            </a:r>
          </a:p>
        </p:txBody>
      </p:sp>
    </p:spTree>
    <p:extLst>
      <p:ext uri="{BB962C8B-B14F-4D97-AF65-F5344CB8AC3E}">
        <p14:creationId xmlns:p14="http://schemas.microsoft.com/office/powerpoint/2010/main" val="469802403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FC2B3D-64DC-43B7-9227-9B4A3DF5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PROPOSED CO-INITIATORS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29CF40-83A2-4CCA-A09D-760AA3970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A6CC32-2290-4F50-B828-B963B362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31CA81-A078-40AE-B5E7-F83DE585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76EAE8-76BF-44A6-A031-8BEE9086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F426D9-7610-4E79-A907-8BBB6947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三方平台拟平等联合发起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F9F2A-28B7-4581-B3FE-2E154E36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43150"/>
            <a:ext cx="3429000" cy="2952750"/>
          </a:xfrm>
          <a:prstGeom xmlns:a="http://schemas.openxmlformats.org/drawingml/2006/main" prst="roundRect">
            <a:avLst>
              <a:gd name="adj" fmla="val 3226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2321EA-3771-43A8-B18F-C2667A5D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7175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6FDDE4-0950-43C7-8E77-4F6DAD3E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290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深圳市生涯规划与发展协会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06E20-EB0D-488B-B264-42DAD8EA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3387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8CED8"/>
                </a:solidFill>
              </a:defRPr>
            </a:pPr>
            <a:r>
              <a:rPr sz="1050" b="0">
                <a:solidFill>
                  <a:srgbClr val="C8CED8"/>
                </a:solidFill>
              </a:rPr>
              <a:t>生涯教育、人才发展与跨界协同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1F56C0-7BE5-4824-BF38-64CC71EA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43150"/>
            <a:ext cx="3429000" cy="2952750"/>
          </a:xfrm>
          <a:prstGeom xmlns:a="http://schemas.openxmlformats.org/drawingml/2006/main" prst="roundRect">
            <a:avLst>
              <a:gd name="adj" fmla="val 3226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6B9771-F773-4B98-AF89-FF390A1C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3F150-4C31-4B6F-91FC-CFB0C27E6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4290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深高教育联盟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E81A0-008C-49EA-8148-9545F1EE8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3387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8CED8"/>
                </a:solidFill>
              </a:defRPr>
            </a:pPr>
            <a:r>
              <a:rPr sz="1050" b="0">
                <a:solidFill>
                  <a:srgbClr val="C8CED8"/>
                </a:solidFill>
              </a:rPr>
              <a:t>教育专家、学校网络与技术服务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793523-A3ED-4B56-9F14-02DACC77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43150"/>
            <a:ext cx="3429000" cy="2952750"/>
          </a:xfrm>
          <a:prstGeom xmlns:a="http://schemas.openxmlformats.org/drawingml/2006/main" prst="roundRect">
            <a:avLst>
              <a:gd name="adj" fmla="val 32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35F4E5-1815-470F-95FB-827200F5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57175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2F2C0B-5CDC-4E23-A287-669452C82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4290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A"/>
                </a:solidFill>
              </a:defRPr>
            </a:pPr>
            <a:r>
              <a:rPr sz="1650" b="1">
                <a:solidFill>
                  <a:srgbClr val="11141A"/>
                </a:solidFill>
              </a:rPr>
              <a:t>深圳青少年科技创新协会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D28848-381E-4A20-91CF-C894F746A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3387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青少年科创资源与行业连接</a:t>
            </a:r>
          </a:p>
        </p:txBody>
      </p:sp>
    </p:spTree>
    <p:extLst>
      <p:ext uri="{BB962C8B-B14F-4D97-AF65-F5344CB8AC3E}">
        <p14:creationId xmlns:p14="http://schemas.microsoft.com/office/powerpoint/2010/main" val="293810968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15F530-BFEE-4134-9F26-B606C4BE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PROPOSED ADVISOR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7B9B9-79ED-4A61-9800-14CBB5B9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52C94-5D77-41BF-8FBA-1D4AB876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3395B-2164-4A1A-BCD9-2FDA0E044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9C88F6-D173-418B-810C-EF3FB7D5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9A83A1-6A1C-4663-8E04-66D27D446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拟邀项目顾问：佘国治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F3CC9C-3160-4778-89FB-2613EE4A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476500" cy="2857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F5F463-2133-4357-84DE-680D644C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067050"/>
            <a:ext cx="1428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6150" b="1">
                <a:solidFill>
                  <a:srgbClr val="FFFFFF"/>
                </a:solidFill>
              </a:defRPr>
            </a:pPr>
            <a:r>
              <a:rPr sz="6150" b="1">
                <a:solidFill>
                  <a:srgbClr val="FFFFFF"/>
                </a:solidFill>
              </a:rPr>
              <a:t>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25FC18-70D5-4EA0-937D-D130B320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8150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拟邀 · 待本人书面确认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12F409-1535-47DC-AD5B-CDB5A707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428875"/>
            <a:ext cx="7239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1141A"/>
                </a:solidFill>
              </a:defRPr>
            </a:pPr>
            <a:r>
              <a:rPr sz="1650" b="0">
                <a:solidFill>
                  <a:srgbClr val="11141A"/>
                </a:solidFill>
              </a:rPr>
              <a:t>公开资料可支持的保守介绍：原深圳高级中学校长，曾获深圳市优秀校长；其教育理念强调学生全面和谐发展、尊重不同起点与教育增值。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B6AE3E-61AD-4C27-8F33-D75B8544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429125"/>
            <a:ext cx="1047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FE73F5-7FAD-473B-B64F-531D5E25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714875"/>
            <a:ext cx="704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6C76"/>
                </a:solidFill>
              </a:defRPr>
            </a:pPr>
            <a:r>
              <a:rPr sz="975" b="0">
                <a:solidFill>
                  <a:srgbClr val="666C76"/>
                </a:solidFill>
              </a:rPr>
              <a:t>深圳市政府历史公报及公开教育资料；项目身份、照片与完整简介待本人书面确认。</a:t>
            </a:r>
          </a:p>
        </p:txBody>
      </p:sp>
    </p:spTree>
    <p:extLst>
      <p:ext uri="{BB962C8B-B14F-4D97-AF65-F5344CB8AC3E}">
        <p14:creationId xmlns:p14="http://schemas.microsoft.com/office/powerpoint/2010/main" val="2134007780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11EC88C-3A26-4791-9F08-88137FC9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PARTNER ECOSYSTEM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95235-7B8B-4BD1-AB49-CE927909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7B5842-3253-4E67-A64F-9D366D37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1D378A-A40B-43FD-A8C9-F4E7ECDF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DC15D-99A3-413C-9B10-10945656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9CC74E-29F4-4980-AB52-DC2EA04B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围绕青少年成长，连接六类共建伙伴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F0F7B-F6B5-422E-BA78-CA367408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32EEDF-AB49-4ABB-8A12-60FF7CF7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C46C88-CC77-49B5-816E-C398C500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政府部门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625F24-8700-4A47-B6B0-1980EC3D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政策、公共空间、示范项目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21276-1130-422A-AB98-D79F95A3E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70AC9B-DB21-41BC-A7FE-A8DFDD2AD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FDF201-7D5E-45F9-A1B5-A31699612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协会联盟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BA7E46-5EF8-4491-A0D7-580FDE9D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组织、专家、标准、行业协同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624196-677E-4DA6-BCDA-C03D690CC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CEDCC3-4BFB-42C8-B3C7-924E13A35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D74353-6992-4138-BBA3-28AB4429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高校科研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474C27-9F41-4CDB-9148-B93C2CA7E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导师、实验室、课程与研究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CE7712-34EE-41B1-9727-835CCCEC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F38647-372F-4E54-AA0E-A705A339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7120C8-0D8C-4A23-8FBD-40484278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中小学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7F32EA-637B-4C78-B518-0BA2224F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学生发现、校本课程与衔接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5CE249-59CC-4E31-B4A9-3BBD78DCD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9C5B21-3563-4189-BE03-978F89D4E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331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B53123-F17D-4785-8362-DFE83605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科技企业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7E74C8-1809-41D9-8495-695FB0F6A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真实项目、工程师、设备与场景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7B5996-0C83-44C1-9E2D-2845B924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2F23188-C7A3-4184-A3E6-AF891328D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B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B46621-4A01-408E-B187-5A3E5BFE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基金公益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2EF0B5-7930-4377-B892-824297FB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奖助、特殊群体支持与影响评估</a:t>
            </a:r>
          </a:p>
        </p:txBody>
      </p:sp>
    </p:spTree>
    <p:extLst>
      <p:ext uri="{BB962C8B-B14F-4D97-AF65-F5344CB8AC3E}">
        <p14:creationId xmlns:p14="http://schemas.microsoft.com/office/powerpoint/2010/main" val="114428880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C63DED-617E-48AE-84A3-D28CF290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DUAL BRAND ARCHITECTURE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659F96-DFBC-4789-B5EE-13348643D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49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5D0A1E-B2BE-4EAA-8929-27FB05DB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C9DAE2-0ED9-4CE6-811A-39F5C3C34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AD6F48-C23D-42B9-AEAE-53D09ADE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D8C0E-BCE0-40AA-8E57-19F380261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博格港湾 × 港湾中心：文化母体与公共共建品牌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0953B6-E2B9-4803-B20E-637281FD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10896600" cy="1000125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4E8EA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8F8A0F-EF72-43A5-9340-8817224D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博格港湾青少年智能科技成长中心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ECE5DF-FA82-466E-AF53-0A85CC0E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447925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A"/>
                </a:solidFill>
              </a:defRPr>
            </a:pPr>
            <a:r>
              <a:rPr sz="1650" b="1">
                <a:solidFill>
                  <a:srgbClr val="11141A"/>
                </a:solidFill>
              </a:rPr>
              <a:t>B&amp;G Youth AI &amp; Technology Center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956E99-AFC5-4FFC-ACF1-B60242F6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43840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运营管理、品牌资产、标准和产品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931B45-65A4-4511-BCE2-2E7585A1F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57575"/>
            <a:ext cx="10896600" cy="1000125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7EEF9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AF5045-B51D-40ED-9023-92E0930CE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67125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757C7"/>
                </a:solidFill>
              </a:defRPr>
            </a:pPr>
            <a:r>
              <a:rPr sz="900" b="1">
                <a:solidFill>
                  <a:srgbClr val="0757C7"/>
                </a:solidFill>
              </a:rPr>
              <a:t>港湾青少年智能科技成长中心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5A3882-02BE-485F-9A9B-91F5FFA0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385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A"/>
                </a:solidFill>
              </a:defRPr>
            </a:pPr>
            <a:r>
              <a:rPr sz="1650" b="1">
                <a:solidFill>
                  <a:srgbClr val="11141A"/>
                </a:solidFill>
              </a:rPr>
              <a:t>Harbor Youth AI &amp; Technology Center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CB34ED-1DD1-49DF-90CD-25BAB93A5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629025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区域化、机构化与企业联合冠名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F4E7F4-F5B7-4C08-8423-1FB74316E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48200"/>
            <a:ext cx="10896600" cy="1000125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E692FA-7AC1-4902-9CDC-AFA3216B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577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757C7"/>
                </a:solidFill>
              </a:defRPr>
            </a:pPr>
            <a:r>
              <a:rPr sz="900" b="1">
                <a:solidFill>
                  <a:srgbClr val="0757C7"/>
                </a:solidFill>
              </a:rPr>
              <a:t>联合命名示例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B0ACDA-1BC3-4FB6-B069-37DB2958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29175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A"/>
                </a:solidFill>
              </a:defRPr>
            </a:pPr>
            <a:r>
              <a:rPr sz="1650" b="1">
                <a:solidFill>
                  <a:srgbClr val="11141A"/>
                </a:solidFill>
              </a:rPr>
              <a:t>××科技·港湾青少年智能科技成长中心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516241-B4BD-43A5-861F-A0D39227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81965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仅作语法示例，不代表任何企业授权</a:t>
            </a:r>
          </a:p>
        </p:txBody>
      </p:sp>
    </p:spTree>
    <p:extLst>
      <p:ext uri="{BB962C8B-B14F-4D97-AF65-F5344CB8AC3E}">
        <p14:creationId xmlns:p14="http://schemas.microsoft.com/office/powerpoint/2010/main" val="1521336133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C6EFA6-37E3-4BBA-8F49-E895BC89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FOUR IMPLEMENTATION PATHS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107A18-BC47-421A-BB0B-82A278F5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4583F4-E00B-4A45-AD3A-9A80E2E8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1CCE5A-4827-4808-8795-D3B6F3F83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3E8406-D69A-4C2C-B063-3649A27FC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13C078-96B4-4396-A1C5-CE017646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学校、学生、政府、企业，都有清晰的进入方式与交付结果。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2AF19-BB60-43A6-8C04-5DFBA6DA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8182D4-4F95-405B-8B4A-55F66EA2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0FBF04-964C-4DD6-8369-47194030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学校落地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3465C-3F60-413F-A8E2-0D7D80649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一个年级/30–60 人试点；校本项目课程、成长档案与教师共备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76FC0-DB54-4B57-8CA4-B824978B7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6FE807-9FCB-41DC-AC1F-F3CE8294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5FE5C7-7114-4D18-A1F0-97F55BC00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学生与家庭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73FC0-7044-42E0-97D8-7B07CC7F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30 天体验—90 天项目—学年培养；一人一案、五类导师协同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34D5DA-8F5A-44C5-B12C-2DD9742F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669411-0B67-4191-BA14-B1EBCB12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96BDA0-0347-4C27-8832-55C1C578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政府与协会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1E387E-B024-4C8B-8E9F-FB0C798E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一个片区/一个主题示范；联席治理、公共价值指标与资源网络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E94EB4-A158-4ED5-BBBC-0AA7FB74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B1D120-260A-4787-994B-778650FE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3561EA-4AF3-4080-850C-97CB29386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科技企业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F0FE94-21CD-4630-9BBA-214952D6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真实工程课题、工程导师与开放场景；中心完成教育转译和安全治理</a:t>
            </a:r>
          </a:p>
        </p:txBody>
      </p:sp>
    </p:spTree>
    <p:extLst>
      <p:ext uri="{BB962C8B-B14F-4D97-AF65-F5344CB8AC3E}">
        <p14:creationId xmlns:p14="http://schemas.microsoft.com/office/powerpoint/2010/main" val="1693672816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DC73BD-D3D1-4C3E-9CC3-D79C4196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DELIVERY BLUEPRINT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7D9C7-DB23-4F98-B9D1-EB3766C6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05065C-0698-4C9D-B57C-E844B28F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10549-A4A6-4EC7-BD4B-038C7610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27298B-C40D-495A-94C0-79BB77A0D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2BEFA8-F66E-48A8-BBE3-5EFE52B58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同一套五步机制，把资源转化为可验证的青少年成长成果。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123E32-82D8-45D1-A598-5A41AE4C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C2D03-5D15-427A-A3FF-05B3E858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58F5E0-5F5A-4FEF-9EE2-F2F8D7F7F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共识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14456-30F9-4B83-8BB0-1C4FD5A17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对象、问题、责任与边界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E3A55F-ABD4-44D9-B7EB-7521103DA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26A03C-351E-4150-A3CB-99B153AC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369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基线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DD1760-E4FD-483F-82FE-D7A24E82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369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需求、资源、安全与成长画像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2086A7-EACB-4042-BFBB-1DE4E917E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24A5C1-DDCB-4137-8753-CF8333722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共创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503810-F127-4C34-AD32-5D1E6EC9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课程、导师、真实课题与指标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A23D3F-A4BB-4581-8BEB-1BE38A400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DF4B48-ED94-428F-AF60-CA80FAE11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567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试点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CF9937-6AB9-46A1-95F4-29C4B1F4E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567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小规模运行、档案与阶段复盘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0F0E13-3E61-4557-916E-56AE9E89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311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228506-E8BC-44D7-84A3-D55D8CF30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1660" y="2381250"/>
            <a:ext cx="207264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评估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C983B5-1C8E-4680-A046-5A99D6C9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1660" y="3857625"/>
            <a:ext cx="207264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学生证据、组织成效与复制决策</a:t>
            </a:r>
          </a:p>
        </p:txBody>
      </p:sp>
    </p:spTree>
    <p:extLst>
      <p:ext uri="{BB962C8B-B14F-4D97-AF65-F5344CB8AC3E}">
        <p14:creationId xmlns:p14="http://schemas.microsoft.com/office/powerpoint/2010/main" val="1953366419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567342-D193-43B7-9919-89C490D9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30 / 90 / 365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67E0CD-656F-4ABC-9B76-12C2DE77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181C2-8E58-4394-BB4A-D9FBA275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70BB92-5174-4EC1-B500-1DEAA67B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5AF03-2ED3-49D6-86CD-96C6467F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2C156D-79B8-432C-8399-675A0769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30 天准备、90 天验证、一个学年沉淀标准。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525EA3-0555-4C54-9A62-D7A59F7C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97E93-E537-4C8E-864E-2AD33537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2EF4FD-843D-4ACA-8E1F-49295747B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0–30 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6CF36C-1A1D-4BEF-881D-60392B62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签署试点文件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确定学生、导师、课题与安全预案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9825FD-D1AC-4613-AD95-766A44D05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638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AA9CC3-AF30-40C7-9309-6CC3C6C7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31–60 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C1CC1B-24EA-43CA-9190-8164702F0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完成基线与首轮任务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形成动态成长档案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A2AC69-B06D-448B-8AAC-8A296440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B3774D-8687-4DB5-9B57-0B7BAD7C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61–90 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BF87B0-25C1-4864-AC9B-2E31CA4B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完成原型、展示与复盘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提交试点评估报告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EAEBD3-5D35-40D4-ADDC-9AE2635D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1613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60CF87-9D8D-4232-A110-959853F8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一个学年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6FF220-0588-437A-8CA1-06F0CCDD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持续项目与五类导师协同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年度成长评估和复制标准</a:t>
            </a:r>
          </a:p>
        </p:txBody>
      </p:sp>
    </p:spTree>
    <p:extLst>
      <p:ext uri="{BB962C8B-B14F-4D97-AF65-F5344CB8AC3E}">
        <p14:creationId xmlns:p14="http://schemas.microsoft.com/office/powerpoint/2010/main" val="634108522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49A8A7-F700-445C-8A54-B27D5948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THREE-YEAR ROADMAP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4DBEB-B58B-48FC-820B-1CA19D656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EB8E41-EF3E-4786-925B-6AD37AD7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95592-372A-4DF0-8E9E-36173A81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6010DC-8D1D-4BD5-8D36-50B071F5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5BBB7A-28C3-419C-9B09-2BA491A9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试点—网络—平台：逐层建立影响力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463FAE-F387-4AB6-AFEC-4D9C50C9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5E939-2048-4D97-936C-332F8C48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B01B70-BAB9-4520-8CD6-4208FFBDC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760D0-8F78-445D-9B23-6F2019EE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宝安/前海/南山/罗湖首批试点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A353C9-BF0E-40D7-800C-E28E05DE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638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81BB5D-E330-478F-9F5F-FF1D25B4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2027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A43A12-DBEB-4C69-A710-1293BEFC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深港与松山湖协同；形成 3–5 个标准中心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8BC928-919B-487D-BDC5-42028C2B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72236-541F-4C5A-85BA-93407304B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2028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04B7EE-CCCE-4AED-9E2B-D97F95B95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大学—企业—学校网络与人才库初步成型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4D630F-12DF-4604-B8BB-99161191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1613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CA4D8A-DD79-447D-8A7D-7707D834A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2029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45059A-18FE-4B25-A5A0-FBC97BD4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大湾区复制与亚太青年项目合作</a:t>
            </a:r>
          </a:p>
        </p:txBody>
      </p:sp>
    </p:spTree>
    <p:extLst>
      <p:ext uri="{BB962C8B-B14F-4D97-AF65-F5344CB8AC3E}">
        <p14:creationId xmlns:p14="http://schemas.microsoft.com/office/powerpoint/2010/main" val="1874673531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A5717A-D878-40BC-8FEA-9E88FA32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SUSTAINABLE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AE954E-98F4-4F58-A2AB-6B373B1A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674428-7FD9-45C6-99FF-1A778391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2FC20D-53B6-4E62-AC9C-8832277E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7AF61-8C39-4B75-9661-EB6AC3C8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DF8D8C-8254-4458-A617-B9ACCBCA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公共价值与商业可持续必须同时成立。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F3A6E1-8716-46DA-A6D9-0B43157E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86000"/>
            <a:ext cx="52197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F11A0-46CD-4387-81C3-D5E258C4E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86000"/>
            <a:ext cx="571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3ADF05-C1EB-4A80-B0BB-EE95498D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1460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G / 政府与协会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67D741-2F68-41D8-A37E-1439C257C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289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公共项目、区域示范、场地与政策协同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6330F9-EAB2-4CC4-8B15-71C2782E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86000"/>
            <a:ext cx="52197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4260F0-AF2F-4AFF-A916-CEF96215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86000"/>
            <a:ext cx="571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80B772-E4F4-4921-A00F-2069BBEC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1460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B / 学校与企业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C08D34-1EE6-4C6F-B341-48659FF6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289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课程共建、人才发现、企业主题项目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725D05-C914-445A-B34B-7039A3D2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52197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5B5DFD-E365-491D-A217-2D010F61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571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D365B5-CCD4-43F3-9F46-66E2CCF3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338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F / 家庭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E455B8-57C8-4AE9-99DF-D1912ECA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高潜学生定制培养与长期陪跑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DBF756-7126-42A8-8F32-334071BB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2197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5D068F-4B5A-4A2B-BA5F-FC56439F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71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2DD10C-88AF-47EC-BFC8-926D05F4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1338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P / 公益基金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8E6505-0A25-47EB-ACCC-C81313542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4820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奖助、特殊群体支持与社会影响</a:t>
            </a:r>
          </a:p>
        </p:txBody>
      </p:sp>
    </p:spTree>
    <p:extLst>
      <p:ext uri="{BB962C8B-B14F-4D97-AF65-F5344CB8AC3E}">
        <p14:creationId xmlns:p14="http://schemas.microsoft.com/office/powerpoint/2010/main" val="542068948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546A2A2-DE27-43F3-B203-FC0A3F14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SOCIAL IMPACT DASHBOARD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79EBC-018D-42CD-835A-E47DAA45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83606D-AA9F-44AB-899A-3D107B8EE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691A6-251F-4F2D-958D-63E7A3FB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D6C09-3AA2-4304-A8D4-8C234133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FB1E10-4D8D-49BB-8376-A687AA73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用可验证的成长证据回答“中心是否真正有用”。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C59DF0-D05B-4FCC-AF2B-A70F5EA6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48BBFF-78DD-41F4-99C1-534B12C0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4792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02485C-8BC9-4B40-BE43-89FBE51A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384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机会公平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9F0D80-B8FF-46DB-96A2-0330A9FAC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8956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奖助覆盖、不同群体参与与持续率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73768E-29C1-4B48-B9D5-D0414D18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C69BEC-51D8-4EAD-AEC0-D37C4264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4792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ADD40A-F4D9-4693-A6BF-DE03970F5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4384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学习改善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C6C34-CC99-43A6-B128-01042A06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8956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目标完成、策略使用与学校适应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F2202-2CA5-433A-A529-F0F36DB6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4EDF7D-FA3D-4DDC-B4C2-E9D27465E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4792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77F1C0-4994-4E3D-8C9E-E7295F5C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384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创新实践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6F2184-3DA5-453A-BA86-AAB1815F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8956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项目质量、迭代次数、外部反馈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E9952B-E0EF-4242-9246-570E8685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35A3CF-16C8-47B1-A128-8743A7CE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2907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A37961-5032-4530-B6F2-0C1CEF8B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0195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全人发展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58D5B0-C603-4549-9712-A33ECF0D1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4767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自我管理、关系、生活与健康支持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C3A979-4E88-42F8-8F0C-14C2FD28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1DE414-76D4-42D1-9E97-9242C9BE0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2907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331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C976D4-D629-47D4-B995-1D365E15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0195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未来衔接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78509D-D1A2-400B-B585-E0BDA86A0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4767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导师连接、课程升级、升学与发展路径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2261C54-6CB6-4186-8F5F-225029B6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67C0A5F-2FBA-41A1-96F7-69103CE4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2907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8B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311038-A7F8-479F-9744-839E2341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0195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平台协同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268185-E37A-45DC-8932-989E515A5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4767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学校、大学、企业、公益伙伴活跃度</a:t>
            </a:r>
          </a:p>
        </p:txBody>
      </p:sp>
    </p:spTree>
    <p:extLst>
      <p:ext uri="{BB962C8B-B14F-4D97-AF65-F5344CB8AC3E}">
        <p14:creationId xmlns:p14="http://schemas.microsoft.com/office/powerpoint/2010/main" val="489474213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637D2F-EA99-4B0C-9895-906A9500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ASSESSMENT PLATFORM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E0E1F4-F07C-4F63-9080-2A1010C4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6EDC0-789B-4FEE-9F80-F2FD1B1C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69C426-9129-44CA-9248-735FF726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D3849A-DF8D-46B7-AFB3-4E8CA1E4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428310-80E9-4746-8D5B-61344461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从一次测评，升级为持续理解。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8C0BA-7BFB-4554-B16F-692BF3FDE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143250"/>
            <a:ext cx="2286000" cy="1809750"/>
          </a:xfrm>
          <a:prstGeom xmlns:a="http://schemas.openxmlformats.org/drawingml/2006/main" prst="roundRect">
            <a:avLst>
              <a:gd name="adj" fmla="val 9474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EDD6BC-8E22-4FF4-809C-15FC8408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524250"/>
            <a:ext cx="152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FFFFFF"/>
                </a:solidFill>
              </a:defRPr>
            </a:pPr>
            <a:r>
              <a:rPr sz="2475" b="1">
                <a:solidFill>
                  <a:srgbClr val="FFFFFF"/>
                </a:solidFill>
              </a:rPr>
              <a:t>成长</a:t>
            </a:r>
          </a:p>
          <a:p xmlns:a="http://schemas.openxmlformats.org/drawingml/2006/main">
            <a:pPr algn="ctr">
              <a:defRPr sz="2475" b="1">
                <a:solidFill>
                  <a:srgbClr val="FFFFFF"/>
                </a:solidFill>
              </a:defRPr>
            </a:pPr>
            <a:r>
              <a:rPr sz="2475" b="1">
                <a:solidFill>
                  <a:srgbClr val="FFFFFF"/>
                </a:solidFill>
              </a:rPr>
              <a:t>地图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75B620-5D21-4ED4-A390-94F830EF4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1476375"/>
            <a:ext cx="2000250" cy="104775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36E830-E894-4CE8-8D43-39E5E50E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478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8E1931"/>
                </a:solidFill>
              </a:defRPr>
            </a:pPr>
            <a:r>
              <a:rPr sz="1200" b="1">
                <a:solidFill>
                  <a:srgbClr val="8E1931"/>
                </a:solidFill>
              </a:rPr>
              <a:t>学业与策略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1CCCD9-02FC-447E-9759-86DF9E638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009775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6C76"/>
                </a:solidFill>
              </a:defRPr>
            </a:pPr>
            <a:r>
              <a:rPr sz="900" b="0">
                <a:solidFill>
                  <a:srgbClr val="666C76"/>
                </a:solidFill>
              </a:rPr>
              <a:t>知识、行为、效率障碍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89A5F4-6329-4C97-9322-0C7B2FFD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8812" y="2924330"/>
            <a:ext cx="2000250" cy="104775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E62C18-04BC-4BB7-8B58-4A4079B7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1687" y="309578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757C7"/>
                </a:solidFill>
              </a:defRPr>
            </a:pPr>
            <a:r>
              <a:rPr sz="1200" b="1">
                <a:solidFill>
                  <a:srgbClr val="0757C7"/>
                </a:solidFill>
              </a:rPr>
              <a:t>兴趣与潜能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342A09-990E-48DD-BFB1-E12A67CD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1687" y="345773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6C76"/>
                </a:solidFill>
              </a:defRPr>
            </a:pPr>
            <a:r>
              <a:rPr sz="900" b="0">
                <a:solidFill>
                  <a:srgbClr val="666C76"/>
                </a:solidFill>
              </a:rPr>
              <a:t>持续性、优势领域、挑战水平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B56E95-BDC0-4990-95A4-E03DEC082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9350" y="5267170"/>
            <a:ext cx="2000250" cy="104775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740F5D-68D2-4C80-9DB8-4517A0B7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2225" y="543862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8E1931"/>
                </a:solidFill>
              </a:defRPr>
            </a:pPr>
            <a:r>
              <a:rPr sz="1200" b="1">
                <a:solidFill>
                  <a:srgbClr val="8E1931"/>
                </a:solidFill>
              </a:rPr>
              <a:t>项目行为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F0A09E-CBF1-4158-AED2-CBD32FE7E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2225" y="580057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6C76"/>
                </a:solidFill>
              </a:defRPr>
            </a:pPr>
            <a:r>
              <a:rPr sz="900" b="0">
                <a:solidFill>
                  <a:srgbClr val="666C76"/>
                </a:solidFill>
              </a:rPr>
              <a:t>协作、创造、迭代、表达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E77C05-20E1-4B03-8D8C-26520B13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2400" y="5267170"/>
            <a:ext cx="2000250" cy="104775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3F6DD4-EAE6-4BA1-B9BD-2C716610D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275" y="543862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757C7"/>
                </a:solidFill>
              </a:defRPr>
            </a:pPr>
            <a:r>
              <a:rPr sz="1200" b="1">
                <a:solidFill>
                  <a:srgbClr val="0757C7"/>
                </a:solidFill>
              </a:rPr>
              <a:t>全人信号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474466-B526-4DF1-9169-B504AD7F2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275" y="580057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6C76"/>
                </a:solidFill>
              </a:defRPr>
            </a:pPr>
            <a:r>
              <a:rPr sz="900" b="0">
                <a:solidFill>
                  <a:srgbClr val="666C76"/>
                </a:solidFill>
              </a:rPr>
              <a:t>自我管理、关系、生活与支持需求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7743E9-B961-400A-8828-95549180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938" y="2924330"/>
            <a:ext cx="2000250" cy="104775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7DAC9E-24E0-4104-BF21-367CF109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5813" y="309578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8E1931"/>
                </a:solidFill>
              </a:defRPr>
            </a:pPr>
            <a:r>
              <a:rPr sz="1200" b="1">
                <a:solidFill>
                  <a:srgbClr val="8E1931"/>
                </a:solidFill>
              </a:rPr>
              <a:t>多方观察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CD2A6F-FDA9-436C-9C92-D0A824C9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5813" y="345773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6C76"/>
                </a:solidFill>
              </a:defRPr>
            </a:pPr>
            <a:r>
              <a:rPr sz="900" b="0">
                <a:solidFill>
                  <a:srgbClr val="666C76"/>
                </a:solidFill>
              </a:rPr>
              <a:t>学生、家庭、导师、学校共同记录</a:t>
            </a:r>
          </a:p>
        </p:txBody>
      </p:sp>
    </p:spTree>
    <p:extLst>
      <p:ext uri="{BB962C8B-B14F-4D97-AF65-F5344CB8AC3E}">
        <p14:creationId xmlns:p14="http://schemas.microsoft.com/office/powerpoint/2010/main" val="855719452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DA83E2-DBC5-45D0-A327-71B821A1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DATA &amp; CHILD PROTECTION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0DDD5-08F2-4517-B7E4-83EE775B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57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802420-8ECF-4376-84DA-CDB16238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71F982-7944-4198-AAD0-09AD13F0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7146C9-ABE5-4B53-B32A-C1F7B8C18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E92E3A-64C0-42E5-9A14-255A73B2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四项数据治理原则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2F7BFB-FC15-4F87-9869-C2FA29EA7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20F613-DD5C-4E83-99E8-AB8BDF3C5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BAD92F-BC79-463C-850D-471AF17E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最少必要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A4A5BD-C417-492F-8C8D-67B21A2AE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只收集当前服务必需信息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C522DD-BD48-4CD0-8A40-BA33F6E5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F5F02F-4F28-4E3D-B14F-5FFC18F6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C6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B670F-DA22-46FD-97DF-954CD734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336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监护人知情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D981FA-A3AF-4082-A2A5-BFD0B6C1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480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清晰授权、查阅、更正、撤回与删除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F5CA73-4821-42B4-BCD1-7077AA5D5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A29505-D6BF-4C96-8066-DB62BB7D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B73574-C63D-4537-9973-44777EBC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338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人工负责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1700E7-7CF2-41E1-8E65-3BE3E7D8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AI 信号不直接作高风险决定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71CF2E-1428-4189-932A-1BCA08A0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2197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20242C"/>
          </a:solidFill>
          <a:ln xmlns:a="http://schemas.openxmlformats.org/drawingml/2006/main" w="9525">
            <a:solidFill>
              <a:srgbClr val="3A3F49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789713-EA1A-49CA-8DD0-80135B9A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715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C6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29BE38-7A47-461E-BDA7-E8658042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1338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分级权限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D9EF19-42F8-426C-9F40-421CB271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48200"/>
            <a:ext cx="47910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BEC6"/>
                </a:solidFill>
              </a:defRPr>
            </a:pPr>
            <a:r>
              <a:rPr sz="1125" b="0">
                <a:solidFill>
                  <a:srgbClr val="B9BEC6"/>
                </a:solidFill>
              </a:rPr>
              <a:t>推荐、共享与第三方连接另行授权</a:t>
            </a:r>
          </a:p>
        </p:txBody>
      </p:sp>
    </p:spTree>
    <p:extLst>
      <p:ext uri="{BB962C8B-B14F-4D97-AF65-F5344CB8AC3E}">
        <p14:creationId xmlns:p14="http://schemas.microsoft.com/office/powerpoint/2010/main" val="1694357140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3D893E-C71E-42D6-81C6-C4E50370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DIGITAL ARCHITECTURE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D26BFC-B4EB-41D4-8DA5-7B11FBCC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FD9893-BA84-4C49-8331-5E2412EE4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241184-9D8A-47CE-899D-121769ED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DAA9E-4CAA-4B1A-827E-F7AE3626B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A56F9E-8AE4-4406-9102-1E7EA5C1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三个入口，统一成长身份与内容标准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187A2-5BA4-4403-AB12-CE5C2503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33625"/>
            <a:ext cx="25717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2CCF68-7FE7-41E1-BAF7-2511198C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14625"/>
            <a:ext cx="2114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中心主站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05A9A-F787-45A8-B908-05B8F493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67125"/>
            <a:ext cx="2114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DDE0E7"/>
                </a:solidFill>
              </a:defRPr>
            </a:pPr>
            <a:r>
              <a:rPr sz="1050" b="0">
                <a:solidFill>
                  <a:srgbClr val="DDE0E7"/>
                </a:solidFill>
              </a:rPr>
              <a:t>品牌、体系、项目、案例、共建申请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D02F12-61A6-4700-ABC6-3944870E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4290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A4D2BF-FC53-4428-AD6B-5C433AA0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333625"/>
            <a:ext cx="25717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6331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329249-FE83-435A-AE55-6F0E7DC4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714625"/>
            <a:ext cx="2114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Future Talent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705DAC-9699-4F94-81E3-FB41DB7C1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667125"/>
            <a:ext cx="2114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DDE0E7"/>
                </a:solidFill>
              </a:defRPr>
            </a:pPr>
            <a:r>
              <a:rPr sz="1050" b="0">
                <a:solidFill>
                  <a:srgbClr val="DDE0E7"/>
                </a:solidFill>
              </a:rPr>
              <a:t>天才少年计划、导师与培养路径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47E354-3733-4892-A472-DED0DC7C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4290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5A874C-CDAE-4B5E-8E95-8E3A6B90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33625"/>
            <a:ext cx="25717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0281BF-93F5-4A65-AACE-1C1EBD14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14625"/>
            <a:ext cx="2114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Assessment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74C461-316E-44D9-96B0-6C6E843F6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67125"/>
            <a:ext cx="2114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DDE0E7"/>
                </a:solidFill>
              </a:defRPr>
            </a:pPr>
            <a:r>
              <a:rPr sz="1050" b="0">
                <a:solidFill>
                  <a:srgbClr val="DDE0E7"/>
                </a:solidFill>
              </a:rPr>
              <a:t>测评、成长档案与授权推荐入口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174C2B-2703-4FFF-8945-16126F80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4290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2B1242-D2FC-4D3C-926E-776414641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333625"/>
            <a:ext cx="25717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CA5009-925A-474C-AC29-E6F01BF4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714625"/>
            <a:ext cx="2114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A"/>
                </a:solidFill>
              </a:defRPr>
            </a:pPr>
            <a:r>
              <a:rPr sz="1650" b="1">
                <a:solidFill>
                  <a:srgbClr val="11141A"/>
                </a:solidFill>
              </a:rPr>
              <a:t>生态连接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18FF60-48CC-4DDB-AC77-E6B0C31AE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67125"/>
            <a:ext cx="2114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FIGS / BIAA / OURSHS / SZCDA 等分阶段融合</a:t>
            </a:r>
          </a:p>
        </p:txBody>
      </p:sp>
    </p:spTree>
    <p:extLst>
      <p:ext uri="{BB962C8B-B14F-4D97-AF65-F5344CB8AC3E}">
        <p14:creationId xmlns:p14="http://schemas.microsoft.com/office/powerpoint/2010/main" val="947203550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47540A-A0E5-4EF7-B381-33059935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MEDIA &amp; PUBLIC NARRATIVE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8F7C1-9271-482E-B9AB-D4CA3D9D5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59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CF54F0-D013-4D9C-9AE2-14E18EDD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85AA36-ED61-42EF-A01B-03E86103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5539DD-1088-40A6-ACCC-CA6E203AE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A49FD-7F30-4F7F-AD88-0FEE2A4F9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先占据理念，再用真实成果建立长期公信力。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2D480A-6A78-46E4-8687-9A73ED6B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BB8968-96B7-42E3-87D3-E9386455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171700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首发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B88B19-020D-42B4-9879-F31FD5F02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209800"/>
            <a:ext cx="733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6C76"/>
                </a:solidFill>
              </a:defRPr>
            </a:pPr>
            <a:r>
              <a:rPr sz="1200" b="0">
                <a:solidFill>
                  <a:srgbClr val="666C76"/>
                </a:solidFill>
              </a:rPr>
              <a:t>项目理念、发起机制与深圳使命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1EF297-DA95-48F3-A2C7-52960F26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81300"/>
            <a:ext cx="1047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5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81AE4E-FDCD-4538-BFC7-3FC610C8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09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FE4D55-E10D-4CAF-999B-19B0069D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971800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系列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20DA89-49C5-43A1-B684-67948FB3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009900"/>
            <a:ext cx="733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6C76"/>
                </a:solidFill>
              </a:defRPr>
            </a:pPr>
            <a:r>
              <a:rPr sz="1200" b="0">
                <a:solidFill>
                  <a:srgbClr val="666C76"/>
                </a:solidFill>
              </a:rPr>
              <a:t>AI 学习、城市课堂、天赋发现、全人健康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D582DC-5EC1-4173-8DF7-AFD8B6E7F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81400"/>
            <a:ext cx="1047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5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4FA2EC-7184-4332-9985-A99CF7ED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9D37CC-D415-4F0D-8F7F-25604CB89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771900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人物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F21CB0-8FA1-4CB2-9DF4-BD4BF4E3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10000"/>
            <a:ext cx="733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6C76"/>
                </a:solidFill>
              </a:defRPr>
            </a:pPr>
            <a:r>
              <a:rPr sz="1200" b="0">
                <a:solidFill>
                  <a:srgbClr val="666C76"/>
                </a:solidFill>
              </a:rPr>
              <a:t>教育专家、工程导师、学生成长故事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59DAB0-4080-43D9-B579-CD1F9CC8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81500"/>
            <a:ext cx="1047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5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C49531-6B84-4674-A37C-313C29D9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01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792894-C3CE-44DA-83F6-83A0C572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572000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年度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CD6994-BB45-47C8-B8AD-49F5C849B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610100"/>
            <a:ext cx="733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6C76"/>
                </a:solidFill>
              </a:defRPr>
            </a:pPr>
            <a:r>
              <a:rPr sz="1200" b="0">
                <a:solidFill>
                  <a:srgbClr val="666C76"/>
                </a:solidFill>
              </a:rPr>
              <a:t>青少年创新成果与社会影响报告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B467CB-4FD3-4663-A59B-D350D370F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81600"/>
            <a:ext cx="1047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5CD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17586701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D51E43-2F91-4C0D-A83F-8D5AED1F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VISUAL IDENTITY SYSTEM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5EEA1-660A-4C4D-846F-98A33C59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60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99A07E-2EB7-44FB-9D7C-10E67C19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7480F7-0B62-4E84-909E-2FD5DBFE6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F3E67-DC76-4908-912C-BFE1F833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FD66B6-B94A-4D90-8988-F105662C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一套品牌骨架，三类沟通场景。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5DA4DD-8970-49C5-8385-1A5912AC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86000"/>
            <a:ext cx="34099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E31861-18DA-456B-AE00-E08ED91F5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71750"/>
            <a:ext cx="876300" cy="876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83E3CD-819A-4B5D-B9BE-BAFC26E4B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6237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政府与学院型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4711B-0708-4E21-8586-0B001543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862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E1E3E8"/>
                </a:solidFill>
              </a:defRPr>
            </a:pPr>
            <a:r>
              <a:rPr sz="1050" b="0">
                <a:solidFill>
                  <a:srgbClr val="E1E3E8"/>
                </a:solidFill>
              </a:rPr>
              <a:t>湾区赤 + 开埠金</a:t>
            </a:r>
          </a:p>
          <a:p xmlns:a="http://schemas.openxmlformats.org/drawingml/2006/main">
            <a:pPr algn="l">
              <a:defRPr sz="1050" b="0">
                <a:solidFill>
                  <a:srgbClr val="E1E3E8"/>
                </a:solidFill>
              </a:defRPr>
            </a:pPr>
            <a:r>
              <a:rPr sz="1050" b="0">
                <a:solidFill>
                  <a:srgbClr val="E1E3E8"/>
                </a:solidFill>
              </a:rPr>
              <a:t>克制、庄重、公共价值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54F8D6-C68C-433B-8E17-1B9C7DD92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86000"/>
            <a:ext cx="34099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8E310B-3ED9-4AD9-A23B-2513B987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571750"/>
            <a:ext cx="876300" cy="876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C6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8BFFC0-5457-4F9D-B8E2-C9334E52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76237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全球科技型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7E4CC8-CBAF-4893-B901-B31CC92A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2862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E1E3E8"/>
                </a:solidFill>
              </a:defRPr>
            </a:pPr>
            <a:r>
              <a:rPr sz="1050" b="0">
                <a:solidFill>
                  <a:srgbClr val="E1E3E8"/>
                </a:solidFill>
              </a:rPr>
              <a:t>深海蓝 + 电光青</a:t>
            </a:r>
          </a:p>
          <a:p xmlns:a="http://schemas.openxmlformats.org/drawingml/2006/main">
            <a:pPr algn="l">
              <a:defRPr sz="1050" b="0">
                <a:solidFill>
                  <a:srgbClr val="E1E3E8"/>
                </a:solidFill>
              </a:defRPr>
            </a:pPr>
            <a:r>
              <a:rPr sz="1050" b="0">
                <a:solidFill>
                  <a:srgbClr val="E1E3E8"/>
                </a:solidFill>
              </a:rPr>
              <a:t>系统、连接、可信技术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C209CE-2F92-4BD8-A293-9AC8AECE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4099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6331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01BFEA-541B-42CF-A03B-63119690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71750"/>
            <a:ext cx="876300" cy="876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4F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92550E-AA93-4F64-B03A-FC9A68FA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青年创新型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6161A1-804B-4076-816F-46CA2098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862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E1E3E8"/>
                </a:solidFill>
              </a:defRPr>
            </a:pPr>
            <a:r>
              <a:rPr sz="1050" b="0">
                <a:solidFill>
                  <a:srgbClr val="E1E3E8"/>
                </a:solidFill>
              </a:rPr>
              <a:t>紫 / 绿 / 粉 / 橙</a:t>
            </a:r>
          </a:p>
          <a:p xmlns:a="http://schemas.openxmlformats.org/drawingml/2006/main">
            <a:pPr algn="l">
              <a:defRPr sz="1050" b="0">
                <a:solidFill>
                  <a:srgbClr val="E1E3E8"/>
                </a:solidFill>
              </a:defRPr>
            </a:pPr>
            <a:r>
              <a:rPr sz="1050" b="0">
                <a:solidFill>
                  <a:srgbClr val="E1E3E8"/>
                </a:solidFill>
              </a:rPr>
              <a:t>活力、创造、社交传播</a:t>
            </a:r>
          </a:p>
        </p:txBody>
      </p:sp>
    </p:spTree>
    <p:extLst>
      <p:ext uri="{BB962C8B-B14F-4D97-AF65-F5344CB8AC3E}">
        <p14:creationId xmlns:p14="http://schemas.microsoft.com/office/powerpoint/2010/main" val="1495172981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4E1346-EA80-4F0D-B8F6-E6B105F2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THREE LOGO DIRECTIONS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85A63-4B8E-47CE-BA94-4746489E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61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FCD9F9-D83B-4CE5-A5F4-0C774B1C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ABD990-0043-40C0-A41B-5C343E80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794CE8-21A0-41E7-9046-64398890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7E96A-6F67-4D2E-8EFE-7834D14C0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第一轮标志概念：从文化、科技与天赋三个入口表达港湾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8576A-FD1B-4209-86C2-52BB8350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38375"/>
            <a:ext cx="340995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efabc59ba42c8">
            <a:extLst>
              <a:ext uri="{96DAC541-7B7A-43D3-8B79-37D633B846F1}">
                <asvg:svgBlip xmlns:asvg="http://schemas.microsoft.com/office/drawing/2016/SVG/main" r:embed="Re29dc8d22ec04fb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362075" y="2476500"/>
            <a:ext cx="1981200" cy="15240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469043-032C-4592-A730-141DB3395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6720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博格之门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AB9C6F-17B4-42E7-8413-9C17EA5A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95825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开放港湾 + 湾流 + 上升星点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9C7CA5-BAFB-4035-A74C-B4F68608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38375"/>
            <a:ext cx="340995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97eef761744da6">
            <a:extLst>
              <a:ext uri="{96DAC541-7B7A-43D3-8B79-37D633B846F1}">
                <asvg:svgBlip xmlns:asvg="http://schemas.microsoft.com/office/drawing/2016/SVG/main" r:embed="R65b7b5af344d4e8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000625" y="2476500"/>
            <a:ext cx="1981200" cy="15240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773E20-9242-4818-83B0-FA8E513D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26720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湾流芯片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5B4816-0A5F-45C0-B46B-AFAA18092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695825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互联湾流 + 芯片节点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274D10-266E-46DD-8B61-CD1C6AD6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38375"/>
            <a:ext cx="340995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05328b22dd4ebc">
            <a:extLst>
              <a:ext uri="{96DAC541-7B7A-43D3-8B79-37D633B846F1}">
                <asvg:svgBlip xmlns:asvg="http://schemas.microsoft.com/office/drawing/2016/SVG/main" r:embed="R64faf9e5224a486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639175" y="2476500"/>
            <a:ext cx="1981200" cy="15240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BCCBA-7E36-453D-A552-315999E5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6720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天赋星群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544CA7-1D27-4E20-8B96-05154578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695825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六大系统 + 被点亮的潜能</a:t>
            </a:r>
          </a:p>
        </p:txBody>
      </p:sp>
    </p:spTree>
    <p:extLst>
      <p:ext uri="{BB962C8B-B14F-4D97-AF65-F5344CB8AC3E}">
        <p14:creationId xmlns:p14="http://schemas.microsoft.com/office/powerpoint/2010/main" val="1464838055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9167F3D-82B6-4F7E-8123-828085981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DIGITAL ECOSYSTEM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75A9E6-A01E-4D39-8645-A83F98F34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62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5F86AB-1A8A-427F-9DED-3E1E517D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54987C-B9D6-418C-AA47-859DC444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FE0A5D-51E2-4AF8-BEAB-7C0DE174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48B38D-AC30-48E5-B20F-53872900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网站、PPT、PDF、测评与新闻共同形成一个品牌内容中台。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A9317-8250-4A8D-8310-2A997052D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F2BEA-3E22-4D59-90F2-E642F88E7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47F02F-0260-4774-BFD3-E3D04F31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主网站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F810A8-CB78-48DC-89B3-E6ED508C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jacky.figs.cn/bg 首版专题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4BB5AB-0B13-493A-9AF0-D0ED5C00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65CE2-88E3-4DA9-80C0-E755C6D8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C8476E-27E1-47BD-8D81-58B5FDA3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网页版 PPT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B190AD-EDD0-4D1E-ABC0-F7F09A334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全屏演示、移动端与离线浏览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4E5E9C-9A96-40B7-B0A6-368B175D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6425BE-167B-4912-9F85-AB61CE4B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815F8-3668-49AF-8048-6BC574713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项目书 / 建议书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979430-E48C-4F49-85A4-D273740D7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机构沟通、政府申报与合作洽谈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6C5C63-5EFD-40FE-B735-06B1D8D2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3CC041-4259-4F8C-9112-3CDA5922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8AC2AB-7508-489E-8584-E240912E3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测评入口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C853D5-53DF-457A-8832-C89F5012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一周内上线首版，分阶段融合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C0039F-F8D6-4F76-871F-2A025D2F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6CD3DD-9A05-4B8B-8143-A81A76C5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331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9D2AB4-84F1-488D-B30F-B5248336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新闻中心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5F3988-8AF4-40E8-BB2F-E5B405CFA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首发稿、专题稿、人物稿、案例稿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E10763-F109-4AFA-93F0-B9221422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E05E648-ADEB-4AD5-B0E4-341BCEEE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B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942A4F9-28F1-4388-90C3-E2942C35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素材资产库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E224303-DDB3-4FE8-9CFC-EDD0D513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品牌、图片、案例、授权与来源台账</a:t>
            </a:r>
          </a:p>
        </p:txBody>
      </p:sp>
    </p:spTree>
    <p:extLst>
      <p:ext uri="{BB962C8B-B14F-4D97-AF65-F5344CB8AC3E}">
        <p14:creationId xmlns:p14="http://schemas.microsoft.com/office/powerpoint/2010/main" val="46469401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C09D86-04A3-424D-8060-23890495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DOMAIN STRATEGY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D9F2C-8341-4093-BCA6-E4F325D09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63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B03CD-CE05-459D-BE5B-8CD9AA0E9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4FEC83-C214-4E94-ABBA-06264B9AC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2617E-0564-4066-81A6-609A0E76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0C18AC-8508-4C05-9569-15C7B6F8E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短期借力 FIGS，长期建立独立数字品牌资产。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9A3155-ECED-4B7C-8B28-2D3282A5A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0896600" cy="62865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B8FE77-4299-4775-AA7F-32FDC863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5267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57C7"/>
                </a:solidFill>
              </a:defRPr>
            </a:pPr>
            <a:r>
              <a:rPr sz="1125" b="1">
                <a:solidFill>
                  <a:srgbClr val="0757C7"/>
                </a:solidFill>
              </a:rPr>
              <a:t>主品牌优先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EBF329-8CE2-4C90-AE2B-162F8110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33625"/>
            <a:ext cx="7810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bgyouth.com / .com.cn / .org.cn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C877A4-59E4-40E9-A592-63FDE163B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10896600" cy="62865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C4B2E2-1D64-41EE-A46F-0E3397D2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3372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57C7"/>
                </a:solidFill>
              </a:defRPr>
            </a:pPr>
            <a:r>
              <a:rPr sz="1125" b="1">
                <a:solidFill>
                  <a:srgbClr val="0757C7"/>
                </a:solidFill>
              </a:rPr>
              <a:t>公共项目品牌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B5D8BC-9CE3-4480-80E6-91874102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114675"/>
            <a:ext cx="7810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harboryouth.org / youthharbor.org.cn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34404A-69D0-476F-B954-ADD205E5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33800"/>
            <a:ext cx="10896600" cy="62865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3E6E9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EFC442-C379-4A9E-AABD-6A7F98A56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1477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8E1931"/>
                </a:solidFill>
              </a:defRPr>
            </a:pPr>
            <a:r>
              <a:rPr sz="1125" b="1">
                <a:solidFill>
                  <a:srgbClr val="8E1931"/>
                </a:solidFill>
              </a:rPr>
              <a:t>人才计划首选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392D28-B74F-4FDC-B219-CC1D1132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95725"/>
            <a:ext cx="7810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futureinsight.cn（已持有，待备案合规）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F361FC-252A-4B3C-8E75-7EEF7B04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14850"/>
            <a:ext cx="10896600" cy="62865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EBE5E9-29FE-445D-AAED-C3AC8EAFB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9582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57C7"/>
                </a:solidFill>
              </a:defRPr>
            </a:pPr>
            <a:r>
              <a:rPr sz="1125" b="1">
                <a:solidFill>
                  <a:srgbClr val="0757C7"/>
                </a:solidFill>
              </a:rPr>
              <a:t>社交资产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E734DE-F1FD-4BD2-A454-B7EFC382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676775"/>
            <a:ext cx="7810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公众号、视频号、抖音、小红书同步检索占位</a:t>
            </a:r>
          </a:p>
        </p:txBody>
      </p:sp>
    </p:spTree>
    <p:extLst>
      <p:ext uri="{BB962C8B-B14F-4D97-AF65-F5344CB8AC3E}">
        <p14:creationId xmlns:p14="http://schemas.microsoft.com/office/powerpoint/2010/main" val="683023866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B5FE166-A8FD-41F7-8CE9-A2FCC690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RISK REGISTER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8C862-BD59-4D73-8798-7B5278C38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64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27F084-3CC0-4230-AEAC-0376BAD2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A62C03-AB26-47F9-8B67-7C32C1754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399F1E-1DD1-4ED2-9881-913F0F36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420737-56C3-4EDD-8B50-C1C8A997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高格局必须建立在高可信之上。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4A3DB8-9A76-4D51-91CC-B9B517FD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2E5E8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101E8E-DD95-482E-A3E9-583C907C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R1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C53A70-1A65-4F8A-A41A-E57F441C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400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A"/>
                </a:solidFill>
              </a:defRPr>
            </a:pPr>
            <a:r>
              <a:rPr sz="1350" b="1">
                <a:solidFill>
                  <a:srgbClr val="11141A"/>
                </a:solidFill>
              </a:rPr>
              <a:t>合作真实性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916422-8BAF-43A0-82EA-45F51BD6F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80035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6C76"/>
                </a:solidFill>
              </a:defRPr>
            </a:pPr>
            <a:r>
              <a:rPr sz="975" b="0">
                <a:solidFill>
                  <a:srgbClr val="666C76"/>
                </a:solidFill>
              </a:rPr>
              <a:t>拟合作与已签约严格分层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D8E33-454C-4B43-AEA9-B999606E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19CB48-EAC9-4C0E-AB09-0FEE6990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003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R2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A531C-81A0-44F8-AC92-F787D37D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400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A"/>
                </a:solidFill>
              </a:defRPr>
            </a:pPr>
            <a:r>
              <a:rPr sz="1350" b="1">
                <a:solidFill>
                  <a:srgbClr val="11141A"/>
                </a:solidFill>
              </a:rPr>
              <a:t>未成年人保护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093EA0-4511-442E-BE31-C052C4B5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80035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6C76"/>
                </a:solidFill>
              </a:defRPr>
            </a:pPr>
            <a:r>
              <a:rPr sz="975" b="0">
                <a:solidFill>
                  <a:srgbClr val="666C76"/>
                </a:solidFill>
              </a:rPr>
              <a:t>隐私、肖像、活动安全与转介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FB7C95-A640-47C7-9001-B486741C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D5DC7E-964A-46F9-8505-B3BDFFEF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003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R3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547409-6F4A-453C-8EF5-29F35F0A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400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A"/>
                </a:solidFill>
              </a:defRPr>
            </a:pPr>
            <a:r>
              <a:rPr sz="1350" b="1">
                <a:solidFill>
                  <a:srgbClr val="11141A"/>
                </a:solidFill>
              </a:rPr>
              <a:t>广告与升学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270A87-91C8-4C8F-89FA-E7381F03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0035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6C76"/>
                </a:solidFill>
              </a:defRPr>
            </a:pPr>
            <a:r>
              <a:rPr sz="975" b="0">
                <a:solidFill>
                  <a:srgbClr val="666C76"/>
                </a:solidFill>
              </a:rPr>
              <a:t>不保录、不提分承诺、不造神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732DF3-5A75-4A00-BAC1-CBA65066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27FEC9-4A80-4059-AB90-02EF44F94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814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R4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247183-B1A0-4AF2-9C6B-966758623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814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A"/>
                </a:solidFill>
              </a:defRPr>
            </a:pPr>
            <a:r>
              <a:rPr sz="1350" b="1">
                <a:solidFill>
                  <a:srgbClr val="11141A"/>
                </a:solidFill>
              </a:rPr>
              <a:t>品牌与商标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F22BAF-FB0A-452B-A0ED-3A58D434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38150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6C76"/>
                </a:solidFill>
              </a:defRPr>
            </a:pPr>
            <a:r>
              <a:rPr sz="975" b="0">
                <a:solidFill>
                  <a:srgbClr val="666C76"/>
                </a:solidFill>
              </a:rPr>
              <a:t>近似检索、授权、冠名与使用期限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9A1AAF-8E20-4A05-8A2B-6B974F173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3DBD34-34D8-4E30-8A90-5EDE30D8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814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R5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AE081B-2A6E-4111-9292-C01DE7B9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814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A"/>
                </a:solidFill>
              </a:defRPr>
            </a:pPr>
            <a:r>
              <a:rPr sz="1350" b="1">
                <a:solidFill>
                  <a:srgbClr val="11141A"/>
                </a:solidFill>
              </a:rPr>
              <a:t>教育与健康边界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96221C-D507-4D00-8F83-C2686A88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38150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6C76"/>
                </a:solidFill>
              </a:defRPr>
            </a:pPr>
            <a:r>
              <a:rPr sz="975" b="0">
                <a:solidFill>
                  <a:srgbClr val="666C76"/>
                </a:solidFill>
              </a:rPr>
              <a:t>AI 辅助、教师负责、专业转介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E999EB-B8CC-4290-AD4B-CFB66617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3EA56F-6C33-473E-BA2C-49792781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814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R6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EC9803-BC86-442D-BB4E-507B58CE8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9814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A"/>
                </a:solidFill>
              </a:defRPr>
            </a:pPr>
            <a:r>
              <a:rPr sz="1350" b="1">
                <a:solidFill>
                  <a:srgbClr val="11141A"/>
                </a:solidFill>
              </a:rPr>
              <a:t>扩张质量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FEEAE66-B927-46F7-B12F-F871501D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38150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6C76"/>
                </a:solidFill>
              </a:defRPr>
            </a:pPr>
            <a:r>
              <a:rPr sz="975" b="0">
                <a:solidFill>
                  <a:srgbClr val="666C76"/>
                </a:solidFill>
              </a:rPr>
              <a:t>先标准化和证据，再发展复制网络</a:t>
            </a:r>
          </a:p>
        </p:txBody>
      </p:sp>
    </p:spTree>
    <p:extLst>
      <p:ext uri="{BB962C8B-B14F-4D97-AF65-F5344CB8AC3E}">
        <p14:creationId xmlns:p14="http://schemas.microsoft.com/office/powerpoint/2010/main" val="969972006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FC0BE0-48FA-44F0-9DDB-78A0C3B1B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DECISIONS NEEDED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242251-AFBA-40DB-B6F0-B17D80CC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65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6D080-5098-4DF6-8785-64653863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85D1CB-BD81-445D-9A73-36F5968F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B355B-138C-4244-A939-9D7C5F48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A5644-1E87-461A-BC7B-93787A93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启动首个试点前，需要六项正式决策。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DF344A-2CDD-4DA2-AF98-A045C7F3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5219700" cy="914400"/>
          </a:xfrm>
          <a:prstGeom xmlns:a="http://schemas.openxmlformats.org/drawingml/2006/main" prst="roundRect">
            <a:avLst>
              <a:gd name="adj" fmla="val 52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012984-AA81-4685-B4E1-2B7B7E65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574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05F7B5-2E74-49FD-9783-E611F15D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39077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确认三方发起意向与签约路径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7980EC-E51A-4E90-AF0D-8067018D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90750"/>
            <a:ext cx="5219700" cy="914400"/>
          </a:xfrm>
          <a:prstGeom xmlns:a="http://schemas.openxmlformats.org/drawingml/2006/main" prst="roundRect">
            <a:avLst>
              <a:gd name="adj" fmla="val 52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B60F2C-C9BA-40A6-A871-13105728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574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37E916-B7B9-46C1-BEAC-2680A636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39077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确认顾问、媒体与人物授权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913E81-FF1E-4298-A8E7-735FCB007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57550"/>
            <a:ext cx="5219700" cy="914400"/>
          </a:xfrm>
          <a:prstGeom xmlns:a="http://schemas.openxmlformats.org/drawingml/2006/main" prst="roundRect">
            <a:avLst>
              <a:gd name="adj" fmla="val 52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2F8AE4-FBFC-4FF3-B3D6-177FA6A5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242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F4F5C3-96ED-4228-A2F5-C5CA1B772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45757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选定 VI 主方向与中文/英文标准名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32F68D-C0A0-44B4-A1C8-221B2E1C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57550"/>
            <a:ext cx="5219700" cy="914400"/>
          </a:xfrm>
          <a:prstGeom xmlns:a="http://schemas.openxmlformats.org/drawingml/2006/main" prst="roundRect">
            <a:avLst>
              <a:gd name="adj" fmla="val 52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15146F-C6D2-4EA3-8D6B-D96CA1BD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242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2C6F73-465C-470E-B009-AD18F608D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45757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确定首个区域、场地与服务人群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F469E3-4973-4738-947B-2DBF2DF2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24350"/>
            <a:ext cx="5219700" cy="914400"/>
          </a:xfrm>
          <a:prstGeom xmlns:a="http://schemas.openxmlformats.org/drawingml/2006/main" prst="roundRect">
            <a:avLst>
              <a:gd name="adj" fmla="val 52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C13567-14C8-4C62-A0D3-8048A5D4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91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E04AE4-53B5-42CF-988A-CF56CD33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52437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确定首批课程、导师和健康转介伙伴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66740A-CC4F-4545-9B42-0563935D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24350"/>
            <a:ext cx="5219700" cy="914400"/>
          </a:xfrm>
          <a:prstGeom xmlns:a="http://schemas.openxmlformats.org/drawingml/2006/main" prst="roundRect">
            <a:avLst>
              <a:gd name="adj" fmla="val 52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D9AAA4-214B-4F4F-B9A8-A9413842D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91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0ABF37-DF59-468A-9772-13CB812B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52437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A"/>
                </a:solidFill>
              </a:defRPr>
            </a:pPr>
            <a:r>
              <a:rPr sz="1275" b="1">
                <a:solidFill>
                  <a:srgbClr val="11141A"/>
                </a:solidFill>
              </a:rPr>
              <a:t>确认网站域名、联系人和数据主体</a:t>
            </a:r>
          </a:p>
        </p:txBody>
      </p:sp>
    </p:spTree>
    <p:extLst>
      <p:ext uri="{BB962C8B-B14F-4D97-AF65-F5344CB8AC3E}">
        <p14:creationId xmlns:p14="http://schemas.microsoft.com/office/powerpoint/2010/main" val="239027774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5F0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A1B6AE-A91C-4F07-8C3B-C5092561B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CO-BUILD THE HARBOR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1E242-7BC8-4B1A-BDAE-FF736CA4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66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F12225-733E-4A3F-A9A3-05AA9DC3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34D792-C8BE-43F3-AE23-24A3D16F6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20AB3-5B7C-468D-BFE0-EB56CF25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42A135-2BCC-4DB9-8BD6-CBCF0D90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CO-BUILD THE HARBOR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B33B50-A0F0-4978-B92F-D5A2244E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66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8AA878-9EF5-49FB-BAC2-35FC611A7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65189-375C-4BC2-8895-269822BE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B9D3F8-F4A7-428A-BED1-06CDB785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58D99E-04EC-4D86-AFD0-88DAD763D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FFFFF"/>
                </a:solidFill>
              </a:defRPr>
            </a:pPr>
            <a:r>
              <a:rPr sz="4650" b="1">
                <a:solidFill>
                  <a:srgbClr val="FFFFFF"/>
                </a:solidFill>
              </a:rPr>
              <a:t>申请共建成长中心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95773F-1BD2-42F9-8321-5A7FF2124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0AF62"/>
                </a:solidFill>
              </a:defRPr>
            </a:pPr>
            <a:r>
              <a:rPr sz="1275" b="1">
                <a:solidFill>
                  <a:srgbClr val="E0AF62"/>
                </a:solidFill>
              </a:rPr>
              <a:t>政府部门 · 协会 · 高校 · 中小学 · 科技企业 · 基金/公益机构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66D5C8-7D40-4DBD-B6E7-9BCAA7EB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781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E2CDD2"/>
                </a:solidFill>
              </a:defRPr>
            </a:pPr>
            <a:r>
              <a:rPr sz="1650" b="0">
                <a:solidFill>
                  <a:srgbClr val="E2CDD2"/>
                </a:solidFill>
              </a:rPr>
              <a:t>从深圳出发，共同为下一代建设一个看见天赋、支持差异、连接未来的成长港湾。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7512F7-51CA-43E8-B0B3-FAB9B17BF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1714500"/>
            <a:ext cx="2095500" cy="2095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62A906-A8A3-4C3C-A4A6-F20A6305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400300"/>
            <a:ext cx="1581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8E1931"/>
                </a:solidFill>
              </a:defRPr>
            </a:pPr>
            <a:r>
              <a:rPr sz="3600" b="1">
                <a:solidFill>
                  <a:srgbClr val="8E1931"/>
                </a:solidFill>
              </a:rPr>
              <a:t>B&amp;G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9D8AD3-0C58-4229-9DDC-35FA645A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124200"/>
            <a:ext cx="1581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8E1931"/>
                </a:solidFill>
              </a:defRPr>
            </a:pPr>
            <a:r>
              <a:rPr sz="1050" b="1">
                <a:solidFill>
                  <a:srgbClr val="8E1931"/>
                </a:solidFill>
              </a:rPr>
              <a:t>申请共建</a:t>
            </a:r>
          </a:p>
        </p:txBody>
      </p:sp>
    </p:spTree>
    <p:extLst>
      <p:ext uri="{BB962C8B-B14F-4D97-AF65-F5344CB8AC3E}">
        <p14:creationId xmlns:p14="http://schemas.microsoft.com/office/powerpoint/2010/main" val="11646069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2026-08-14T12:26:24.4630000Z</dcterms:created>
  <dcterms:modified xsi:type="dcterms:W3CDTF">2026-08-14T12:26:24.4630000Z</dcterms:modified>
</coreProperties>
</file>