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c51cbcbc3ad4eef" /><Relationship Type="http://schemas.openxmlformats.org/officeDocument/2006/relationships/extended-properties" Target="/docProps/app.xml" Id="R4cdec98e4e2f4a65" /><Relationship Type="http://schemas.openxmlformats.org/officeDocument/2006/relationships/officeDocument" Target="/ppt/presentation.xml" Id="R5b5833a951fb47d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ff33c36a184ee1"/>
  </p:sldMasterIdLst>
  <p:notesMasterIdLst>
    <p:notesMasterId xmlns:r="http://schemas.openxmlformats.org/officeDocument/2006/relationships" r:id="Rdf89d9ab826c4cf0"/>
  </p:notesMasterIdLst>
  <p:sldIdLst>
    <p:sldId xmlns:r="http://schemas.openxmlformats.org/officeDocument/2006/relationships" id="256" r:id="R83307beaef2f4c06"/>
    <p:sldId xmlns:r="http://schemas.openxmlformats.org/officeDocument/2006/relationships" id="257" r:id="Rcbf3e16e475a48b0"/>
    <p:sldId xmlns:r="http://schemas.openxmlformats.org/officeDocument/2006/relationships" id="258" r:id="R98f248f185294ce5"/>
    <p:sldId xmlns:r="http://schemas.openxmlformats.org/officeDocument/2006/relationships" id="259" r:id="R21a0c6a35dbc4ba0"/>
    <p:sldId xmlns:r="http://schemas.openxmlformats.org/officeDocument/2006/relationships" id="260" r:id="Re326edd2b66f4c16"/>
    <p:sldId xmlns:r="http://schemas.openxmlformats.org/officeDocument/2006/relationships" id="261" r:id="Rc5753f8ac6e44113"/>
    <p:sldId xmlns:r="http://schemas.openxmlformats.org/officeDocument/2006/relationships" id="262" r:id="R1576c7c544f748c6"/>
    <p:sldId xmlns:r="http://schemas.openxmlformats.org/officeDocument/2006/relationships" id="263" r:id="Recf496b56d374651"/>
    <p:sldId xmlns:r="http://schemas.openxmlformats.org/officeDocument/2006/relationships" id="264" r:id="Rd1d4a1dd5b35469b"/>
    <p:sldId xmlns:r="http://schemas.openxmlformats.org/officeDocument/2006/relationships" id="265" r:id="R7aa6049c6eb24fba"/>
    <p:sldId xmlns:r="http://schemas.openxmlformats.org/officeDocument/2006/relationships" id="266" r:id="Rf1d0bacce6ca4bf4"/>
    <p:sldId xmlns:r="http://schemas.openxmlformats.org/officeDocument/2006/relationships" id="267" r:id="R3be5e9ac679848bf"/>
    <p:sldId xmlns:r="http://schemas.openxmlformats.org/officeDocument/2006/relationships" id="268" r:id="R6ec2420b99d84be8"/>
    <p:sldId xmlns:r="http://schemas.openxmlformats.org/officeDocument/2006/relationships" id="269" r:id="R7ecdf73840b64fc0"/>
    <p:sldId xmlns:r="http://schemas.openxmlformats.org/officeDocument/2006/relationships" id="270" r:id="Rcde7d736c3554805"/>
    <p:sldId xmlns:r="http://schemas.openxmlformats.org/officeDocument/2006/relationships" id="271" r:id="R51e633613abc486f"/>
    <p:sldId xmlns:r="http://schemas.openxmlformats.org/officeDocument/2006/relationships" id="272" r:id="R6dbbe67ce0ff4d63"/>
    <p:sldId xmlns:r="http://schemas.openxmlformats.org/officeDocument/2006/relationships" id="273" r:id="R6e1746a7a9454ac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71350229ad4f8c" /><Relationship Type="http://schemas.openxmlformats.org/officeDocument/2006/relationships/slideMaster" Target="/ppt/slideMasters/slideMaster1.xml" Id="Radff33c36a184ee1" /><Relationship Type="http://schemas.openxmlformats.org/officeDocument/2006/relationships/notesMaster" Target="/ppt/notesMasters/notesMaster1.xml" Id="Rdf89d9ab826c4cf0" /><Relationship Type="http://schemas.openxmlformats.org/officeDocument/2006/relationships/presProps" Target="/ppt/presProps.xml" Id="R8d14fd1116244946" /><Relationship Type="http://schemas.openxmlformats.org/officeDocument/2006/relationships/tableStyles" Target="/ppt/tableStyles.xml" Id="R828204dfdbca49ff" /><Relationship Type="http://schemas.openxmlformats.org/officeDocument/2006/relationships/slide" Target="/ppt/slides/slide1.xml" Id="R83307beaef2f4c06" /><Relationship Type="http://schemas.openxmlformats.org/officeDocument/2006/relationships/slide" Target="/ppt/slides/slide2.xml" Id="Rcbf3e16e475a48b0" /><Relationship Type="http://schemas.openxmlformats.org/officeDocument/2006/relationships/slide" Target="/ppt/slides/slide3.xml" Id="R98f248f185294ce5" /><Relationship Type="http://schemas.openxmlformats.org/officeDocument/2006/relationships/slide" Target="/ppt/slides/slide4.xml" Id="R21a0c6a35dbc4ba0" /><Relationship Type="http://schemas.openxmlformats.org/officeDocument/2006/relationships/slide" Target="/ppt/slides/slide5.xml" Id="Re326edd2b66f4c16" /><Relationship Type="http://schemas.openxmlformats.org/officeDocument/2006/relationships/slide" Target="/ppt/slides/slide6.xml" Id="Rc5753f8ac6e44113" /><Relationship Type="http://schemas.openxmlformats.org/officeDocument/2006/relationships/slide" Target="/ppt/slides/slide7.xml" Id="R1576c7c544f748c6" /><Relationship Type="http://schemas.openxmlformats.org/officeDocument/2006/relationships/slide" Target="/ppt/slides/slide8.xml" Id="Recf496b56d374651" /><Relationship Type="http://schemas.openxmlformats.org/officeDocument/2006/relationships/slide" Target="/ppt/slides/slide9.xml" Id="Rd1d4a1dd5b35469b" /><Relationship Type="http://schemas.openxmlformats.org/officeDocument/2006/relationships/slide" Target="/ppt/slides/slide10.xml" Id="R7aa6049c6eb24fba" /><Relationship Type="http://schemas.openxmlformats.org/officeDocument/2006/relationships/slide" Target="/ppt/slides/slide11.xml" Id="Rf1d0bacce6ca4bf4" /><Relationship Type="http://schemas.openxmlformats.org/officeDocument/2006/relationships/slide" Target="/ppt/slides/slide12.xml" Id="R3be5e9ac679848bf" /><Relationship Type="http://schemas.openxmlformats.org/officeDocument/2006/relationships/slide" Target="/ppt/slides/slide13.xml" Id="R6ec2420b99d84be8" /><Relationship Type="http://schemas.openxmlformats.org/officeDocument/2006/relationships/slide" Target="/ppt/slides/slide14.xml" Id="R7ecdf73840b64fc0" /><Relationship Type="http://schemas.openxmlformats.org/officeDocument/2006/relationships/slide" Target="/ppt/slides/slide15.xml" Id="Rcde7d736c3554805" /><Relationship Type="http://schemas.openxmlformats.org/officeDocument/2006/relationships/slide" Target="/ppt/slides/slide16.xml" Id="R51e633613abc486f" /><Relationship Type="http://schemas.openxmlformats.org/officeDocument/2006/relationships/slide" Target="/ppt/slides/slide17.xml" Id="R6dbbe67ce0ff4d63" /><Relationship Type="http://schemas.openxmlformats.org/officeDocument/2006/relationships/slide" Target="/ppt/slides/slide18.xml" Id="R6e1746a7a9454ac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08abb9d286433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39be32a7394a20" /><Relationship Type="http://schemas.openxmlformats.org/officeDocument/2006/relationships/notesMaster" Target="/ppt/notesMasters/notesMaster1.xml" Id="R33f00037bdf944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ec055b56f714647" /><Relationship Type="http://schemas.openxmlformats.org/officeDocument/2006/relationships/notesMaster" Target="/ppt/notesMasters/notesMaster1.xml" Id="Rd1cf158454c54b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1b2f00b47554805" /><Relationship Type="http://schemas.openxmlformats.org/officeDocument/2006/relationships/notesMaster" Target="/ppt/notesMasters/notesMaster1.xml" Id="R99446c47c6744c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2ab6c70e45a4b61" /><Relationship Type="http://schemas.openxmlformats.org/officeDocument/2006/relationships/notesMaster" Target="/ppt/notesMasters/notesMaster1.xml" Id="R8bb597c06d444f3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1f0e277b5ea4ff9" /><Relationship Type="http://schemas.openxmlformats.org/officeDocument/2006/relationships/notesMaster" Target="/ppt/notesMasters/notesMaster1.xml" Id="Rec01f858bd5f471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8cab310328d419a" /><Relationship Type="http://schemas.openxmlformats.org/officeDocument/2006/relationships/notesMaster" Target="/ppt/notesMasters/notesMaster1.xml" Id="R536c40ddd08d4f1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149b3eb5b9d44c1" /><Relationship Type="http://schemas.openxmlformats.org/officeDocument/2006/relationships/notesMaster" Target="/ppt/notesMasters/notesMaster1.xml" Id="Rf0b52ec8dec948c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3cca1d4e9c746ab" /><Relationship Type="http://schemas.openxmlformats.org/officeDocument/2006/relationships/notesMaster" Target="/ppt/notesMasters/notesMaster1.xml" Id="Rceef7bba2915449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2b95fcbd5f94278" /><Relationship Type="http://schemas.openxmlformats.org/officeDocument/2006/relationships/notesMaster" Target="/ppt/notesMasters/notesMaster1.xml" Id="R1c739eb2f873499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9b95d32c90f4c49" /><Relationship Type="http://schemas.openxmlformats.org/officeDocument/2006/relationships/notesMaster" Target="/ppt/notesMasters/notesMaster1.xml" Id="R2f40b92a00c24a2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0762f3b6df44fef" /><Relationship Type="http://schemas.openxmlformats.org/officeDocument/2006/relationships/notesMaster" Target="/ppt/notesMasters/notesMaster1.xml" Id="R3bb33e1535e84f0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1bb6d2d2f2342f8" /><Relationship Type="http://schemas.openxmlformats.org/officeDocument/2006/relationships/notesMaster" Target="/ppt/notesMasters/notesMaster1.xml" Id="Rfc70e805ecd1488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0863859141a47c6" /><Relationship Type="http://schemas.openxmlformats.org/officeDocument/2006/relationships/notesMaster" Target="/ppt/notesMasters/notesMaster1.xml" Id="R7a1bc4d69e8d4f8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2e39369b24f42c8" /><Relationship Type="http://schemas.openxmlformats.org/officeDocument/2006/relationships/notesMaster" Target="/ppt/notesMasters/notesMaster1.xml" Id="R6ba1d65a8ac844f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3bf757b42694dc9" /><Relationship Type="http://schemas.openxmlformats.org/officeDocument/2006/relationships/notesMaster" Target="/ppt/notesMasters/notesMaster1.xml" Id="Rdeafd7e45a1d4b3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98eacd1d1444c32" /><Relationship Type="http://schemas.openxmlformats.org/officeDocument/2006/relationships/notesMaster" Target="/ppt/notesMasters/notesMaster1.xml" Id="R1ee13307be1342c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e181a63fe144e5c" /><Relationship Type="http://schemas.openxmlformats.org/officeDocument/2006/relationships/notesMaster" Target="/ppt/notesMasters/notesMaster1.xml" Id="Rd80d3a728c0a4c5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ecfe8a5e6614903" /><Relationship Type="http://schemas.openxmlformats.org/officeDocument/2006/relationships/notesMaster" Target="/ppt/notesMasters/notesMaster1.xml" Id="Rc3fc8c614ff4475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  <a:p xmlns:a="http://schemas.openxmlformats.org/drawingml/2006/main">
            <a:r>
              <a:t>教育部相关政策；APEC 官方资料。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来源：项目方访谈与内部资料；合作、人物、案例及数据以正式授权和签约为准。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86473ebb6b4db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3faecb89324519" /><Relationship Type="http://schemas.openxmlformats.org/officeDocument/2006/relationships/slideLayout" Target="/ppt/slideLayouts/slideLayout1.xml" Id="R4c2f9c8774f844c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2f9c8774f844c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e495e1f3cb4522" /><Relationship Type="http://schemas.openxmlformats.org/officeDocument/2006/relationships/image" Target="/ppt/media/image.png" Id="R7b1f4929e14d4b74" /><Relationship Type="http://schemas.openxmlformats.org/officeDocument/2006/relationships/notesSlide" Target="/ppt/notesSlides/notesSlide1.xml" Id="Ra8daa4553aff488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8d468ee8cd47bf" /><Relationship Type="http://schemas.openxmlformats.org/officeDocument/2006/relationships/notesSlide" Target="/ppt/notesSlides/notesSlide2.xml" Id="Rfea65bb47daa489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bbaf6f279d4763" /><Relationship Type="http://schemas.openxmlformats.org/officeDocument/2006/relationships/notesSlide" Target="/ppt/notesSlides/notesSlide3.xml" Id="R26ac91de883f45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2b84df188c49ff" /><Relationship Type="http://schemas.openxmlformats.org/officeDocument/2006/relationships/notesSlide" Target="/ppt/notesSlides/notesSlide4.xml" Id="R5747b5548b1844f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7ca62648124e20" /><Relationship Type="http://schemas.openxmlformats.org/officeDocument/2006/relationships/notesSlide" Target="/ppt/notesSlides/notesSlide5.xml" Id="R6e28026872ee4e5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50cf9f203f4b88" /><Relationship Type="http://schemas.openxmlformats.org/officeDocument/2006/relationships/notesSlide" Target="/ppt/notesSlides/notesSlide6.xml" Id="Ra5aa49c7c8614fe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52f2789b5542db" /><Relationship Type="http://schemas.openxmlformats.org/officeDocument/2006/relationships/notesSlide" Target="/ppt/notesSlides/notesSlide7.xml" Id="Rbc540e25c4654ab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9c499a24334f24" /><Relationship Type="http://schemas.openxmlformats.org/officeDocument/2006/relationships/image" Target="/ppt/media/image2.png" Id="Rf83b55fec87b48d3" /><Relationship Type="http://schemas.openxmlformats.org/officeDocument/2006/relationships/notesSlide" Target="/ppt/notesSlides/notesSlide8.xml" Id="R87fde7319d464f2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738c847852469e" /><Relationship Type="http://schemas.openxmlformats.org/officeDocument/2006/relationships/notesSlide" Target="/ppt/notesSlides/notesSlide9.xml" Id="R272bb46b685b44b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d0a512894c4d0d" /><Relationship Type="http://schemas.openxmlformats.org/officeDocument/2006/relationships/notesSlide" Target="/ppt/notesSlides/notesSlide10.xml" Id="Rb10829d8d11b44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2f90fe2e3d4018" /><Relationship Type="http://schemas.openxmlformats.org/officeDocument/2006/relationships/notesSlide" Target="/ppt/notesSlides/notesSlide11.xml" Id="Re502a0e972a6488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540f287a784ddf" /><Relationship Type="http://schemas.openxmlformats.org/officeDocument/2006/relationships/notesSlide" Target="/ppt/notesSlides/notesSlide12.xml" Id="Rd515d07b15e3459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5b205250514063" /><Relationship Type="http://schemas.openxmlformats.org/officeDocument/2006/relationships/notesSlide" Target="/ppt/notesSlides/notesSlide13.xml" Id="R90752780836049e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cad16cf86245bf" /><Relationship Type="http://schemas.openxmlformats.org/officeDocument/2006/relationships/notesSlide" Target="/ppt/notesSlides/notesSlide14.xml" Id="Re8e8e327ee4144f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f6511dc89640e2" /><Relationship Type="http://schemas.openxmlformats.org/officeDocument/2006/relationships/notesSlide" Target="/ppt/notesSlides/notesSlide15.xml" Id="R80795abfcebe471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dc3d9822f54d02" /><Relationship Type="http://schemas.openxmlformats.org/officeDocument/2006/relationships/notesSlide" Target="/ppt/notesSlides/notesSlide16.xml" Id="Rafd69bbaf73141c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5162b6cd9c40f5" /><Relationship Type="http://schemas.openxmlformats.org/officeDocument/2006/relationships/notesSlide" Target="/ppt/notesSlides/notesSlide17.xml" Id="R4a32463dfd22436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8a79115cd64c89" /><Relationship Type="http://schemas.openxmlformats.org/officeDocument/2006/relationships/notesSlide" Target="/ppt/notesSlides/notesSlide18.xml" Id="R3f94e24cce2b457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5F0B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1f4929e14d4b74"/>
          <a:srcRect xmlns:a="http://schemas.openxmlformats.org/drawingml/2006/main" l="28113" t="0" r="2811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0"/>
            <a:ext cx="5334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948577-26CE-49D9-A46B-27EBA6895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0"/>
            <a:ext cx="4191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F0B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535FA2-8C55-40E8-BAF5-19DF04BFC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590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B&amp;G YOUTH AI &amp; TECHNOLOGY CENTER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1CC87E-8783-41E4-BFC3-98C410A72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5905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博格港湾青少年</a:t>
            </a:r>
          </a:p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智能科技成长中心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A54D51-E31D-49E8-A26F-BDDC32765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957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5DDAE"/>
                </a:solidFill>
              </a:defRPr>
            </a:pPr>
            <a:r>
              <a:rPr sz="1500" b="0">
                <a:solidFill>
                  <a:srgbClr val="F5DDAE"/>
                </a:solidFill>
              </a:rPr>
              <a:t>以博爱看见每一种天赋，以格新打开每一种可能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A6EA45-CC49-4BD8-9160-CFA0C105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C72743-6EEC-429E-8363-367E41F45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8BFC5"/>
                </a:solidFill>
              </a:defRPr>
            </a:pPr>
            <a:r>
              <a:rPr sz="975" b="1">
                <a:solidFill>
                  <a:srgbClr val="D8BFC5"/>
                </a:solidFill>
              </a:rPr>
              <a:t>深圳 · 粤港澳大湾区 · 面向世界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137AED-90C8-4ADA-9A6E-DA0C0149E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6572250"/>
            <a:ext cx="209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E5D8DB"/>
                </a:solidFill>
              </a:defRPr>
            </a:pPr>
            <a:r>
              <a:rPr sz="675" b="0">
                <a:solidFill>
                  <a:srgbClr val="E5D8DB"/>
                </a:solidFill>
              </a:rPr>
              <a:t>AI 概念视觉｜非真实活动现场</a:t>
            </a:r>
          </a:p>
        </p:txBody>
      </p:sp>
    </p:spTree>
    <p:extLst>
      <p:ext uri="{BB962C8B-B14F-4D97-AF65-F5344CB8AC3E}">
        <p14:creationId xmlns:p14="http://schemas.microsoft.com/office/powerpoint/2010/main" val="595626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C83C13-8DC4-4FF6-9D24-5F14CC932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EXECUTIVE SUMMARY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2BD84D-CCFE-41E3-9E74-DCEC49FCE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179BCE-649B-4AB5-BE18-59A9AAE86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9C9F21-44BB-4B71-8C83-E5CAF27F3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C6647A-1F6E-40A0-A03D-23C524E92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E96424-257D-4872-9ABD-B8E38C0C7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我们要建设的，不是一间培训机构；</a:t>
            </a:r>
          </a:p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而是一座城市级青少年成长基础设施。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4153C6-3E49-4B9C-B664-217DF1B55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80B8CC-2CFB-4868-BACA-34A4C803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FCB53A-8DFC-4F9C-B782-0C8D34C58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1 个开放平台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C44208-0BEC-412D-85A2-CA8D1063B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4800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连接政府、协会、学校、大学、企业与公益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482C02-CF2F-4511-9B55-2378A9AA4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61AD67-B9B9-4D62-9478-785D0D315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0ED54E-740A-400C-BDFB-615713123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5336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6 大成长系统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42B5B1-834E-473B-8D36-86774D42B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4800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从学习支持、科创到健康与生涯衔接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1B6881-BB6F-449F-AE4B-5D03ED90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19FF9C-8D5C-45E3-9F00-2FAD67B84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E18D70-5BF2-4F80-A364-F94A7F047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2910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1 张成长地图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487EEF-C9FE-44D5-90EC-E36B52EB2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4345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多元证据、持续更新、一人一案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F396ED-27DA-4F84-B5EA-8170F8AF4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0050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73C87D-5E96-4C4E-A5C5-5886FD226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005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BDDFC3-5BCA-45A1-A37F-8308328A7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2910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N 个真实场景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CCF6BD-1490-4817-A93F-83DDED92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4345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把深圳、大湾区和世界变成开放课堂</a:t>
            </a:r>
          </a:p>
        </p:txBody>
      </p:sp>
    </p:spTree>
    <p:extLst>
      <p:ext uri="{BB962C8B-B14F-4D97-AF65-F5344CB8AC3E}">
        <p14:creationId xmlns:p14="http://schemas.microsoft.com/office/powerpoint/2010/main" val="19450274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890676-9713-4621-B8F7-54BE3D302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WHY NOW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AC9390-38E5-46D7-87AA-754218F10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07A202-6604-4B7C-BCCB-ED68DEA51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951DEC-5B19-4E18-AFE0-73C72D130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D3E7E6-7D86-4F07-90F1-3DDF2C791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099E9D-2100-4D29-B0A3-0235E5BB2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1141A"/>
                </a:solidFill>
              </a:defRPr>
            </a:pPr>
            <a:r>
              <a:rPr sz="3600" b="1">
                <a:solidFill>
                  <a:srgbClr val="11141A"/>
                </a:solidFill>
              </a:rPr>
              <a:t>教育、科技、人才正在形成新的战略交汇点。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649581-9657-41B9-AE9F-0B3DC93DE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38100" cy="2800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EB888A-C657-4353-B664-E9A6303B8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81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B71AE6-0E3E-48A3-A6D6-29B240373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336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AI 正从工具进入教育全场景，但仍需要教师负责与人文关怀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DEC2A0-26EB-4E94-B39F-27C8A1EEF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051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808DF7-BC0D-4ACD-922A-284DBCEC6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0575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国家科学教育强调真实问题、项目制、跨学科与社会课堂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8576E1-5E8B-4343-870A-7B6D9AAB9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29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C213AE-F0FB-483B-B3FA-7BEEC171A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814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深圳承载 APEC 2026，为亚太青年创新叙事提供城市窗口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1930A8-D628-4EAA-AE59-721F3ED9C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5529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12985C-8644-4CCE-965B-F8B49CC79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053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家庭与学校同时需要更专业、更连续的差异化成长支持</a:t>
            </a:r>
          </a:p>
        </p:txBody>
      </p:sp>
    </p:spTree>
    <p:extLst>
      <p:ext uri="{BB962C8B-B14F-4D97-AF65-F5344CB8AC3E}">
        <p14:creationId xmlns:p14="http://schemas.microsoft.com/office/powerpoint/2010/main" val="7135108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95B864-48FF-49AE-8E65-C7E886D53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MISSION &amp; VISION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4A364C-E901-4274-A8EC-F3067DBE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E33C18-CD2C-4DCE-8D18-7C9C8BD6D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ED85B3-9334-4D34-9A42-FCAE2A801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B08743-187B-4907-839E-9947BCE7C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04E6BA-AF05-42C4-866D-2B53D617E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1141A"/>
                </a:solidFill>
              </a:defRPr>
            </a:pPr>
            <a:r>
              <a:rPr sz="3600" b="1">
                <a:solidFill>
                  <a:srgbClr val="11141A"/>
                </a:solidFill>
              </a:rPr>
              <a:t>使命：让每一种天赋被看见、被支持、被点亮。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A38967-DBC4-4F78-93FE-2D4C3D38C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3810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2A6CBB-4013-4187-ABDF-C24867B72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81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01C26F-7AA8-4DDE-A8EF-8B1AEE39A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336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愿景：让深圳成为具有世界影响力的青少年智能科技成长沃土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72B322-C498-496A-9553-6B7239A15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051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49F99F-B5F4-46A4-B4FB-392AD10D6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0575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价值主张：在公平教育的底座上，为差异化成长打开更宽的通道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0C2BFD-5289-4018-8E38-5DF0EB4E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29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938636-25C2-40E8-9A66-3E067CD2D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81425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1141A"/>
                </a:solidFill>
              </a:defRPr>
            </a:pPr>
            <a:r>
              <a:rPr sz="1425" b="0">
                <a:solidFill>
                  <a:srgbClr val="11141A"/>
                </a:solidFill>
              </a:rPr>
              <a:t>方法：人工智能为工具，真实世界为课堂，全人成长为底线</a:t>
            </a:r>
          </a:p>
        </p:txBody>
      </p:sp>
    </p:spTree>
    <p:extLst>
      <p:ext uri="{BB962C8B-B14F-4D97-AF65-F5344CB8AC3E}">
        <p14:creationId xmlns:p14="http://schemas.microsoft.com/office/powerpoint/2010/main" val="5507053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57C107-BFC2-40C4-BD58-DD09D600E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CULTURAL ROOTS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B7591C-383E-4F2B-ABB7-D3C689C9D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21B37A-E698-48FE-A700-46263E677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17559D-A30C-4733-868A-2587E7D83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FB1C70-4613-4838-88F9-D611AB405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E65AFC-0485-46F0-980A-6FB9F8251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博 · 格 · 港 · 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7A67B5-F937-4255-A349-5634F7106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47900"/>
            <a:ext cx="521970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6BCB9D-4E47-4E76-BFE0-D8BAF2B24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47900"/>
            <a:ext cx="571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B15B1E-962C-43CF-AB70-16F5CDE75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博 / 博爱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27BFE1-63F4-482D-A325-607D69A83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90850"/>
            <a:ext cx="47910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关注每一个孩子，尤其关注容易被忽视者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064C83-96E6-4C4F-A3D7-9464C2197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47900"/>
            <a:ext cx="521970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DDCA38-C2CD-4B1B-A2CD-61BFA41A3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47900"/>
            <a:ext cx="571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D32D7E-01A6-4A56-B246-B9A2EA410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7650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格 / 格新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518D84-876B-4FA0-B433-A49453262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90850"/>
            <a:ext cx="47910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科技、创意、破格机制与持续革新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1314BC-B7E8-4A49-886C-9D66D84F5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521970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9E6CF0-D8A4-4AA9-98CA-A53C80CCD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571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C80FEF-9C01-4B12-8361-1A924644F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862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港 / 港湾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1552B0-8375-421B-8C4E-01A4B8FF5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00600"/>
            <a:ext cx="47910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连接港澳，也是安全停靠与再出发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50D68B-FDE2-42DA-B9B6-E2B9CD8A8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57650"/>
            <a:ext cx="521970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5488D9-6975-480A-98B4-150B3FED2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57650"/>
            <a:ext cx="5715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98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01F651-F509-4808-91FE-1F3ACF7B7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286250"/>
            <a:ext cx="47910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湾 / 湾区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45D531-A1D2-4752-95B3-F9BC0321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800600"/>
            <a:ext cx="47910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深圳起点、湾区协同、面向世界</a:t>
            </a:r>
          </a:p>
        </p:txBody>
      </p:sp>
    </p:spTree>
    <p:extLst>
      <p:ext uri="{BB962C8B-B14F-4D97-AF65-F5344CB8AC3E}">
        <p14:creationId xmlns:p14="http://schemas.microsoft.com/office/powerpoint/2010/main" val="15408329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5900B33-1ECD-4EBB-A5EF-7B31F0F46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THE B&amp;G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DFDDA3-94EA-4122-99BC-B730501BE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DAAF1F-D1F1-4E23-8F00-9AFCB1BE1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0864F3-2DED-4383-BF76-70289352C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FAD19E-1964-402A-A138-573EF45F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DF9EB2-9FD4-49B7-8104-F784FDB1D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一座港湾 · 一张地图 · 五类导师 · 六大系统 · N 个场景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E59818-8777-4A9B-BA4B-DFB25A61F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A4FEF6-6BE6-4518-90C9-735C7D2B8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2B6DF9-B538-4FF7-980D-95B6015DF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一座港湾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F9D933-CBD5-49B7-8987-A8D9ECC59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区域中心与开放平台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A2B320-6A07-487C-A754-41D541B7F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071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E0BD85-EF61-4259-B9DB-E49DB49D1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C2CB90-4CB5-4461-B4CA-65FF865BE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一张地图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9C52CB-E2A3-4E9C-9ABD-70513D135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动态成长档案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5E0926-FD26-40E7-9450-A8C0CFD8B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4ABE11-FD31-4624-A874-A429C04BD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C9BF5C-6CCC-410C-852A-80EF0D9E3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五类导师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F4259F-E569-41BD-BBCE-55CB6604F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成长 / 学术 / 科研 / 产业 / 健康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535BCE-27DB-4B37-AAC4-E64A3757C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CC53D9-6EA9-4B57-A1B6-92E965A90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D7029E-E85D-40E4-9D9E-0743295B6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六大系统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90A763-D879-4E3A-A0B8-F62DA982F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学习到未来衔接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9A95A8-E4B0-4AC6-B8BD-546A8BAA5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907931-18C9-4F32-B96F-E08A9CFEA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ABF2706-1FB1-498C-8252-979A7ADD4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N 个场景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695437-646F-4984-97DB-04311A6B2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城市 / 大学 / 企业</a:t>
            </a:r>
          </a:p>
        </p:txBody>
      </p:sp>
    </p:spTree>
    <p:extLst>
      <p:ext uri="{BB962C8B-B14F-4D97-AF65-F5344CB8AC3E}">
        <p14:creationId xmlns:p14="http://schemas.microsoft.com/office/powerpoint/2010/main" val="12202950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22D628D-B661-49D5-AFB5-B230AC7E1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SIX GROWTH SYSTEMS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87A164-E282-4828-9B9A-AD42FFFA7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0391C4-FFF9-40FF-ABD2-D79E92F6E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211A8F-F2DF-40F8-827F-EC686604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19DED8-5A19-4AC8-A255-1C117E863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E80E8B-D498-46EF-A244-D1D852E38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从学习支持，到人生发展的完整闭环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C7863C-4189-4D4E-A254-697B49789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38375"/>
            <a:ext cx="3409950" cy="1428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9DA4B8-FF75-4A32-91DA-D1B0E889D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47925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960112-BDD2-488E-B315-F1E189D53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194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AI 辅助高效学习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418C70-50E1-4991-90D8-BFFF767C4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38375"/>
            <a:ext cx="3409950" cy="1428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8F613E-F0EA-49DB-AA20-63619D099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447925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1300F9-A146-4192-BAA0-E97AAA384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0194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科创与项目制实践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0464C4-AFFD-43D3-9D51-71B9A2037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38375"/>
            <a:ext cx="3409950" cy="1428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071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41694D-AC9A-4B15-95EF-4A3725134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447925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9C9F28-8E20-4609-AF56-D892E6766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0194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天赋发现与定制培养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B94E25-BCA1-4502-9981-60F1526F7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95725"/>
            <a:ext cx="3409950" cy="1428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B40225-883F-41E4-BB7A-824C61DED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05275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A8863A-573B-4F95-AB98-A12F1C392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7677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人格、心理、生理与生活健康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84D7DE-FA0E-410A-BB20-E24CBDC9A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95725"/>
            <a:ext cx="3409950" cy="1428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9785B6-8066-462C-9A5C-75C889CD8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105275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A4A099-781E-4E28-995C-04265311F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67677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城市、企业与大学研学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CF64A4-D5F9-445E-A8DF-2F3B5D95A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895725"/>
            <a:ext cx="3409950" cy="1428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8C8C1F-3DB1-474A-9B6E-31A4F7C37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105275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CE2816-4D07-4D3A-8BE9-44BC188FE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67677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生涯升学与人才衔接</a:t>
            </a:r>
          </a:p>
        </p:txBody>
      </p:sp>
    </p:spTree>
    <p:extLst>
      <p:ext uri="{BB962C8B-B14F-4D97-AF65-F5344CB8AC3E}">
        <p14:creationId xmlns:p14="http://schemas.microsoft.com/office/powerpoint/2010/main" val="20977172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C862BB-BE94-468A-B4D9-3ECF0A9B6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SYSTEM 01 / AI-ASSISTED LEARNING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14FDBD-F225-4939-9FFA-55F4D17D0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8220F7-EDDB-4555-B11B-E782CBB71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8EBFD1-4001-42CD-AC45-9FF4A223E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C5EF24-7C40-4492-9CE0-17AA2978B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A7096F-F7D8-485B-864D-394BADA1A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AI 不是替代教育，</a:t>
            </a:r>
          </a:p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而是扩大每个孩子被支持的机会。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3198B7-F581-47E9-9246-64C93FCF8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4286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6C76"/>
                </a:solidFill>
              </a:defRPr>
            </a:pPr>
            <a:r>
              <a:rPr sz="1500" b="0">
                <a:solidFill>
                  <a:srgbClr val="666C76"/>
                </a:solidFill>
              </a:rPr>
              <a:t>诊断学习状态、拆解目标、匹配策略、反馈过程；教师与导师对重要判断负责。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99A55C-2A88-4E2B-BFD6-E5F7C3E37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10125"/>
            <a:ext cx="90487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3b55fec87b48d3"/>
          <a:srcRect xmlns:a="http://schemas.openxmlformats.org/drawingml/2006/main" l="0" t="3159" r="0" b="315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1809750"/>
            <a:ext cx="5829300" cy="40957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361F50-B456-488F-A0FD-8352CA302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6000750"/>
            <a:ext cx="26289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AI 概念视觉｜非真实活动现场</a:t>
            </a:r>
          </a:p>
        </p:txBody>
      </p:sp>
    </p:spTree>
    <p:extLst>
      <p:ext uri="{BB962C8B-B14F-4D97-AF65-F5344CB8AC3E}">
        <p14:creationId xmlns:p14="http://schemas.microsoft.com/office/powerpoint/2010/main" val="74157342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5E2EEF-B54A-4EF2-832A-8B1FAFF1A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THE PROJECT CYCLE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CAF2DD-48E0-4F7F-ABBA-FBCF33B46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8CA6D7-953F-4407-8F7F-56B01463C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3B5881-C111-4A3E-8DD4-253C8A84E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DFF554-4CB6-4278-8766-46925BF38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507AFE-3A45-4910-9173-07736647A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真实问题驱动的六步科创循环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184B8A-4914-4781-A000-A8811F52A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24250"/>
            <a:ext cx="107156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27BA5D-B628-4381-BF4B-AB74B1E0B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099DBC-7E85-4FD8-90C9-6E9EA9B3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17049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观察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620110-5018-47F7-A210-2081F830C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57625"/>
            <a:ext cx="17049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发现城市或产业问题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EA373D-5F61-48E2-AAA4-DE920E59B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475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58EB82-2EFB-41CD-9DAC-2F783B0F6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2381250"/>
            <a:ext cx="17049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定义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16C306-C4CF-48D0-8274-775AF642F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3857625"/>
            <a:ext cx="17049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研究对象与用户需求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3442B3-0D99-4AF6-8DE1-CC7779333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30462D-DF9E-46A7-82DD-D817B2012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81250"/>
            <a:ext cx="17049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跨学科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B49445-D88A-4E47-B2FC-903857C43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857625"/>
            <a:ext cx="17049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调用科学、工程与人文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083FB1-8069-44BF-9966-E43C55B68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9A0569-311C-4DC7-BE9A-20D73AB5D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381250"/>
            <a:ext cx="17049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原型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5536B3-1982-47A1-A55D-7E337EFD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857625"/>
            <a:ext cx="17049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设计、制作、编程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8DF807-867A-4934-8537-DED0EDE8F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B68982-AEBC-4CBC-98F9-14AC7B8EB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381250"/>
            <a:ext cx="17049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迭代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E4F3AB-0DB2-4BA1-882A-88F78B2F7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857625"/>
            <a:ext cx="17049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测试、反馈、改进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7D9FA2-DBE1-4D53-8B84-8A4CC1700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0775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2A1F2F-0182-43C7-BC26-EE0E807B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9325" y="2381250"/>
            <a:ext cx="17049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表达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434096-311D-492E-A988-A63C4E39F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9325" y="3857625"/>
            <a:ext cx="17049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展览、答辩、公开成果</a:t>
            </a:r>
          </a:p>
        </p:txBody>
      </p:sp>
    </p:spTree>
    <p:extLst>
      <p:ext uri="{BB962C8B-B14F-4D97-AF65-F5344CB8AC3E}">
        <p14:creationId xmlns:p14="http://schemas.microsoft.com/office/powerpoint/2010/main" val="2020118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4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5C075E-F409-4A4A-B525-9A897BFE0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E0AF62"/>
                </a:solidFill>
              </a:defRPr>
            </a:pPr>
            <a:r>
              <a:rPr sz="825" b="1">
                <a:solidFill>
                  <a:srgbClr val="E0AF62"/>
                </a:solidFill>
              </a:rPr>
              <a:t>FUTURE TALENT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7BB31A-C5EE-4AC3-A9D3-6D445B354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0BB"/>
                </a:solidFill>
              </a:defRPr>
            </a:pPr>
            <a:r>
              <a:rPr sz="825" b="1">
                <a:solidFill>
                  <a:srgbClr val="AAB0BB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DB6631-38F3-4A26-96B0-43308EADC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44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02E2C1-3570-4081-A4DD-7CDF504C8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5DD963-5F69-4B65-B7EE-0C3BE2253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AD6478-FF21-457F-BB00-F8F8F4905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43000"/>
            <a:ext cx="2286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0" b="1">
                <a:solidFill>
                  <a:srgbClr val="E0AF62"/>
                </a:solidFill>
              </a:defRPr>
            </a:pPr>
            <a:r>
              <a:rPr sz="8250" b="1">
                <a:solidFill>
                  <a:srgbClr val="E0AF62"/>
                </a:solidFill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48C4DF-45E0-4CD7-95E3-DE92D0FE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524000"/>
            <a:ext cx="723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拔尖创新人才</a:t>
            </a:r>
          </a:p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发现与培养计划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2DA71E-6E34-46A1-9212-D545DF6ED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52425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7963BE-3341-45C1-9D72-A921A94BD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57625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8BDC6"/>
                </a:solidFill>
              </a:defRPr>
            </a:pPr>
            <a:r>
              <a:rPr sz="1500" b="0">
                <a:solidFill>
                  <a:srgbClr val="B8BDC6"/>
                </a:solidFill>
              </a:rPr>
              <a:t>青年传播名称：B&amp;G 天才少年计划</a:t>
            </a:r>
          </a:p>
        </p:txBody>
      </p:sp>
    </p:spTree>
    <p:extLst>
      <p:ext uri="{BB962C8B-B14F-4D97-AF65-F5344CB8AC3E}">
        <p14:creationId xmlns:p14="http://schemas.microsoft.com/office/powerpoint/2010/main" val="8750497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905C09-CD62-4E42-933A-4DE25E3C3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1 + 5 + 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86036F-5635-42B1-ACB1-7C62345BB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9195D7-7A93-4CC9-9612-263968C21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33FD34-E028-4395-A045-3DC96BC3B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16D74D-46CB-4939-8489-4C22CA6BF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21757E-C095-44B9-8E92-972C2A54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一人一案 · 五类导师 · N 个开放场景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E64FE3-E903-42DA-819D-7092D0693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304800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86C638-7352-46DE-89DF-A270BB16B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19375"/>
            <a:ext cx="25146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500" b="1">
                <a:solidFill>
                  <a:srgbClr val="E0AF62"/>
                </a:solidFill>
              </a:defRPr>
            </a:pPr>
            <a:r>
              <a:rPr sz="4500" b="1">
                <a:solidFill>
                  <a:srgbClr val="E0AF62"/>
                </a:solidFill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96A44A-C89F-4088-B688-3CFB1142C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71875"/>
            <a:ext cx="2514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动态成长档案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8EB6B0-8390-497B-B349-DC1182134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95750"/>
            <a:ext cx="25146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8CED8"/>
                </a:solidFill>
              </a:defRPr>
            </a:pPr>
            <a:r>
              <a:rPr sz="1125" b="0">
                <a:solidFill>
                  <a:srgbClr val="C8CED8"/>
                </a:solidFill>
              </a:rPr>
              <a:t>目标、证据、支持与年度路线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F70863-A56F-453C-A05C-A7A5537BF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381250"/>
            <a:ext cx="304800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071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18B606-16FB-4B5A-B9E8-729ACCD59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619375"/>
            <a:ext cx="25146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500" b="1">
                <a:solidFill>
                  <a:srgbClr val="E0AF62"/>
                </a:solidFill>
              </a:defRPr>
            </a:pPr>
            <a:r>
              <a:rPr sz="4500" b="1">
                <a:solidFill>
                  <a:srgbClr val="E0AF62"/>
                </a:solidFill>
              </a:rPr>
              <a:t>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EBF62E-DD54-49DD-8DEA-E3D44C1CA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571875"/>
            <a:ext cx="2514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导师协同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E00AF7-BBF5-47DF-A9BC-A5CE64EC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095750"/>
            <a:ext cx="25146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8CED8"/>
                </a:solidFill>
              </a:defRPr>
            </a:pPr>
            <a:r>
              <a:rPr sz="1125" b="0">
                <a:solidFill>
                  <a:srgbClr val="C8CED8"/>
                </a:solidFill>
              </a:rPr>
              <a:t>成长 / 学术 / 科研 / 产业 / 健康导师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78EAEF-E49D-4FF4-A609-A20A64F13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381250"/>
            <a:ext cx="390525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B533C9-F92F-4EE6-9081-D9D31E5E2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619375"/>
            <a:ext cx="33718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500" b="1">
                <a:solidFill>
                  <a:srgbClr val="8E1931"/>
                </a:solidFill>
              </a:defRPr>
            </a:pPr>
            <a:r>
              <a:rPr sz="4500" b="1">
                <a:solidFill>
                  <a:srgbClr val="8E1931"/>
                </a:solidFill>
              </a:rPr>
              <a:t>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D24AB8-059C-4510-B088-124EE54B7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571875"/>
            <a:ext cx="3371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41A"/>
                </a:solidFill>
              </a:defRPr>
            </a:pPr>
            <a:r>
              <a:rPr sz="1725" b="1">
                <a:solidFill>
                  <a:srgbClr val="11141A"/>
                </a:solidFill>
              </a:rPr>
              <a:t>开放场景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519AE9-F476-44CC-823F-C8E716CB8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4095750"/>
            <a:ext cx="3371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学校、大学、实验室、企业、城市、国际</a:t>
            </a:r>
          </a:p>
        </p:txBody>
      </p:sp>
    </p:spTree>
    <p:extLst>
      <p:ext uri="{BB962C8B-B14F-4D97-AF65-F5344CB8AC3E}">
        <p14:creationId xmlns:p14="http://schemas.microsoft.com/office/powerpoint/2010/main" val="106633063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615547F-2BA0-4562-B95A-E500584AE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HEALTH GOVERNANCE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D51171-215D-4815-B34C-E406F5795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23B9A6-CFDD-4F6B-A506-35FDA5FEF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E0341F-2A77-4A94-B139-5B0265732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D462FF-0E0D-4731-BAFB-71A2E2ED6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0E0AAA-BC84-43EE-9D64-1AE7DC955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家庭—学校—中心—专业机构，职责清晰地协同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10D491-281B-46CC-B578-19CA79F77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E148D2-376B-4B40-ADFF-DAC071358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37DD19-4579-4A6F-9CB7-60A074758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家庭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AC3989-4BBB-4F95-9F3C-D43798898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知情、陪伴、日常变化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C751E6-AD7A-4598-A1CC-D76C0C752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071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17AD9D-3BC7-4A0F-824E-1521CACA4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0AF62"/>
                </a:solidFill>
              </a:defRPr>
            </a:pPr>
            <a:r>
              <a:rPr sz="900" b="1">
                <a:solidFill>
                  <a:srgbClr val="E0AF62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A64E8B-D0B4-4F00-AE5B-D874DAA5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学校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5E4BC0-9120-4C52-9D7A-8A75F00E5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BD0D8"/>
                </a:solidFill>
              </a:defRPr>
            </a:pPr>
            <a:r>
              <a:rPr sz="1050" b="0">
                <a:solidFill>
                  <a:srgbClr val="CBD0D8"/>
                </a:solidFill>
              </a:rPr>
              <a:t>教育、观察、校内支持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0884BF-1F2C-4197-97DD-01D607AC0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C3A9C1-5E90-4EDA-9C0B-B8B69A532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20FE00-6365-4D37-B15C-22FF4BC0B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成长中心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7220B2-9B13-4372-8BB4-D71ECE1AA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课程、导师、转介协调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4DCB02-AB67-4037-89E8-BE2FB9C73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B4504B-4A66-4FFB-A8FD-0605F9F47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BB3353-A7D9-48AF-95A7-2A1C49F14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专业机构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69BABD-8287-4CFD-8C3B-75FD49EBC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评估、咨询、医疗与督导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8411B2-8C78-4BEA-987C-1255F77EA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400300"/>
            <a:ext cx="2000250" cy="28575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0660E2-30E4-42FA-BC08-D4C7B50C4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62890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E60C03-EF95-45D0-B505-2AA8D628B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429000"/>
            <a:ext cx="1581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A"/>
                </a:solidFill>
              </a:defRPr>
            </a:pPr>
            <a:r>
              <a:rPr sz="1575" b="1">
                <a:solidFill>
                  <a:srgbClr val="11141A"/>
                </a:solidFill>
              </a:rPr>
              <a:t>学生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D6A9D59-3CB1-48F5-BA9D-3EE593B26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000500"/>
            <a:ext cx="1581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知情、表达、选择与求助</a:t>
            </a:r>
          </a:p>
        </p:txBody>
      </p:sp>
    </p:spTree>
    <p:extLst>
      <p:ext uri="{BB962C8B-B14F-4D97-AF65-F5344CB8AC3E}">
        <p14:creationId xmlns:p14="http://schemas.microsoft.com/office/powerpoint/2010/main" val="93177304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080C37-B517-4B64-BB18-4AC040F43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WHAT THE WORLD TEACHES 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748FA3-CFC7-441E-8C3E-881766B5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6F4E68-02BD-4F62-8A62-6A9004DD6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FBD8BC-C804-48BD-9792-B010D88BA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0E5307-ECA3-4F88-AE0C-6C72BE725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358D29-3222-44D3-9FC5-FD2480289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1141A"/>
                </a:solidFill>
              </a:defRPr>
            </a:pPr>
            <a:r>
              <a:rPr sz="3600" b="1">
                <a:solidFill>
                  <a:srgbClr val="11141A"/>
                </a:solidFill>
              </a:rPr>
              <a:t>全球经验最终指向七件事。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3ADC18-721C-46F1-98C9-C67AD63F8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38100" cy="3771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4211D2-633D-422B-97B3-B91982196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81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C1B1E0-8E4D-45E9-9AAB-D6DDCA6D1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33625"/>
            <a:ext cx="885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1141A"/>
                </a:solidFill>
              </a:defRPr>
            </a:pPr>
            <a:r>
              <a:rPr sz="1200" b="1">
                <a:solidFill>
                  <a:srgbClr val="11141A"/>
                </a:solidFill>
              </a:rPr>
              <a:t>识别必须连接课程、导师、项目和资助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3CCAF2-C2F6-4399-86CC-7825A1E0F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9337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E3F180-103B-4E1A-A9A1-4C424944F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886075"/>
            <a:ext cx="885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41A"/>
                </a:solidFill>
              </a:defRPr>
            </a:pPr>
            <a:r>
              <a:rPr sz="1200" b="0">
                <a:solidFill>
                  <a:srgbClr val="11141A"/>
                </a:solidFill>
              </a:rPr>
              <a:t>高潜教育与教育公平可以同时推进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1C2198-4A36-4624-A228-91C865FDF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4861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FE333A-AC0B-4F60-9F6F-180EADA53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38525"/>
            <a:ext cx="885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41A"/>
                </a:solidFill>
              </a:defRPr>
            </a:pPr>
            <a:r>
              <a:rPr sz="1200" b="0">
                <a:solidFill>
                  <a:srgbClr val="11141A"/>
                </a:solidFill>
              </a:rPr>
              <a:t>真实问题是最强的跨学科课程组织器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79A710-9F94-44F4-B949-1B19B5B9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0386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370762-18B7-495A-AFBE-B9AE077A9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90975"/>
            <a:ext cx="885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41A"/>
                </a:solidFill>
              </a:defRPr>
            </a:pPr>
            <a:r>
              <a:rPr sz="1200" b="0">
                <a:solidFill>
                  <a:srgbClr val="11141A"/>
                </a:solidFill>
              </a:rPr>
              <a:t>大学应成为长期网络枢纽而不只是参访点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0900F2-7549-4C35-85BD-E672C05C0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591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46FBB5-089E-412D-840C-374221D41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43425"/>
            <a:ext cx="885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41A"/>
                </a:solidFill>
              </a:defRPr>
            </a:pPr>
            <a:r>
              <a:rPr sz="1200" b="0">
                <a:solidFill>
                  <a:srgbClr val="11141A"/>
                </a:solidFill>
              </a:rPr>
              <a:t>企业提供工程世界，而不只是赞助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926DA0-6F2D-46FA-82DA-1AF241B96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143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F092D1-A63D-46E0-A736-9A6F032D0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095875"/>
            <a:ext cx="885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41A"/>
                </a:solidFill>
              </a:defRPr>
            </a:pPr>
            <a:r>
              <a:rPr sz="1200" b="0">
                <a:solidFill>
                  <a:srgbClr val="11141A"/>
                </a:solidFill>
              </a:rPr>
              <a:t>全人成长需要制度、转介和家校协同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A5E9CD-18B6-47F8-A14C-6397C67B8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6959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E1931"/>
                </a:solidFill>
              </a:defRPr>
            </a:pPr>
            <a:r>
              <a:rPr sz="900" b="1">
                <a:solidFill>
                  <a:srgbClr val="8E1931"/>
                </a:solidFill>
              </a:rPr>
              <a:t>07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269211-377E-4BF2-994A-900C9F75C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648325"/>
            <a:ext cx="885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41A"/>
                </a:solidFill>
              </a:defRPr>
            </a:pPr>
            <a:r>
              <a:rPr sz="1200" b="0">
                <a:solidFill>
                  <a:srgbClr val="11141A"/>
                </a:solidFill>
              </a:rPr>
              <a:t>复制前必须先形成标准与证据</a:t>
            </a:r>
          </a:p>
        </p:txBody>
      </p:sp>
    </p:spTree>
    <p:extLst>
      <p:ext uri="{BB962C8B-B14F-4D97-AF65-F5344CB8AC3E}">
        <p14:creationId xmlns:p14="http://schemas.microsoft.com/office/powerpoint/2010/main" val="99941847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D4E807B-DDDC-4C4C-B695-77135D201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PARTNER ECOSYSTEM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D5C3C9-1883-49C5-B320-EE087A3A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CD831C-8E55-4204-B00A-E32CCD973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2ABD54-B8D7-467C-89D4-BA5B801CF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3EBB20-143A-423C-A1B6-522E5E530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678C07-B572-43BC-9845-6262243C8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围绕青少年成长，连接六类共建伙伴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72A3F2-EC4B-4498-A8CC-2E576CBCF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7ABD88-ECC7-4A53-B0F3-960C4CF2F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0C606D-D2EC-407E-B0F7-679F771A1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9555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政府部门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0A37C7-B115-4733-9D67-C5382F744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09900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政策、公共空间、示范项目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90FC90-C79D-4A8B-A2A5-C13EBE0B0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2266950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A040A0-F0C9-495C-8C05-D7CB76E52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2266950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918CD7-BCD7-4599-AB05-B26A5D3BF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249555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协会联盟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B9A4B7-8527-455B-898D-76CE1302C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3009900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组织、专家、标准、行业协同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D30C14-7343-4D84-86C8-2AE7F097F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266950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EA22D0-E2B0-4EE3-8879-A93F20D86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266950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98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18A84F-5135-4736-93A0-3AEA7A854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49555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高校科研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3EB1B9-FCEC-4556-99B1-FF192A8E7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009900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导师、实验室、课程与研究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085566-45CA-4639-8DDF-6BF657252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9525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2C60A4-3BF3-4B39-8C0F-D3D2221F1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9525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8E1802-36F4-49B7-A90E-64AFA7FE5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481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中小学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EB6A94-7B4F-438F-AC19-AEB99FCBA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62475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学生发现、校本课程与衔接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8B4280-D262-419F-B16B-BFAC61B5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819525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2AB6E56-59A0-4464-A118-EB6825D49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819525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331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08A0BD-53B9-4A1C-BD78-27994E912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0481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科技企业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FDCF171-2277-4C5E-A3BF-1533BB51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562475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真实项目、工程师、设备与场景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386D833-E7FD-4464-BF50-0630C854F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819525"/>
            <a:ext cx="347662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3BCC8E7-B32A-4063-922A-252650C6A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819525"/>
            <a:ext cx="571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B2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604492A-6372-4295-8FC3-88431D37A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0481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基金公益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27A7067-1721-444F-86EF-CFEDD2DA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562475"/>
            <a:ext cx="3048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奖助、特殊群体支持与影响评估</a:t>
            </a:r>
          </a:p>
        </p:txBody>
      </p:sp>
    </p:spTree>
    <p:extLst>
      <p:ext uri="{BB962C8B-B14F-4D97-AF65-F5344CB8AC3E}">
        <p14:creationId xmlns:p14="http://schemas.microsoft.com/office/powerpoint/2010/main" val="162908627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16266F-9282-4A57-AD03-16A9AB5A7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FOUR IMPLEMENTATION PATHS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43A16D-4117-4B33-B49A-0DBB14FCF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F54E47-DF37-4E7C-98DF-4692E753E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3F685E-A179-47A8-B7BC-DD403E0C6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4173CB-AC20-4E49-B4ED-1C2CCC613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51C9B2-F952-4F81-A995-3C2F87BE1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学校、学生、政府、企业，都有清晰的进入方式与交付结果。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13E249-BF19-425E-8470-69155FBB3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C77520-0A3F-4EF3-A417-03F0E02CC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C9EAC3-787D-4A29-B7A2-E6E47DBC6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学校落地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A1EA3B-DFB4-4EF3-BCAA-239367A78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4800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一个年级/30–60 人试点；校本项目课程、成长档案与教师共备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54F856-256D-4E62-A3F4-0AAB07DA6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CEA368-336C-416E-A27A-7BC76A809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BDB612-E29D-4A12-944C-876738015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5336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学生与家庭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529788-6E89-4AFA-AF1B-B9B46564A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4800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30 天体验—90 天项目—学年培养；一人一案、五类导师协同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D812A9-7D74-46F8-9379-AD2A9BEDE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B05918-7C90-42DA-ABBF-1DE6D6596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D98EF3-D005-4605-9F09-2BFA46D0D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2910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政府与协会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4B6D66-1B0E-4E64-949B-180DD8057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4345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一个片区/一个主题示范；联席治理、公共价值指标与资源网络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BBCF52-79B1-4569-B3BA-1E8F293B5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00500"/>
            <a:ext cx="52387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BF6B11-F036-4BEF-BBB0-832CC89D4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005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37BC10-458C-4594-922D-94659502A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2910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科技企业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2053E9-464D-420A-A023-40D3E60AC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4345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6C76"/>
                </a:solidFill>
              </a:defRPr>
            </a:pPr>
            <a:r>
              <a:rPr sz="1125" b="0">
                <a:solidFill>
                  <a:srgbClr val="666C76"/>
                </a:solidFill>
              </a:rPr>
              <a:t>真实工程课题、工程导师与开放场景；中心完成教育转译和安全治理</a:t>
            </a:r>
          </a:p>
        </p:txBody>
      </p:sp>
    </p:spTree>
    <p:extLst>
      <p:ext uri="{BB962C8B-B14F-4D97-AF65-F5344CB8AC3E}">
        <p14:creationId xmlns:p14="http://schemas.microsoft.com/office/powerpoint/2010/main" val="43727405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3A099F-C8F7-4681-BA03-16EBEA228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30 / 90 / 365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DED8AE-0F01-4FEE-A2B7-0B812A27C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9FDAE1-7393-4DB4-A2E8-DE3B60CAC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7D581C-3C78-4AAA-B919-4B056288B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9D7A02-44CA-4698-976A-977947B27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D18049-DF47-425B-B7B5-D3497CEDF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30 天准备、90 天验证、一个学年沉淀标准。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6D277C-E9F2-4D3D-B62B-8211D32B5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24250"/>
            <a:ext cx="107156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5739D8-B442-462C-BAD4-A6B21257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BB2BB8-6029-40EA-8C97-83AA71293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0–30 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D9564A-C3FB-4FF4-8E31-009DCA41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签署试点文件</a:t>
            </a:r>
          </a:p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确定学生、导师、课题与安全预案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2B9850-7393-4B49-A461-48788983C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6638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9CEC98-FB3F-4BAF-856B-42F2A00B1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5188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31–60 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8E7B45-99FC-4510-86E7-C026B1200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5188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完成基线与首轮任务</a:t>
            </a:r>
          </a:p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形成动态成长档案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B911D2-FF50-44E1-A5CD-7491474D2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18199E-2D39-4D3B-B1F2-4FD8761C6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61–90 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D7EEF6-D763-4890-81E2-96DD140C9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完成原型、展示与复盘</a:t>
            </a:r>
          </a:p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提交试点评估报告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88F15F-0007-487F-8DC4-3EB0BFB52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1613" y="33909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8A2E92-622D-4F8E-840F-9A4104AE1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0163" y="2381250"/>
            <a:ext cx="26241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A"/>
                </a:solidFill>
              </a:defRPr>
            </a:pPr>
            <a:r>
              <a:rPr sz="1500" b="1">
                <a:solidFill>
                  <a:srgbClr val="11141A"/>
                </a:solidFill>
              </a:rPr>
              <a:t>一个学年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8880FA-7025-4D64-A9AC-C12FA1075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0163" y="3857625"/>
            <a:ext cx="26241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持续项目与五类导师协同</a:t>
            </a:r>
          </a:p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年度成长评估和复制标准</a:t>
            </a:r>
          </a:p>
        </p:txBody>
      </p:sp>
    </p:spTree>
    <p:extLst>
      <p:ext uri="{BB962C8B-B14F-4D97-AF65-F5344CB8AC3E}">
        <p14:creationId xmlns:p14="http://schemas.microsoft.com/office/powerpoint/2010/main" val="210947841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D6FCCA1-AA6B-4529-8DC8-753CFF4A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SOCIAL IMPACT DASHBOARD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B6B9FA-482C-4602-9148-4BB211572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4EE237-63A2-463F-817B-8609F3793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EA0593-6A6E-4275-A045-75931541B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19D6D6-8040-4CEE-A202-724C5AFED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E5E7B7-D1B1-4566-837C-37C57AFA2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191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41A"/>
                </a:solidFill>
              </a:defRPr>
            </a:pPr>
            <a:r>
              <a:rPr sz="3150" b="1">
                <a:solidFill>
                  <a:srgbClr val="11141A"/>
                </a:solidFill>
              </a:rPr>
              <a:t>用可验证的成长证据回答“中心是否真正有用”。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C0BA16-FF96-4382-B89E-CBA7D982C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6B8A97-D4CA-48FD-AF0A-0D9955DB1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47925"/>
            <a:ext cx="95250" cy="914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E19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469877-0B2E-4966-94CB-560E95AA2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384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机会公平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1530B3-ECEF-49AC-8211-4439411B1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89560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奖助覆盖、不同群体参与与持续率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88A208-7732-4C4E-8719-F8A7C9C1C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922318-8BFC-4192-B9E7-3B58D6200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447925"/>
            <a:ext cx="95250" cy="914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57C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0634FB-2F24-4F17-9274-39E9412DD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4384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学习改善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D68EC1-8FD3-4912-A7D4-40831E26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89560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目标完成、策略使用与学校适应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5710AA-8F06-40C6-A669-4DE0B4931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0980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93D7D1-7F58-4C07-8EBF-CB5C0F4A6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447925"/>
            <a:ext cx="95250" cy="914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A98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A699D9-F451-4E36-8E1F-36717DAE7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4384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创新实践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4339E8-C725-45AB-BB9C-2D52902C5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89560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项目质量、迭代次数、外部反馈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DB03DD-3216-456C-BAC1-FF25E9C90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9095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AFE329-03E2-4335-8511-095C52D12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29075"/>
            <a:ext cx="95250" cy="914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0AF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3F6F8B-F41C-4F06-A4D4-4AD31C54D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0195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全人发展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5263C2-CEF2-4726-93B9-DFADF2EDD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47675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自我管理、关系、生活与健康支持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F0B1F9-C126-42D2-9EBE-DCED40AFF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79095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4A1242-FE41-4D86-8911-DA641FFF8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029075"/>
            <a:ext cx="95250" cy="914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331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1629B7-5270-4C5A-8444-DB1EAF36E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0195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未来衔接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7F9E7C-EF3B-47B2-9E7A-D57DAD89D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47675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导师连接、课程升级、升学与发展路径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E849C11-1BF5-43FD-BFC2-085BD7C87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790950"/>
            <a:ext cx="34099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D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7D4E886-2C8B-4A14-ADBE-DB7473A42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029075"/>
            <a:ext cx="95250" cy="914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8B2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1497E5C-1CF5-4590-91B9-D16863BBB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0195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A"/>
                </a:solidFill>
              </a:defRPr>
            </a:pPr>
            <a:r>
              <a:rPr sz="1425" b="1">
                <a:solidFill>
                  <a:srgbClr val="11141A"/>
                </a:solidFill>
              </a:rPr>
              <a:t>平台协同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9B86DD8-14D8-49D9-BF10-74A28791F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47675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6C76"/>
                </a:solidFill>
              </a:defRPr>
            </a:pPr>
            <a:r>
              <a:rPr sz="1050" b="0">
                <a:solidFill>
                  <a:srgbClr val="666C76"/>
                </a:solidFill>
              </a:rPr>
              <a:t>学校、大学、企业、公益伙伴活跃度</a:t>
            </a:r>
          </a:p>
        </p:txBody>
      </p:sp>
    </p:spTree>
    <p:extLst>
      <p:ext uri="{BB962C8B-B14F-4D97-AF65-F5344CB8AC3E}">
        <p14:creationId xmlns:p14="http://schemas.microsoft.com/office/powerpoint/2010/main" val="99524549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5F0B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0BE75E-BC96-46E2-9410-8C131062E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E1931"/>
                </a:solidFill>
              </a:defRPr>
            </a:pPr>
            <a:r>
              <a:rPr sz="825" b="1">
                <a:solidFill>
                  <a:srgbClr val="8E1931"/>
                </a:solidFill>
              </a:rPr>
              <a:t>CO-BUILD THE HARBOR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F577CD-16DF-478C-BF70-1FB05CA09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6C76"/>
                </a:solidFill>
              </a:defRPr>
            </a:pPr>
            <a:r>
              <a:rPr sz="825" b="1">
                <a:solidFill>
                  <a:srgbClr val="666C76"/>
                </a:solidFill>
              </a:rPr>
              <a:t>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35D970-1B43-4532-AF4C-ABD266750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7C2FCC-C494-4923-B29B-355BE02C2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博格港湾青少年智能科技成长中心｜首版沟通稿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D0CA01-193B-459E-A8DD-BDE601593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666C76"/>
                </a:solidFill>
              </a:defRPr>
            </a:pPr>
            <a:r>
              <a:rPr sz="675" b="0">
                <a:solidFill>
                  <a:srgbClr val="666C76"/>
                </a:solidFill>
              </a:rPr>
              <a:t>拟联合发起 · 待正式签约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E7B6F9-2874-42DC-8B66-734C1D6C9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E0AF62"/>
                </a:solidFill>
              </a:defRPr>
            </a:pPr>
            <a:r>
              <a:rPr sz="825" b="1">
                <a:solidFill>
                  <a:srgbClr val="E0AF62"/>
                </a:solidFill>
              </a:rPr>
              <a:t>CO-BUILD THE HARBOR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8D721C-5F8A-4771-8C1A-30AD611BD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0BB"/>
                </a:solidFill>
              </a:defRPr>
            </a:pPr>
            <a:r>
              <a:rPr sz="825" b="1">
                <a:solidFill>
                  <a:srgbClr val="AAB0BB"/>
                </a:solidFill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2BFAFB-F7A2-4B04-9A62-5A4E5E537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44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CEA0E3-7D7C-42DC-A4AD-22AB4472B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590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博格港湾青少年智能科技成长中心｜首版沟通稿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9F2BDB-DF1C-40E2-AF71-39D697341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572250"/>
            <a:ext cx="2590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0">
                <a:solidFill>
                  <a:srgbClr val="AAB0BB"/>
                </a:solidFill>
              </a:defRPr>
            </a:pPr>
            <a:r>
              <a:rPr sz="675" b="0">
                <a:solidFill>
                  <a:srgbClr val="AAB0BB"/>
                </a:solidFill>
              </a:rPr>
              <a:t>拟联合发起 · 待正式签约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1300AA-FAED-4C9C-9BBD-9B8BE1908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857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FFFFFF"/>
                </a:solidFill>
              </a:defRPr>
            </a:pPr>
            <a:r>
              <a:rPr sz="4650" b="1">
                <a:solidFill>
                  <a:srgbClr val="FFFFFF"/>
                </a:solidFill>
              </a:rPr>
              <a:t>申请共建成长中心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E8A06C-8957-41BF-B2A5-0D8EAEA1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0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E0AF62"/>
                </a:solidFill>
              </a:defRPr>
            </a:pPr>
            <a:r>
              <a:rPr sz="1275" b="1">
                <a:solidFill>
                  <a:srgbClr val="E0AF62"/>
                </a:solidFill>
              </a:rPr>
              <a:t>政府部门 · 协会 · 高校 · 中小学 · 科技企业 · 基金/公益机构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19C0EF-EB85-49E7-A228-9C47F2511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7810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E2CDD2"/>
                </a:solidFill>
              </a:defRPr>
            </a:pPr>
            <a:r>
              <a:rPr sz="1650" b="0">
                <a:solidFill>
                  <a:srgbClr val="E2CDD2"/>
                </a:solidFill>
              </a:rPr>
              <a:t>从深圳出发，共同为下一代建设一个看见天赋、支持差异、连接未来的成长港湾。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104F6D-CE9A-4891-84AE-A19E19D09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1714500"/>
            <a:ext cx="2095500" cy="2095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80BC0A-DA38-4945-AE3B-8C1612D3F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400300"/>
            <a:ext cx="15811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600" b="1">
                <a:solidFill>
                  <a:srgbClr val="8E1931"/>
                </a:solidFill>
              </a:defRPr>
            </a:pPr>
            <a:r>
              <a:rPr sz="3600" b="1">
                <a:solidFill>
                  <a:srgbClr val="8E1931"/>
                </a:solidFill>
              </a:rPr>
              <a:t>B&amp;G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955FC6-F19D-43FC-80FC-3D2648BB8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124200"/>
            <a:ext cx="1581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8E1931"/>
                </a:solidFill>
              </a:defRPr>
            </a:pPr>
            <a:r>
              <a:rPr sz="1050" b="1">
                <a:solidFill>
                  <a:srgbClr val="8E1931"/>
                </a:solidFill>
              </a:rPr>
              <a:t>申请共建</a:t>
            </a:r>
          </a:p>
        </p:txBody>
      </p:sp>
    </p:spTree>
    <p:extLst>
      <p:ext uri="{BB962C8B-B14F-4D97-AF65-F5344CB8AC3E}">
        <p14:creationId xmlns:p14="http://schemas.microsoft.com/office/powerpoint/2010/main" val="1760495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2026-08-14T12:26:33.3370000Z</dcterms:created>
  <dcterms:modified xsi:type="dcterms:W3CDTF">2026-08-14T12:26:33.3370000Z</dcterms:modified>
</coreProperties>
</file>