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svg" ContentType="image/svg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7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38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39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1.xml" ContentType="application/vnd.openxmlformats-officedocument.presentationml.notesSlide+xml"/>
  <Override PartName="/ppt/slides/slide42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43.xml" ContentType="application/vnd.openxmlformats-officedocument.presentationml.slide+xml"/>
  <Override PartName="/ppt/notesSlides/notesSlide43.xml" ContentType="application/vnd.openxmlformats-officedocument.presentationml.notesSlide+xml"/>
  <Override PartName="/ppt/slides/slide44.xml" ContentType="application/vnd.openxmlformats-officedocument.presentationml.slide+xml"/>
  <Override PartName="/ppt/notesSlides/notesSlide44.xml" ContentType="application/vnd.openxmlformats-officedocument.presentationml.notesSlide+xml"/>
  <Override PartName="/ppt/slides/slide45.xml" ContentType="application/vnd.openxmlformats-officedocument.presentationml.slide+xml"/>
  <Override PartName="/ppt/notesSlides/notesSlide45.xml" ContentType="application/vnd.openxmlformats-officedocument.presentationml.notesSlide+xml"/>
  <Override PartName="/ppt/slides/slide46.xml" ContentType="application/vnd.openxmlformats-officedocument.presentationml.slide+xml"/>
  <Override PartName="/ppt/notesSlides/notesSlide46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47.xml" ContentType="application/vnd.openxmlformats-officedocument.presentationml.notesSlide+xml"/>
  <Override PartName="/ppt/slides/slide48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49.xml" ContentType="application/vnd.openxmlformats-officedocument.presentationml.slide+xml"/>
  <Override PartName="/ppt/notesSlides/notesSlide49.xml" ContentType="application/vnd.openxmlformats-officedocument.presentationml.notesSlide+xml"/>
  <Override PartName="/ppt/slides/slide50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1.xml" ContentType="application/vnd.openxmlformats-officedocument.presentationml.notesSlide+xml"/>
  <Override PartName="/ppt/slides/slide52.xml" ContentType="application/vnd.openxmlformats-officedocument.presentationml.slide+xml"/>
  <Override PartName="/ppt/notesSlides/notesSlide52.xml" ContentType="application/vnd.openxmlformats-officedocument.presentationml.notesSlide+xml"/>
  <Override PartName="/ppt/slides/slide53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54.xml" ContentType="application/vnd.openxmlformats-officedocument.presentationml.slide+xml"/>
  <Override PartName="/ppt/notesSlides/notesSlide54.xml" ContentType="application/vnd.openxmlformats-officedocument.presentationml.notesSlide+xml"/>
  <Override PartName="/ppt/slides/slide55.xml" ContentType="application/vnd.openxmlformats-officedocument.presentationml.slide+xml"/>
  <Override PartName="/ppt/notesSlides/notesSlide55.xml" ContentType="application/vnd.openxmlformats-officedocument.presentationml.notesSlide+xml"/>
  <Override PartName="/ppt/slides/slide56.xml" ContentType="application/vnd.openxmlformats-officedocument.presentationml.slide+xml"/>
  <Override PartName="/ppt/notesSlides/notesSlide56.xml" ContentType="application/vnd.openxmlformats-officedocument.presentationml.notesSlide+xml"/>
  <Override PartName="/ppt/slides/slide57.xml" ContentType="application/vnd.openxmlformats-officedocument.presentationml.slide+xml"/>
  <Override PartName="/ppt/notesSlides/notesSlide57.xml" ContentType="application/vnd.openxmlformats-officedocument.presentationml.notesSlide+xml"/>
  <Override PartName="/ppt/slides/slide58.xml" ContentType="application/vnd.openxmlformats-officedocument.presentationml.slide+xml"/>
  <Override PartName="/ppt/notesSlides/notesSlide58.xml" ContentType="application/vnd.openxmlformats-officedocument.presentationml.notesSlide+xml"/>
  <Override PartName="/ppt/slides/slide59.xml" ContentType="application/vnd.openxmlformats-officedocument.presentationml.slide+xml"/>
  <Override PartName="/ppt/notesSlides/notesSlide59.xml" ContentType="application/vnd.openxmlformats-officedocument.presentationml.notesSlide+xml"/>
  <Override PartName="/ppt/slides/slide60.xml" ContentType="application/vnd.openxmlformats-officedocument.presentationml.slide+xml"/>
  <Override PartName="/ppt/notesSlides/notesSlide60.xml" ContentType="application/vnd.openxmlformats-officedocument.presentationml.notesSlide+xml"/>
  <Override PartName="/ppt/slides/slide61.xml" ContentType="application/vnd.openxmlformats-officedocument.presentationml.slide+xml"/>
  <Override PartName="/ppt/notesSlides/notesSlide61.xml" ContentType="application/vnd.openxmlformats-officedocument.presentationml.notesSlide+xml"/>
  <Override PartName="/ppt/slides/slide62.xml" ContentType="application/vnd.openxmlformats-officedocument.presentationml.slide+xml"/>
  <Override PartName="/ppt/notesSlides/notesSlide62.xml" ContentType="application/vnd.openxmlformats-officedocument.presentationml.notesSlide+xml"/>
  <Override PartName="/ppt/slides/slide63.xml" ContentType="application/vnd.openxmlformats-officedocument.presentationml.slide+xml"/>
  <Override PartName="/ppt/notesSlides/notesSlide63.xml" ContentType="application/vnd.openxmlformats-officedocument.presentationml.notesSlide+xml"/>
  <Override PartName="/ppt/slides/slide64.xml" ContentType="application/vnd.openxmlformats-officedocument.presentationml.slide+xml"/>
  <Override PartName="/ppt/notesSlides/notesSlide64.xml" ContentType="application/vnd.openxmlformats-officedocument.presentationml.notesSlide+xml"/>
  <Override PartName="/ppt/slides/slide65.xml" ContentType="application/vnd.openxmlformats-officedocument.presentationml.slide+xml"/>
  <Override PartName="/ppt/notesSlides/notesSlide65.xml" ContentType="application/vnd.openxmlformats-officedocument.presentationml.notesSlide+xml"/>
  <Override PartName="/ppt/slides/slide66.xml" ContentType="application/vnd.openxmlformats-officedocument.presentationml.slide+xml"/>
  <Override PartName="/ppt/notesSlides/notesSlide66.xml" ContentType="application/vnd.openxmlformats-officedocument.presentationml.notesSlide+xml"/>
  <Override PartName="/ppt/slides/slide67.xml" ContentType="application/vnd.openxmlformats-officedocument.presentationml.slide+xml"/>
  <Override PartName="/ppt/notesSlides/notesSlide67.xml" ContentType="application/vnd.openxmlformats-officedocument.presentationml.notesSlide+xml"/>
  <Override PartName="/ppt/slides/slide68.xml" ContentType="application/vnd.openxmlformats-officedocument.presentationml.slide+xml"/>
  <Override PartName="/ppt/notesSlides/notesSlide68.xml" ContentType="application/vnd.openxmlformats-officedocument.presentationml.notesSlide+xml"/>
  <Override PartName="/ppt/slides/slide69.xml" ContentType="application/vnd.openxmlformats-officedocument.presentationml.slide+xml"/>
  <Override PartName="/ppt/notesSlides/notesSlide69.xml" ContentType="application/vnd.openxmlformats-officedocument.presentationml.notesSlide+xml"/>
  <Override PartName="/ppt/slides/slide70.xml" ContentType="application/vnd.openxmlformats-officedocument.presentationml.slide+xml"/>
  <Override PartName="/ppt/notesSlides/notesSlide7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a1085b8b0c34783" /><Relationship Type="http://schemas.openxmlformats.org/officeDocument/2006/relationships/extended-properties" Target="/docProps/app.xml" Id="R416520be490a4401" /><Relationship Type="http://schemas.openxmlformats.org/officeDocument/2006/relationships/officeDocument" Target="/ppt/presentation.xml" Id="R5576632500cd4e2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c3aa1da0988481f"/>
  </p:sldMasterIdLst>
  <p:notesMasterIdLst>
    <p:notesMasterId xmlns:r="http://schemas.openxmlformats.org/officeDocument/2006/relationships" r:id="R31db4a9bee564166"/>
  </p:notesMasterIdLst>
  <p:sldIdLst>
    <p:sldId xmlns:r="http://schemas.openxmlformats.org/officeDocument/2006/relationships" id="256" r:id="R41a743819fbf4945"/>
    <p:sldId xmlns:r="http://schemas.openxmlformats.org/officeDocument/2006/relationships" id="257" r:id="R0de003415ece4079"/>
    <p:sldId xmlns:r="http://schemas.openxmlformats.org/officeDocument/2006/relationships" id="258" r:id="R1ac35b38bb7e4f37"/>
    <p:sldId xmlns:r="http://schemas.openxmlformats.org/officeDocument/2006/relationships" id="259" r:id="R6b77bd4897994671"/>
    <p:sldId xmlns:r="http://schemas.openxmlformats.org/officeDocument/2006/relationships" id="260" r:id="Red7809296a734647"/>
    <p:sldId xmlns:r="http://schemas.openxmlformats.org/officeDocument/2006/relationships" id="261" r:id="R7612af0ee74f47dc"/>
    <p:sldId xmlns:r="http://schemas.openxmlformats.org/officeDocument/2006/relationships" id="262" r:id="R32d1d73533fa4e28"/>
    <p:sldId xmlns:r="http://schemas.openxmlformats.org/officeDocument/2006/relationships" id="263" r:id="Rc62eb77c116b4add"/>
    <p:sldId xmlns:r="http://schemas.openxmlformats.org/officeDocument/2006/relationships" id="264" r:id="R43a1e4fc582c4cdb"/>
    <p:sldId xmlns:r="http://schemas.openxmlformats.org/officeDocument/2006/relationships" id="265" r:id="Rccbc6467cf6f4770"/>
    <p:sldId xmlns:r="http://schemas.openxmlformats.org/officeDocument/2006/relationships" id="266" r:id="R85bee26012fc433c"/>
    <p:sldId xmlns:r="http://schemas.openxmlformats.org/officeDocument/2006/relationships" id="267" r:id="R4f8611fd3be94293"/>
    <p:sldId xmlns:r="http://schemas.openxmlformats.org/officeDocument/2006/relationships" id="268" r:id="R44be4353f2b04d7d"/>
    <p:sldId xmlns:r="http://schemas.openxmlformats.org/officeDocument/2006/relationships" id="269" r:id="Ra14c5cde92334b75"/>
    <p:sldId xmlns:r="http://schemas.openxmlformats.org/officeDocument/2006/relationships" id="270" r:id="Red8f5615f84c4c15"/>
    <p:sldId xmlns:r="http://schemas.openxmlformats.org/officeDocument/2006/relationships" id="271" r:id="Rd002f886eb234492"/>
    <p:sldId xmlns:r="http://schemas.openxmlformats.org/officeDocument/2006/relationships" id="272" r:id="Ra08f1e5b8ac54085"/>
    <p:sldId xmlns:r="http://schemas.openxmlformats.org/officeDocument/2006/relationships" id="273" r:id="Ra21b76bd63404152"/>
    <p:sldId xmlns:r="http://schemas.openxmlformats.org/officeDocument/2006/relationships" id="274" r:id="R92e6acf6e9d8451b"/>
    <p:sldId xmlns:r="http://schemas.openxmlformats.org/officeDocument/2006/relationships" id="275" r:id="Rab7bbc5cd5a04b58"/>
    <p:sldId xmlns:r="http://schemas.openxmlformats.org/officeDocument/2006/relationships" id="276" r:id="Rde3493d4f7424b0d"/>
    <p:sldId xmlns:r="http://schemas.openxmlformats.org/officeDocument/2006/relationships" id="277" r:id="Rc283c88722c14c76"/>
    <p:sldId xmlns:r="http://schemas.openxmlformats.org/officeDocument/2006/relationships" id="278" r:id="R3cedc5b7bdae4b9c"/>
    <p:sldId xmlns:r="http://schemas.openxmlformats.org/officeDocument/2006/relationships" id="279" r:id="R07403b4d9be54246"/>
    <p:sldId xmlns:r="http://schemas.openxmlformats.org/officeDocument/2006/relationships" id="280" r:id="Rb46292f56e9b4342"/>
    <p:sldId xmlns:r="http://schemas.openxmlformats.org/officeDocument/2006/relationships" id="281" r:id="R9196fbfd8e024657"/>
    <p:sldId xmlns:r="http://schemas.openxmlformats.org/officeDocument/2006/relationships" id="282" r:id="R7f577774bff941a0"/>
    <p:sldId xmlns:r="http://schemas.openxmlformats.org/officeDocument/2006/relationships" id="283" r:id="Rf7945c35b81d4d36"/>
    <p:sldId xmlns:r="http://schemas.openxmlformats.org/officeDocument/2006/relationships" id="284" r:id="R13797be40df448e3"/>
    <p:sldId xmlns:r="http://schemas.openxmlformats.org/officeDocument/2006/relationships" id="285" r:id="R2b5e0d52dc764add"/>
    <p:sldId xmlns:r="http://schemas.openxmlformats.org/officeDocument/2006/relationships" id="286" r:id="R28e70a07b01d48cb"/>
    <p:sldId xmlns:r="http://schemas.openxmlformats.org/officeDocument/2006/relationships" id="287" r:id="R8e4896ee8ed546f0"/>
    <p:sldId xmlns:r="http://schemas.openxmlformats.org/officeDocument/2006/relationships" id="288" r:id="Rf0d19379205443b2"/>
    <p:sldId xmlns:r="http://schemas.openxmlformats.org/officeDocument/2006/relationships" id="289" r:id="Rde5fe485a8d04188"/>
    <p:sldId xmlns:r="http://schemas.openxmlformats.org/officeDocument/2006/relationships" id="290" r:id="R8b99198ecbb44d20"/>
    <p:sldId xmlns:r="http://schemas.openxmlformats.org/officeDocument/2006/relationships" id="291" r:id="Rf70b260111604a32"/>
    <p:sldId xmlns:r="http://schemas.openxmlformats.org/officeDocument/2006/relationships" id="292" r:id="R55290b26c4154298"/>
    <p:sldId xmlns:r="http://schemas.openxmlformats.org/officeDocument/2006/relationships" id="293" r:id="R91dac4c376704da9"/>
    <p:sldId xmlns:r="http://schemas.openxmlformats.org/officeDocument/2006/relationships" id="294" r:id="Re60136c247054e8f"/>
    <p:sldId xmlns:r="http://schemas.openxmlformats.org/officeDocument/2006/relationships" id="295" r:id="Rf9c348e4cc6945ee"/>
    <p:sldId xmlns:r="http://schemas.openxmlformats.org/officeDocument/2006/relationships" id="296" r:id="Re260087c8e46417f"/>
    <p:sldId xmlns:r="http://schemas.openxmlformats.org/officeDocument/2006/relationships" id="297" r:id="R57eaf73b550146e8"/>
    <p:sldId xmlns:r="http://schemas.openxmlformats.org/officeDocument/2006/relationships" id="298" r:id="R6b38603a3a754597"/>
    <p:sldId xmlns:r="http://schemas.openxmlformats.org/officeDocument/2006/relationships" id="299" r:id="R97a184670b19459a"/>
    <p:sldId xmlns:r="http://schemas.openxmlformats.org/officeDocument/2006/relationships" id="300" r:id="R06fdb170395c453f"/>
    <p:sldId xmlns:r="http://schemas.openxmlformats.org/officeDocument/2006/relationships" id="301" r:id="Ra82798232be7491e"/>
    <p:sldId xmlns:r="http://schemas.openxmlformats.org/officeDocument/2006/relationships" id="302" r:id="R768f244e01a0486f"/>
    <p:sldId xmlns:r="http://schemas.openxmlformats.org/officeDocument/2006/relationships" id="303" r:id="R3fa1bbf705ee4755"/>
    <p:sldId xmlns:r="http://schemas.openxmlformats.org/officeDocument/2006/relationships" id="304" r:id="R6552316e24474d2f"/>
    <p:sldId xmlns:r="http://schemas.openxmlformats.org/officeDocument/2006/relationships" id="305" r:id="R306f554615304421"/>
    <p:sldId xmlns:r="http://schemas.openxmlformats.org/officeDocument/2006/relationships" id="306" r:id="Re4411908b9bb4c7f"/>
    <p:sldId xmlns:r="http://schemas.openxmlformats.org/officeDocument/2006/relationships" id="307" r:id="R7c16392fc02b4c16"/>
    <p:sldId xmlns:r="http://schemas.openxmlformats.org/officeDocument/2006/relationships" id="308" r:id="Rd1a9f9be55824265"/>
    <p:sldId xmlns:r="http://schemas.openxmlformats.org/officeDocument/2006/relationships" id="309" r:id="R222ac4e6870b4d01"/>
    <p:sldId xmlns:r="http://schemas.openxmlformats.org/officeDocument/2006/relationships" id="310" r:id="Rbcbefd065b4144fc"/>
    <p:sldId xmlns:r="http://schemas.openxmlformats.org/officeDocument/2006/relationships" id="311" r:id="R7374234ef4804f57"/>
    <p:sldId xmlns:r="http://schemas.openxmlformats.org/officeDocument/2006/relationships" id="312" r:id="Rc64f1dda0acc4221"/>
    <p:sldId xmlns:r="http://schemas.openxmlformats.org/officeDocument/2006/relationships" id="313" r:id="R3e0b5126af364a25"/>
    <p:sldId xmlns:r="http://schemas.openxmlformats.org/officeDocument/2006/relationships" id="314" r:id="R08f438efe68a4bc2"/>
    <p:sldId xmlns:r="http://schemas.openxmlformats.org/officeDocument/2006/relationships" id="315" r:id="Red2bb738ef014fef"/>
    <p:sldId xmlns:r="http://schemas.openxmlformats.org/officeDocument/2006/relationships" id="316" r:id="R9ab306263233485b"/>
    <p:sldId xmlns:r="http://schemas.openxmlformats.org/officeDocument/2006/relationships" id="317" r:id="Re87c342d09ca4dca"/>
    <p:sldId xmlns:r="http://schemas.openxmlformats.org/officeDocument/2006/relationships" id="318" r:id="R28952f2699dd4b85"/>
    <p:sldId xmlns:r="http://schemas.openxmlformats.org/officeDocument/2006/relationships" id="319" r:id="Rb2a74a767816411a"/>
    <p:sldId xmlns:r="http://schemas.openxmlformats.org/officeDocument/2006/relationships" id="320" r:id="R8566b5044ab54bf1"/>
    <p:sldId xmlns:r="http://schemas.openxmlformats.org/officeDocument/2006/relationships" id="321" r:id="R40cd9046c3964e0a"/>
    <p:sldId xmlns:r="http://schemas.openxmlformats.org/officeDocument/2006/relationships" id="322" r:id="R6dd466ba900c4d87"/>
    <p:sldId xmlns:r="http://schemas.openxmlformats.org/officeDocument/2006/relationships" id="323" r:id="Rff0146287afb4709"/>
    <p:sldId xmlns:r="http://schemas.openxmlformats.org/officeDocument/2006/relationships" id="324" r:id="Rd57f966b936a40ed"/>
    <p:sldId xmlns:r="http://schemas.openxmlformats.org/officeDocument/2006/relationships" id="325" r:id="R4bc5eacf83e54bb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949548259ac42ac" /><Relationship Type="http://schemas.openxmlformats.org/officeDocument/2006/relationships/slideMaster" Target="/ppt/slideMasters/slideMaster1.xml" Id="R5c3aa1da0988481f" /><Relationship Type="http://schemas.openxmlformats.org/officeDocument/2006/relationships/notesMaster" Target="/ppt/notesMasters/notesMaster1.xml" Id="R31db4a9bee564166" /><Relationship Type="http://schemas.openxmlformats.org/officeDocument/2006/relationships/presProps" Target="/ppt/presProps.xml" Id="R119535b1ae184aab" /><Relationship Type="http://schemas.openxmlformats.org/officeDocument/2006/relationships/tableStyles" Target="/ppt/tableStyles.xml" Id="Raf8f2cf57efe4381" /><Relationship Type="http://schemas.openxmlformats.org/officeDocument/2006/relationships/slide" Target="/ppt/slides/slide1.xml" Id="R41a743819fbf4945" /><Relationship Type="http://schemas.openxmlformats.org/officeDocument/2006/relationships/slide" Target="/ppt/slides/slide2.xml" Id="R0de003415ece4079" /><Relationship Type="http://schemas.openxmlformats.org/officeDocument/2006/relationships/slide" Target="/ppt/slides/slide3.xml" Id="R1ac35b38bb7e4f37" /><Relationship Type="http://schemas.openxmlformats.org/officeDocument/2006/relationships/slide" Target="/ppt/slides/slide4.xml" Id="R6b77bd4897994671" /><Relationship Type="http://schemas.openxmlformats.org/officeDocument/2006/relationships/slide" Target="/ppt/slides/slide5.xml" Id="Red7809296a734647" /><Relationship Type="http://schemas.openxmlformats.org/officeDocument/2006/relationships/slide" Target="/ppt/slides/slide6.xml" Id="R7612af0ee74f47dc" /><Relationship Type="http://schemas.openxmlformats.org/officeDocument/2006/relationships/slide" Target="/ppt/slides/slide7.xml" Id="R32d1d73533fa4e28" /><Relationship Type="http://schemas.openxmlformats.org/officeDocument/2006/relationships/slide" Target="/ppt/slides/slide8.xml" Id="Rc62eb77c116b4add" /><Relationship Type="http://schemas.openxmlformats.org/officeDocument/2006/relationships/slide" Target="/ppt/slides/slide9.xml" Id="R43a1e4fc582c4cdb" /><Relationship Type="http://schemas.openxmlformats.org/officeDocument/2006/relationships/slide" Target="/ppt/slides/slide10.xml" Id="Rccbc6467cf6f4770" /><Relationship Type="http://schemas.openxmlformats.org/officeDocument/2006/relationships/slide" Target="/ppt/slides/slide11.xml" Id="R85bee26012fc433c" /><Relationship Type="http://schemas.openxmlformats.org/officeDocument/2006/relationships/slide" Target="/ppt/slides/slide12.xml" Id="R4f8611fd3be94293" /><Relationship Type="http://schemas.openxmlformats.org/officeDocument/2006/relationships/slide" Target="/ppt/slides/slide13.xml" Id="R44be4353f2b04d7d" /><Relationship Type="http://schemas.openxmlformats.org/officeDocument/2006/relationships/slide" Target="/ppt/slides/slide14.xml" Id="Ra14c5cde92334b75" /><Relationship Type="http://schemas.openxmlformats.org/officeDocument/2006/relationships/slide" Target="/ppt/slides/slide15.xml" Id="Red8f5615f84c4c15" /><Relationship Type="http://schemas.openxmlformats.org/officeDocument/2006/relationships/slide" Target="/ppt/slides/slide16.xml" Id="Rd002f886eb234492" /><Relationship Type="http://schemas.openxmlformats.org/officeDocument/2006/relationships/slide" Target="/ppt/slides/slide17.xml" Id="Ra08f1e5b8ac54085" /><Relationship Type="http://schemas.openxmlformats.org/officeDocument/2006/relationships/slide" Target="/ppt/slides/slide18.xml" Id="Ra21b76bd63404152" /><Relationship Type="http://schemas.openxmlformats.org/officeDocument/2006/relationships/slide" Target="/ppt/slides/slide19.xml" Id="R92e6acf6e9d8451b" /><Relationship Type="http://schemas.openxmlformats.org/officeDocument/2006/relationships/slide" Target="/ppt/slides/slide20.xml" Id="Rab7bbc5cd5a04b58" /><Relationship Type="http://schemas.openxmlformats.org/officeDocument/2006/relationships/slide" Target="/ppt/slides/slide21.xml" Id="Rde3493d4f7424b0d" /><Relationship Type="http://schemas.openxmlformats.org/officeDocument/2006/relationships/slide" Target="/ppt/slides/slide22.xml" Id="Rc283c88722c14c76" /><Relationship Type="http://schemas.openxmlformats.org/officeDocument/2006/relationships/slide" Target="/ppt/slides/slide23.xml" Id="R3cedc5b7bdae4b9c" /><Relationship Type="http://schemas.openxmlformats.org/officeDocument/2006/relationships/slide" Target="/ppt/slides/slide24.xml" Id="R07403b4d9be54246" /><Relationship Type="http://schemas.openxmlformats.org/officeDocument/2006/relationships/slide" Target="/ppt/slides/slide25.xml" Id="Rb46292f56e9b4342" /><Relationship Type="http://schemas.openxmlformats.org/officeDocument/2006/relationships/slide" Target="/ppt/slides/slide26.xml" Id="R9196fbfd8e024657" /><Relationship Type="http://schemas.openxmlformats.org/officeDocument/2006/relationships/slide" Target="/ppt/slides/slide27.xml" Id="R7f577774bff941a0" /><Relationship Type="http://schemas.openxmlformats.org/officeDocument/2006/relationships/slide" Target="/ppt/slides/slide28.xml" Id="Rf7945c35b81d4d36" /><Relationship Type="http://schemas.openxmlformats.org/officeDocument/2006/relationships/slide" Target="/ppt/slides/slide29.xml" Id="R13797be40df448e3" /><Relationship Type="http://schemas.openxmlformats.org/officeDocument/2006/relationships/slide" Target="/ppt/slides/slide30.xml" Id="R2b5e0d52dc764add" /><Relationship Type="http://schemas.openxmlformats.org/officeDocument/2006/relationships/slide" Target="/ppt/slides/slide31.xml" Id="R28e70a07b01d48cb" /><Relationship Type="http://schemas.openxmlformats.org/officeDocument/2006/relationships/slide" Target="/ppt/slides/slide32.xml" Id="R8e4896ee8ed546f0" /><Relationship Type="http://schemas.openxmlformats.org/officeDocument/2006/relationships/slide" Target="/ppt/slides/slide33.xml" Id="Rf0d19379205443b2" /><Relationship Type="http://schemas.openxmlformats.org/officeDocument/2006/relationships/slide" Target="/ppt/slides/slide34.xml" Id="Rde5fe485a8d04188" /><Relationship Type="http://schemas.openxmlformats.org/officeDocument/2006/relationships/slide" Target="/ppt/slides/slide35.xml" Id="R8b99198ecbb44d20" /><Relationship Type="http://schemas.openxmlformats.org/officeDocument/2006/relationships/slide" Target="/ppt/slides/slide36.xml" Id="Rf70b260111604a32" /><Relationship Type="http://schemas.openxmlformats.org/officeDocument/2006/relationships/slide" Target="/ppt/slides/slide37.xml" Id="R55290b26c4154298" /><Relationship Type="http://schemas.openxmlformats.org/officeDocument/2006/relationships/slide" Target="/ppt/slides/slide38.xml" Id="R91dac4c376704da9" /><Relationship Type="http://schemas.openxmlformats.org/officeDocument/2006/relationships/slide" Target="/ppt/slides/slide39.xml" Id="Re60136c247054e8f" /><Relationship Type="http://schemas.openxmlformats.org/officeDocument/2006/relationships/slide" Target="/ppt/slides/slide40.xml" Id="Rf9c348e4cc6945ee" /><Relationship Type="http://schemas.openxmlformats.org/officeDocument/2006/relationships/slide" Target="/ppt/slides/slide41.xml" Id="Re260087c8e46417f" /><Relationship Type="http://schemas.openxmlformats.org/officeDocument/2006/relationships/slide" Target="/ppt/slides/slide42.xml" Id="R57eaf73b550146e8" /><Relationship Type="http://schemas.openxmlformats.org/officeDocument/2006/relationships/slide" Target="/ppt/slides/slide43.xml" Id="R6b38603a3a754597" /><Relationship Type="http://schemas.openxmlformats.org/officeDocument/2006/relationships/slide" Target="/ppt/slides/slide44.xml" Id="R97a184670b19459a" /><Relationship Type="http://schemas.openxmlformats.org/officeDocument/2006/relationships/slide" Target="/ppt/slides/slide45.xml" Id="R06fdb170395c453f" /><Relationship Type="http://schemas.openxmlformats.org/officeDocument/2006/relationships/slide" Target="/ppt/slides/slide46.xml" Id="Ra82798232be7491e" /><Relationship Type="http://schemas.openxmlformats.org/officeDocument/2006/relationships/slide" Target="/ppt/slides/slide47.xml" Id="R768f244e01a0486f" /><Relationship Type="http://schemas.openxmlformats.org/officeDocument/2006/relationships/slide" Target="/ppt/slides/slide48.xml" Id="R3fa1bbf705ee4755" /><Relationship Type="http://schemas.openxmlformats.org/officeDocument/2006/relationships/slide" Target="/ppt/slides/slide49.xml" Id="R6552316e24474d2f" /><Relationship Type="http://schemas.openxmlformats.org/officeDocument/2006/relationships/slide" Target="/ppt/slides/slide50.xml" Id="R306f554615304421" /><Relationship Type="http://schemas.openxmlformats.org/officeDocument/2006/relationships/slide" Target="/ppt/slides/slide51.xml" Id="Re4411908b9bb4c7f" /><Relationship Type="http://schemas.openxmlformats.org/officeDocument/2006/relationships/slide" Target="/ppt/slides/slide52.xml" Id="R7c16392fc02b4c16" /><Relationship Type="http://schemas.openxmlformats.org/officeDocument/2006/relationships/slide" Target="/ppt/slides/slide53.xml" Id="Rd1a9f9be55824265" /><Relationship Type="http://schemas.openxmlformats.org/officeDocument/2006/relationships/slide" Target="/ppt/slides/slide54.xml" Id="R222ac4e6870b4d01" /><Relationship Type="http://schemas.openxmlformats.org/officeDocument/2006/relationships/slide" Target="/ppt/slides/slide55.xml" Id="Rbcbefd065b4144fc" /><Relationship Type="http://schemas.openxmlformats.org/officeDocument/2006/relationships/slide" Target="/ppt/slides/slide56.xml" Id="R7374234ef4804f57" /><Relationship Type="http://schemas.openxmlformats.org/officeDocument/2006/relationships/slide" Target="/ppt/slides/slide57.xml" Id="Rc64f1dda0acc4221" /><Relationship Type="http://schemas.openxmlformats.org/officeDocument/2006/relationships/slide" Target="/ppt/slides/slide58.xml" Id="R3e0b5126af364a25" /><Relationship Type="http://schemas.openxmlformats.org/officeDocument/2006/relationships/slide" Target="/ppt/slides/slide59.xml" Id="R08f438efe68a4bc2" /><Relationship Type="http://schemas.openxmlformats.org/officeDocument/2006/relationships/slide" Target="/ppt/slides/slide60.xml" Id="Red2bb738ef014fef" /><Relationship Type="http://schemas.openxmlformats.org/officeDocument/2006/relationships/slide" Target="/ppt/slides/slide61.xml" Id="R9ab306263233485b" /><Relationship Type="http://schemas.openxmlformats.org/officeDocument/2006/relationships/slide" Target="/ppt/slides/slide62.xml" Id="Re87c342d09ca4dca" /><Relationship Type="http://schemas.openxmlformats.org/officeDocument/2006/relationships/slide" Target="/ppt/slides/slide63.xml" Id="R28952f2699dd4b85" /><Relationship Type="http://schemas.openxmlformats.org/officeDocument/2006/relationships/slide" Target="/ppt/slides/slide64.xml" Id="Rb2a74a767816411a" /><Relationship Type="http://schemas.openxmlformats.org/officeDocument/2006/relationships/slide" Target="/ppt/slides/slide65.xml" Id="R8566b5044ab54bf1" /><Relationship Type="http://schemas.openxmlformats.org/officeDocument/2006/relationships/slide" Target="/ppt/slides/slide66.xml" Id="R40cd9046c3964e0a" /><Relationship Type="http://schemas.openxmlformats.org/officeDocument/2006/relationships/slide" Target="/ppt/slides/slide67.xml" Id="R6dd466ba900c4d87" /><Relationship Type="http://schemas.openxmlformats.org/officeDocument/2006/relationships/slide" Target="/ppt/slides/slide68.xml" Id="Rff0146287afb4709" /><Relationship Type="http://schemas.openxmlformats.org/officeDocument/2006/relationships/slide" Target="/ppt/slides/slide69.xml" Id="Rd57f966b936a40ed" /><Relationship Type="http://schemas.openxmlformats.org/officeDocument/2006/relationships/slide" Target="/ppt/slides/slide70.xml" Id="R4bc5eacf83e54bb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01a47a6f3f74e4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2425017271b44a3" /><Relationship Type="http://schemas.openxmlformats.org/officeDocument/2006/relationships/notesMaster" Target="/ppt/notesMasters/notesMaster1.xml" Id="Rdff2b05ad80f4f1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e531e83812c447c9" /><Relationship Type="http://schemas.openxmlformats.org/officeDocument/2006/relationships/notesMaster" Target="/ppt/notesMasters/notesMaster1.xml" Id="R23bbda96f24e4d6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e625bda43714319" /><Relationship Type="http://schemas.openxmlformats.org/officeDocument/2006/relationships/notesMaster" Target="/ppt/notesMasters/notesMaster1.xml" Id="Re57cb2fc298f48a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165bf56a45b4877" /><Relationship Type="http://schemas.openxmlformats.org/officeDocument/2006/relationships/notesMaster" Target="/ppt/notesMasters/notesMaster1.xml" Id="R43cc4b7f9f154c7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42cb710358a43de" /><Relationship Type="http://schemas.openxmlformats.org/officeDocument/2006/relationships/notesMaster" Target="/ppt/notesMasters/notesMaster1.xml" Id="Rbe896db723504026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d67506d325b74a4d" /><Relationship Type="http://schemas.openxmlformats.org/officeDocument/2006/relationships/notesMaster" Target="/ppt/notesMasters/notesMaster1.xml" Id="Ra221174e539548f5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b4020af29c74994" /><Relationship Type="http://schemas.openxmlformats.org/officeDocument/2006/relationships/notesMaster" Target="/ppt/notesMasters/notesMaster1.xml" Id="R0b8d3a261eae48cf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14e237ddff846ef" /><Relationship Type="http://schemas.openxmlformats.org/officeDocument/2006/relationships/notesMaster" Target="/ppt/notesMasters/notesMaster1.xml" Id="R6b9e51b2e6ce4d27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1e68172688f14839" /><Relationship Type="http://schemas.openxmlformats.org/officeDocument/2006/relationships/notesMaster" Target="/ppt/notesMasters/notesMaster1.xml" Id="R9e7b8f6c552745e7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468f6bd3efdc4bb9" /><Relationship Type="http://schemas.openxmlformats.org/officeDocument/2006/relationships/notesMaster" Target="/ppt/notesMasters/notesMaster1.xml" Id="R28f5482817164598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c69cc6cd3ba54aa9" /><Relationship Type="http://schemas.openxmlformats.org/officeDocument/2006/relationships/notesMaster" Target="/ppt/notesMasters/notesMaster1.xml" Id="Ra1218318008d45c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27874e824dc47aa" /><Relationship Type="http://schemas.openxmlformats.org/officeDocument/2006/relationships/notesMaster" Target="/ppt/notesMasters/notesMaster1.xml" Id="Rbd009d916d6e4db3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98cedab4b124903" /><Relationship Type="http://schemas.openxmlformats.org/officeDocument/2006/relationships/notesMaster" Target="/ppt/notesMasters/notesMaster1.xml" Id="R4d5d4f9c6e4046f1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8c621c6f7b2a4599" /><Relationship Type="http://schemas.openxmlformats.org/officeDocument/2006/relationships/notesMaster" Target="/ppt/notesMasters/notesMaster1.xml" Id="R0e1266861d734e6d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75f32e6dda4c4f22" /><Relationship Type="http://schemas.openxmlformats.org/officeDocument/2006/relationships/notesMaster" Target="/ppt/notesMasters/notesMaster1.xml" Id="Rdf4441154ed24993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6424522dbeab4ce5" /><Relationship Type="http://schemas.openxmlformats.org/officeDocument/2006/relationships/notesMaster" Target="/ppt/notesMasters/notesMaster1.xml" Id="R07f7b5803a3640a5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6a4e1c2e32bd418c" /><Relationship Type="http://schemas.openxmlformats.org/officeDocument/2006/relationships/notesMaster" Target="/ppt/notesMasters/notesMaster1.xml" Id="Ra85802bb43234bd5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4c7834a3b2ae4087" /><Relationship Type="http://schemas.openxmlformats.org/officeDocument/2006/relationships/notesMaster" Target="/ppt/notesMasters/notesMaster1.xml" Id="Ref797fae719d41c2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c7b9922149f14e57" /><Relationship Type="http://schemas.openxmlformats.org/officeDocument/2006/relationships/notesMaster" Target="/ppt/notesMasters/notesMaster1.xml" Id="Rd00a06777e5e42cc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b34e26605e404cf8" /><Relationship Type="http://schemas.openxmlformats.org/officeDocument/2006/relationships/notesMaster" Target="/ppt/notesMasters/notesMaster1.xml" Id="R195add0647174655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bcf65e8ea25c4b2c" /><Relationship Type="http://schemas.openxmlformats.org/officeDocument/2006/relationships/notesMaster" Target="/ppt/notesMasters/notesMaster1.xml" Id="R595c06664a4545b2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e50b9570e8ef4634" /><Relationship Type="http://schemas.openxmlformats.org/officeDocument/2006/relationships/notesMaster" Target="/ppt/notesMasters/notesMaster1.xml" Id="Rb320c34ac7a8488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e49f8e02a034668" /><Relationship Type="http://schemas.openxmlformats.org/officeDocument/2006/relationships/notesMaster" Target="/ppt/notesMasters/notesMaster1.xml" Id="R6f6d475defcf4877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41554658882e4ada" /><Relationship Type="http://schemas.openxmlformats.org/officeDocument/2006/relationships/notesMaster" Target="/ppt/notesMasters/notesMaster1.xml" Id="Rdfc324ceb6c44636" /></Relationships>
</file>

<file path=ppt/notesSlides/_rels/notesSlide31.xml.rels>&#65279;<?xml version="1.0" encoding="utf-8"?><Relationships xmlns="http://schemas.openxmlformats.org/package/2006/relationships"><Relationship Type="http://schemas.openxmlformats.org/officeDocument/2006/relationships/slide" Target="/ppt/slides/slide31.xml" Id="R66549ec81ef940a0" /><Relationship Type="http://schemas.openxmlformats.org/officeDocument/2006/relationships/notesMaster" Target="/ppt/notesMasters/notesMaster1.xml" Id="Rd3ba3e3c64934b23" /></Relationships>
</file>

<file path=ppt/notesSlides/_rels/notesSlide32.xml.rels>&#65279;<?xml version="1.0" encoding="utf-8"?><Relationships xmlns="http://schemas.openxmlformats.org/package/2006/relationships"><Relationship Type="http://schemas.openxmlformats.org/officeDocument/2006/relationships/slide" Target="/ppt/slides/slide32.xml" Id="R1d09afdcf1ec44f4" /><Relationship Type="http://schemas.openxmlformats.org/officeDocument/2006/relationships/notesMaster" Target="/ppt/notesMasters/notesMaster1.xml" Id="Rf40802742aad401a" /></Relationships>
</file>

<file path=ppt/notesSlides/_rels/notesSlide33.xml.rels>&#65279;<?xml version="1.0" encoding="utf-8"?><Relationships xmlns="http://schemas.openxmlformats.org/package/2006/relationships"><Relationship Type="http://schemas.openxmlformats.org/officeDocument/2006/relationships/slide" Target="/ppt/slides/slide33.xml" Id="R7176354392f04d64" /><Relationship Type="http://schemas.openxmlformats.org/officeDocument/2006/relationships/notesMaster" Target="/ppt/notesMasters/notesMaster1.xml" Id="R50b0d36b5a8e440b" /></Relationships>
</file>

<file path=ppt/notesSlides/_rels/notesSlide34.xml.rels>&#65279;<?xml version="1.0" encoding="utf-8"?><Relationships xmlns="http://schemas.openxmlformats.org/package/2006/relationships"><Relationship Type="http://schemas.openxmlformats.org/officeDocument/2006/relationships/slide" Target="/ppt/slides/slide34.xml" Id="R99e872fa033d4f85" /><Relationship Type="http://schemas.openxmlformats.org/officeDocument/2006/relationships/notesMaster" Target="/ppt/notesMasters/notesMaster1.xml" Id="R894f947f9b3b4918" /></Relationships>
</file>

<file path=ppt/notesSlides/_rels/notesSlide35.xml.rels>&#65279;<?xml version="1.0" encoding="utf-8"?><Relationships xmlns="http://schemas.openxmlformats.org/package/2006/relationships"><Relationship Type="http://schemas.openxmlformats.org/officeDocument/2006/relationships/slide" Target="/ppt/slides/slide35.xml" Id="R5a50a7251d9d4bff" /><Relationship Type="http://schemas.openxmlformats.org/officeDocument/2006/relationships/notesMaster" Target="/ppt/notesMasters/notesMaster1.xml" Id="Rbf37d967114f4b35" /></Relationships>
</file>

<file path=ppt/notesSlides/_rels/notesSlide36.xml.rels>&#65279;<?xml version="1.0" encoding="utf-8"?><Relationships xmlns="http://schemas.openxmlformats.org/package/2006/relationships"><Relationship Type="http://schemas.openxmlformats.org/officeDocument/2006/relationships/slide" Target="/ppt/slides/slide36.xml" Id="R902c997b42b042a5" /><Relationship Type="http://schemas.openxmlformats.org/officeDocument/2006/relationships/notesMaster" Target="/ppt/notesMasters/notesMaster1.xml" Id="Reaaa31b28aa74174" /></Relationships>
</file>

<file path=ppt/notesSlides/_rels/notesSlide37.xml.rels>&#65279;<?xml version="1.0" encoding="utf-8"?><Relationships xmlns="http://schemas.openxmlformats.org/package/2006/relationships"><Relationship Type="http://schemas.openxmlformats.org/officeDocument/2006/relationships/slide" Target="/ppt/slides/slide37.xml" Id="Rb15f2de4b994436d" /><Relationship Type="http://schemas.openxmlformats.org/officeDocument/2006/relationships/notesMaster" Target="/ppt/notesMasters/notesMaster1.xml" Id="R659fa9b761d84744" /></Relationships>
</file>

<file path=ppt/notesSlides/_rels/notesSlide38.xml.rels>&#65279;<?xml version="1.0" encoding="utf-8"?><Relationships xmlns="http://schemas.openxmlformats.org/package/2006/relationships"><Relationship Type="http://schemas.openxmlformats.org/officeDocument/2006/relationships/slide" Target="/ppt/slides/slide38.xml" Id="Rd7a1f15e2efe498d" /><Relationship Type="http://schemas.openxmlformats.org/officeDocument/2006/relationships/notesMaster" Target="/ppt/notesMasters/notesMaster1.xml" Id="R31fb7d3b6c6943af" /></Relationships>
</file>

<file path=ppt/notesSlides/_rels/notesSlide39.xml.rels>&#65279;<?xml version="1.0" encoding="utf-8"?><Relationships xmlns="http://schemas.openxmlformats.org/package/2006/relationships"><Relationship Type="http://schemas.openxmlformats.org/officeDocument/2006/relationships/slide" Target="/ppt/slides/slide39.xml" Id="Re5a6c5b4e50244a4" /><Relationship Type="http://schemas.openxmlformats.org/officeDocument/2006/relationships/notesMaster" Target="/ppt/notesMasters/notesMaster1.xml" Id="Rd960d2e3be70413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e7f5783ae27466b" /><Relationship Type="http://schemas.openxmlformats.org/officeDocument/2006/relationships/notesMaster" Target="/ppt/notesMasters/notesMaster1.xml" Id="Rc0e310e705c14e87" /></Relationships>
</file>

<file path=ppt/notesSlides/_rels/notesSlide40.xml.rels>&#65279;<?xml version="1.0" encoding="utf-8"?><Relationships xmlns="http://schemas.openxmlformats.org/package/2006/relationships"><Relationship Type="http://schemas.openxmlformats.org/officeDocument/2006/relationships/slide" Target="/ppt/slides/slide40.xml" Id="R568d87b99fb6430c" /><Relationship Type="http://schemas.openxmlformats.org/officeDocument/2006/relationships/notesMaster" Target="/ppt/notesMasters/notesMaster1.xml" Id="Rede621577aa54bb3" /></Relationships>
</file>

<file path=ppt/notesSlides/_rels/notesSlide41.xml.rels>&#65279;<?xml version="1.0" encoding="utf-8"?><Relationships xmlns="http://schemas.openxmlformats.org/package/2006/relationships"><Relationship Type="http://schemas.openxmlformats.org/officeDocument/2006/relationships/slide" Target="/ppt/slides/slide41.xml" Id="Rb5cbb8a640d747f5" /><Relationship Type="http://schemas.openxmlformats.org/officeDocument/2006/relationships/notesMaster" Target="/ppt/notesMasters/notesMaster1.xml" Id="Re1cec715f1b94641" /></Relationships>
</file>

<file path=ppt/notesSlides/_rels/notesSlide42.xml.rels>&#65279;<?xml version="1.0" encoding="utf-8"?><Relationships xmlns="http://schemas.openxmlformats.org/package/2006/relationships"><Relationship Type="http://schemas.openxmlformats.org/officeDocument/2006/relationships/slide" Target="/ppt/slides/slide42.xml" Id="Rab864906f0314f07" /><Relationship Type="http://schemas.openxmlformats.org/officeDocument/2006/relationships/notesMaster" Target="/ppt/notesMasters/notesMaster1.xml" Id="R65aef32509554a84" /></Relationships>
</file>

<file path=ppt/notesSlides/_rels/notesSlide43.xml.rels>&#65279;<?xml version="1.0" encoding="utf-8"?><Relationships xmlns="http://schemas.openxmlformats.org/package/2006/relationships"><Relationship Type="http://schemas.openxmlformats.org/officeDocument/2006/relationships/slide" Target="/ppt/slides/slide43.xml" Id="R8fbe664fb91e41c9" /><Relationship Type="http://schemas.openxmlformats.org/officeDocument/2006/relationships/notesMaster" Target="/ppt/notesMasters/notesMaster1.xml" Id="R8aa7fd9ce9f64ac2" /></Relationships>
</file>

<file path=ppt/notesSlides/_rels/notesSlide44.xml.rels>&#65279;<?xml version="1.0" encoding="utf-8"?><Relationships xmlns="http://schemas.openxmlformats.org/package/2006/relationships"><Relationship Type="http://schemas.openxmlformats.org/officeDocument/2006/relationships/slide" Target="/ppt/slides/slide44.xml" Id="R51072a6dade94508" /><Relationship Type="http://schemas.openxmlformats.org/officeDocument/2006/relationships/notesMaster" Target="/ppt/notesMasters/notesMaster1.xml" Id="R4200d2057cdf4aa8" /></Relationships>
</file>

<file path=ppt/notesSlides/_rels/notesSlide45.xml.rels>&#65279;<?xml version="1.0" encoding="utf-8"?><Relationships xmlns="http://schemas.openxmlformats.org/package/2006/relationships"><Relationship Type="http://schemas.openxmlformats.org/officeDocument/2006/relationships/slide" Target="/ppt/slides/slide45.xml" Id="Ra19ba8979b07439c" /><Relationship Type="http://schemas.openxmlformats.org/officeDocument/2006/relationships/notesMaster" Target="/ppt/notesMasters/notesMaster1.xml" Id="Rc2d082a084c741c7" /></Relationships>
</file>

<file path=ppt/notesSlides/_rels/notesSlide46.xml.rels>&#65279;<?xml version="1.0" encoding="utf-8"?><Relationships xmlns="http://schemas.openxmlformats.org/package/2006/relationships"><Relationship Type="http://schemas.openxmlformats.org/officeDocument/2006/relationships/slide" Target="/ppt/slides/slide46.xml" Id="R4f4a7c3b5d1445e0" /><Relationship Type="http://schemas.openxmlformats.org/officeDocument/2006/relationships/notesMaster" Target="/ppt/notesMasters/notesMaster1.xml" Id="R8ca24acb4ad24a83" /></Relationships>
</file>

<file path=ppt/notesSlides/_rels/notesSlide47.xml.rels>&#65279;<?xml version="1.0" encoding="utf-8"?><Relationships xmlns="http://schemas.openxmlformats.org/package/2006/relationships"><Relationship Type="http://schemas.openxmlformats.org/officeDocument/2006/relationships/slide" Target="/ppt/slides/slide47.xml" Id="R6232d6f4802546f1" /><Relationship Type="http://schemas.openxmlformats.org/officeDocument/2006/relationships/notesMaster" Target="/ppt/notesMasters/notesMaster1.xml" Id="Rc1a6fb5690c64574" /></Relationships>
</file>

<file path=ppt/notesSlides/_rels/notesSlide48.xml.rels>&#65279;<?xml version="1.0" encoding="utf-8"?><Relationships xmlns="http://schemas.openxmlformats.org/package/2006/relationships"><Relationship Type="http://schemas.openxmlformats.org/officeDocument/2006/relationships/slide" Target="/ppt/slides/slide48.xml" Id="Red8897690e514ca8" /><Relationship Type="http://schemas.openxmlformats.org/officeDocument/2006/relationships/notesMaster" Target="/ppt/notesMasters/notesMaster1.xml" Id="R6bca66c26ce948be" /></Relationships>
</file>

<file path=ppt/notesSlides/_rels/notesSlide49.xml.rels>&#65279;<?xml version="1.0" encoding="utf-8"?><Relationships xmlns="http://schemas.openxmlformats.org/package/2006/relationships"><Relationship Type="http://schemas.openxmlformats.org/officeDocument/2006/relationships/slide" Target="/ppt/slides/slide49.xml" Id="R2a8bb2aff336481d" /><Relationship Type="http://schemas.openxmlformats.org/officeDocument/2006/relationships/notesMaster" Target="/ppt/notesMasters/notesMaster1.xml" Id="Rbe6b62fd36b54a7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8c71b8c875041c6" /><Relationship Type="http://schemas.openxmlformats.org/officeDocument/2006/relationships/notesMaster" Target="/ppt/notesMasters/notesMaster1.xml" Id="R2c2ecb3e873e4fd1" /></Relationships>
</file>

<file path=ppt/notesSlides/_rels/notesSlide50.xml.rels>&#65279;<?xml version="1.0" encoding="utf-8"?><Relationships xmlns="http://schemas.openxmlformats.org/package/2006/relationships"><Relationship Type="http://schemas.openxmlformats.org/officeDocument/2006/relationships/slide" Target="/ppt/slides/slide50.xml" Id="Rf44dd97f4d944784" /><Relationship Type="http://schemas.openxmlformats.org/officeDocument/2006/relationships/notesMaster" Target="/ppt/notesMasters/notesMaster1.xml" Id="Rd07701a0e9064c69" /></Relationships>
</file>

<file path=ppt/notesSlides/_rels/notesSlide51.xml.rels>&#65279;<?xml version="1.0" encoding="utf-8"?><Relationships xmlns="http://schemas.openxmlformats.org/package/2006/relationships"><Relationship Type="http://schemas.openxmlformats.org/officeDocument/2006/relationships/slide" Target="/ppt/slides/slide51.xml" Id="R608bfa07f2b8460e" /><Relationship Type="http://schemas.openxmlformats.org/officeDocument/2006/relationships/notesMaster" Target="/ppt/notesMasters/notesMaster1.xml" Id="Ra924b2ebcea64e99" /></Relationships>
</file>

<file path=ppt/notesSlides/_rels/notesSlide52.xml.rels>&#65279;<?xml version="1.0" encoding="utf-8"?><Relationships xmlns="http://schemas.openxmlformats.org/package/2006/relationships"><Relationship Type="http://schemas.openxmlformats.org/officeDocument/2006/relationships/slide" Target="/ppt/slides/slide52.xml" Id="R3b9294882f624c29" /><Relationship Type="http://schemas.openxmlformats.org/officeDocument/2006/relationships/notesMaster" Target="/ppt/notesMasters/notesMaster1.xml" Id="R4a46f28df09242c8" /></Relationships>
</file>

<file path=ppt/notesSlides/_rels/notesSlide53.xml.rels>&#65279;<?xml version="1.0" encoding="utf-8"?><Relationships xmlns="http://schemas.openxmlformats.org/package/2006/relationships"><Relationship Type="http://schemas.openxmlformats.org/officeDocument/2006/relationships/slide" Target="/ppt/slides/slide53.xml" Id="R32b6f29b4fb6402e" /><Relationship Type="http://schemas.openxmlformats.org/officeDocument/2006/relationships/notesMaster" Target="/ppt/notesMasters/notesMaster1.xml" Id="R62e8331c96364fca" /></Relationships>
</file>

<file path=ppt/notesSlides/_rels/notesSlide54.xml.rels>&#65279;<?xml version="1.0" encoding="utf-8"?><Relationships xmlns="http://schemas.openxmlformats.org/package/2006/relationships"><Relationship Type="http://schemas.openxmlformats.org/officeDocument/2006/relationships/slide" Target="/ppt/slides/slide54.xml" Id="R277ca4623ba44146" /><Relationship Type="http://schemas.openxmlformats.org/officeDocument/2006/relationships/notesMaster" Target="/ppt/notesMasters/notesMaster1.xml" Id="R0addb47011b14242" /></Relationships>
</file>

<file path=ppt/notesSlides/_rels/notesSlide55.xml.rels>&#65279;<?xml version="1.0" encoding="utf-8"?><Relationships xmlns="http://schemas.openxmlformats.org/package/2006/relationships"><Relationship Type="http://schemas.openxmlformats.org/officeDocument/2006/relationships/slide" Target="/ppt/slides/slide55.xml" Id="R6216c90d803741e4" /><Relationship Type="http://schemas.openxmlformats.org/officeDocument/2006/relationships/notesMaster" Target="/ppt/notesMasters/notesMaster1.xml" Id="R094099641c564f65" /></Relationships>
</file>

<file path=ppt/notesSlides/_rels/notesSlide56.xml.rels>&#65279;<?xml version="1.0" encoding="utf-8"?><Relationships xmlns="http://schemas.openxmlformats.org/package/2006/relationships"><Relationship Type="http://schemas.openxmlformats.org/officeDocument/2006/relationships/slide" Target="/ppt/slides/slide56.xml" Id="R4b7f7306cf0945b5" /><Relationship Type="http://schemas.openxmlformats.org/officeDocument/2006/relationships/notesMaster" Target="/ppt/notesMasters/notesMaster1.xml" Id="Rc12644eb33b2495b" /></Relationships>
</file>

<file path=ppt/notesSlides/_rels/notesSlide57.xml.rels>&#65279;<?xml version="1.0" encoding="utf-8"?><Relationships xmlns="http://schemas.openxmlformats.org/package/2006/relationships"><Relationship Type="http://schemas.openxmlformats.org/officeDocument/2006/relationships/slide" Target="/ppt/slides/slide57.xml" Id="R5c974c43974b4f51" /><Relationship Type="http://schemas.openxmlformats.org/officeDocument/2006/relationships/notesMaster" Target="/ppt/notesMasters/notesMaster1.xml" Id="Rc52a0dfa24ae4f31" /></Relationships>
</file>

<file path=ppt/notesSlides/_rels/notesSlide58.xml.rels>&#65279;<?xml version="1.0" encoding="utf-8"?><Relationships xmlns="http://schemas.openxmlformats.org/package/2006/relationships"><Relationship Type="http://schemas.openxmlformats.org/officeDocument/2006/relationships/slide" Target="/ppt/slides/slide58.xml" Id="R82840369c29849de" /><Relationship Type="http://schemas.openxmlformats.org/officeDocument/2006/relationships/notesMaster" Target="/ppt/notesMasters/notesMaster1.xml" Id="R7f237ab272b84bf3" /></Relationships>
</file>

<file path=ppt/notesSlides/_rels/notesSlide59.xml.rels>&#65279;<?xml version="1.0" encoding="utf-8"?><Relationships xmlns="http://schemas.openxmlformats.org/package/2006/relationships"><Relationship Type="http://schemas.openxmlformats.org/officeDocument/2006/relationships/slide" Target="/ppt/slides/slide59.xml" Id="R9a8bc16480404d50" /><Relationship Type="http://schemas.openxmlformats.org/officeDocument/2006/relationships/notesMaster" Target="/ppt/notesMasters/notesMaster1.xml" Id="R3e30c569de23473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f1eca77ee2749f0" /><Relationship Type="http://schemas.openxmlformats.org/officeDocument/2006/relationships/notesMaster" Target="/ppt/notesMasters/notesMaster1.xml" Id="R4ae9a74e2da64cf7" /></Relationships>
</file>

<file path=ppt/notesSlides/_rels/notesSlide60.xml.rels>&#65279;<?xml version="1.0" encoding="utf-8"?><Relationships xmlns="http://schemas.openxmlformats.org/package/2006/relationships"><Relationship Type="http://schemas.openxmlformats.org/officeDocument/2006/relationships/slide" Target="/ppt/slides/slide60.xml" Id="R2d33d7e16f1543dd" /><Relationship Type="http://schemas.openxmlformats.org/officeDocument/2006/relationships/notesMaster" Target="/ppt/notesMasters/notesMaster1.xml" Id="R29390c9cf3424400" /></Relationships>
</file>

<file path=ppt/notesSlides/_rels/notesSlide61.xml.rels>&#65279;<?xml version="1.0" encoding="utf-8"?><Relationships xmlns="http://schemas.openxmlformats.org/package/2006/relationships"><Relationship Type="http://schemas.openxmlformats.org/officeDocument/2006/relationships/slide" Target="/ppt/slides/slide61.xml" Id="Rbdd1626a30c44eff" /><Relationship Type="http://schemas.openxmlformats.org/officeDocument/2006/relationships/notesMaster" Target="/ppt/notesMasters/notesMaster1.xml" Id="R42c844aa9dc94f24" /></Relationships>
</file>

<file path=ppt/notesSlides/_rels/notesSlide62.xml.rels>&#65279;<?xml version="1.0" encoding="utf-8"?><Relationships xmlns="http://schemas.openxmlformats.org/package/2006/relationships"><Relationship Type="http://schemas.openxmlformats.org/officeDocument/2006/relationships/slide" Target="/ppt/slides/slide62.xml" Id="R6bcdc3d13058452b" /><Relationship Type="http://schemas.openxmlformats.org/officeDocument/2006/relationships/notesMaster" Target="/ppt/notesMasters/notesMaster1.xml" Id="R8ae52eca33b64983" /></Relationships>
</file>

<file path=ppt/notesSlides/_rels/notesSlide63.xml.rels>&#65279;<?xml version="1.0" encoding="utf-8"?><Relationships xmlns="http://schemas.openxmlformats.org/package/2006/relationships"><Relationship Type="http://schemas.openxmlformats.org/officeDocument/2006/relationships/slide" Target="/ppt/slides/slide63.xml" Id="Rf3cbfb2a806042f4" /><Relationship Type="http://schemas.openxmlformats.org/officeDocument/2006/relationships/notesMaster" Target="/ppt/notesMasters/notesMaster1.xml" Id="Rda3728311d574af7" /></Relationships>
</file>

<file path=ppt/notesSlides/_rels/notesSlide64.xml.rels>&#65279;<?xml version="1.0" encoding="utf-8"?><Relationships xmlns="http://schemas.openxmlformats.org/package/2006/relationships"><Relationship Type="http://schemas.openxmlformats.org/officeDocument/2006/relationships/slide" Target="/ppt/slides/slide64.xml" Id="Rf6a1a5504cf84d06" /><Relationship Type="http://schemas.openxmlformats.org/officeDocument/2006/relationships/notesMaster" Target="/ppt/notesMasters/notesMaster1.xml" Id="Rc84391a722214ebc" /></Relationships>
</file>

<file path=ppt/notesSlides/_rels/notesSlide65.xml.rels>&#65279;<?xml version="1.0" encoding="utf-8"?><Relationships xmlns="http://schemas.openxmlformats.org/package/2006/relationships"><Relationship Type="http://schemas.openxmlformats.org/officeDocument/2006/relationships/slide" Target="/ppt/slides/slide65.xml" Id="Rb2b0a0c9eba6401c" /><Relationship Type="http://schemas.openxmlformats.org/officeDocument/2006/relationships/notesMaster" Target="/ppt/notesMasters/notesMaster1.xml" Id="Raeef47fef8d34838" /></Relationships>
</file>

<file path=ppt/notesSlides/_rels/notesSlide66.xml.rels>&#65279;<?xml version="1.0" encoding="utf-8"?><Relationships xmlns="http://schemas.openxmlformats.org/package/2006/relationships"><Relationship Type="http://schemas.openxmlformats.org/officeDocument/2006/relationships/slide" Target="/ppt/slides/slide66.xml" Id="Rb78ee3e6688f4462" /><Relationship Type="http://schemas.openxmlformats.org/officeDocument/2006/relationships/notesMaster" Target="/ppt/notesMasters/notesMaster1.xml" Id="R1656062d1334489a" /></Relationships>
</file>

<file path=ppt/notesSlides/_rels/notesSlide67.xml.rels>&#65279;<?xml version="1.0" encoding="utf-8"?><Relationships xmlns="http://schemas.openxmlformats.org/package/2006/relationships"><Relationship Type="http://schemas.openxmlformats.org/officeDocument/2006/relationships/slide" Target="/ppt/slides/slide67.xml" Id="R364a48d640654dba" /><Relationship Type="http://schemas.openxmlformats.org/officeDocument/2006/relationships/notesMaster" Target="/ppt/notesMasters/notesMaster1.xml" Id="Rb5e0ed7d391d4f5d" /></Relationships>
</file>

<file path=ppt/notesSlides/_rels/notesSlide68.xml.rels>&#65279;<?xml version="1.0" encoding="utf-8"?><Relationships xmlns="http://schemas.openxmlformats.org/package/2006/relationships"><Relationship Type="http://schemas.openxmlformats.org/officeDocument/2006/relationships/slide" Target="/ppt/slides/slide68.xml" Id="R525a1398c09d44c8" /><Relationship Type="http://schemas.openxmlformats.org/officeDocument/2006/relationships/notesMaster" Target="/ppt/notesMasters/notesMaster1.xml" Id="R7f255c65a13b4ae6" /></Relationships>
</file>

<file path=ppt/notesSlides/_rels/notesSlide69.xml.rels>&#65279;<?xml version="1.0" encoding="utf-8"?><Relationships xmlns="http://schemas.openxmlformats.org/package/2006/relationships"><Relationship Type="http://schemas.openxmlformats.org/officeDocument/2006/relationships/slide" Target="/ppt/slides/slide69.xml" Id="R6a9817cf49f849e4" /><Relationship Type="http://schemas.openxmlformats.org/officeDocument/2006/relationships/notesMaster" Target="/ppt/notesMasters/notesMaster1.xml" Id="Red03c603a8e5424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03b7c2c045646c9" /><Relationship Type="http://schemas.openxmlformats.org/officeDocument/2006/relationships/notesMaster" Target="/ppt/notesMasters/notesMaster1.xml" Id="Rb8f2f917489a4cbe" /></Relationships>
</file>

<file path=ppt/notesSlides/_rels/notesSlide70.xml.rels>&#65279;<?xml version="1.0" encoding="utf-8"?><Relationships xmlns="http://schemas.openxmlformats.org/package/2006/relationships"><Relationship Type="http://schemas.openxmlformats.org/officeDocument/2006/relationships/slide" Target="/ppt/slides/slide70.xml" Id="R0c124753c0c44d7b" /><Relationship Type="http://schemas.openxmlformats.org/officeDocument/2006/relationships/notesMaster" Target="/ppt/notesMasters/notesMaster1.xml" Id="R2f1f7bd3ffff44a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83e39efc69f449e" /><Relationship Type="http://schemas.openxmlformats.org/officeDocument/2006/relationships/notesMaster" Target="/ppt/notesMasters/notesMaster1.xml" Id="R9b0c9ebda5604e4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fa112db0533410f" /><Relationship Type="http://schemas.openxmlformats.org/officeDocument/2006/relationships/notesMaster" Target="/ppt/notesMasters/notesMaster1.xml" Id="Rfdd939c31409482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教育部相关政策；APEC 官方资料。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APEC 官方：2026 主题与优先领域；深圳市政府 APEC 专题。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公开资料：MIT RAISE、JHU CTY、HKAGE、P-TECH、FIRST、LUMA、WHO、CASEL 等。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人物姓名、照片与履历由项目方提供；对外使用范围以本人最终确认及授权为准。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人物姓名与履历由项目方提供；照片及完整简介待本人授权后补充。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状态：拟联合发起，已初步达成意向，待正式签约。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首版仅公开项目方已确认的姓名；其他顾问待正式授权后发布。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  <a:p xmlns:a="http://schemas.openxmlformats.org/drawingml/2006/main">
            <a:r>
              <a:t>新快报、羊城晚报等媒体支持或合作名称，须以书面授权为准。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项目方访谈、8月12日筹建会议与内部资料。</a:t>
            </a:r>
          </a:p>
          <a:p xmlns:a="http://schemas.openxmlformats.org/drawingml/2006/main">
            <a:r>
              <a:t>- HSKB V13 approved brand system；https://hskb.com/。</a:t>
            </a:r>
          </a:p>
          <a:p xmlns:a="http://schemas.openxmlformats.org/drawingml/2006/main">
            <a:r>
              <a:t>- 创始团队履历由项目方于2026年8月17日提供。</a:t>
            </a:r>
          </a:p>
          <a:p xmlns:a="http://schemas.openxmlformats.org/drawingml/2006/main">
            <a:r>
              <a:t>说明：合作、人物、案例及数据以正式授权和签约为准。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886e725a1e401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3e4b655d0fc4e4b" /><Relationship Type="http://schemas.openxmlformats.org/officeDocument/2006/relationships/slideLayout" Target="/ppt/slideLayouts/slideLayout1.xml" Id="R50f3dc19f39a4e7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0f3dc19f39a4e7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3e7a054025414c" /><Relationship Type="http://schemas.openxmlformats.org/officeDocument/2006/relationships/image" Target="/ppt/media/image.png" Id="R2bc9279ff1404f6c" /><Relationship Type="http://schemas.openxmlformats.org/officeDocument/2006/relationships/image" Target="/ppt/media/image2.png" Id="R19a07140789d476a" /><Relationship Type="http://schemas.openxmlformats.org/officeDocument/2006/relationships/image" Target="/ppt/media/image.svg" Id="R16887505677f44eb" /><Relationship Type="http://schemas.openxmlformats.org/officeDocument/2006/relationships/notesSlide" Target="/ppt/notesSlides/notesSlide1.xml" Id="R9f79b5d0bb36468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f6ab7d72864485" /><Relationship Type="http://schemas.openxmlformats.org/officeDocument/2006/relationships/notesSlide" Target="/ppt/notesSlides/notesSlide10.xml" Id="R180b5319190943d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71c840a6504451" /><Relationship Type="http://schemas.openxmlformats.org/officeDocument/2006/relationships/notesSlide" Target="/ppt/notesSlides/notesSlide11.xml" Id="R068da39ca688437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3975489f034183" /><Relationship Type="http://schemas.openxmlformats.org/officeDocument/2006/relationships/notesSlide" Target="/ppt/notesSlides/notesSlide12.xml" Id="R33800e71cf574f8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c50841d70745c3" /><Relationship Type="http://schemas.openxmlformats.org/officeDocument/2006/relationships/notesSlide" Target="/ppt/notesSlides/notesSlide13.xml" Id="R06b5f14d083641c5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4b6cb65b20430a" /><Relationship Type="http://schemas.openxmlformats.org/officeDocument/2006/relationships/image" Target="/ppt/media/image3.png" Id="R640cafeb15004797" /><Relationship Type="http://schemas.openxmlformats.org/officeDocument/2006/relationships/notesSlide" Target="/ppt/notesSlides/notesSlide14.xml" Id="Rf935a89a157c48f9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aaeaf34ef8406b" /><Relationship Type="http://schemas.openxmlformats.org/officeDocument/2006/relationships/notesSlide" Target="/ppt/notesSlides/notesSlide15.xml" Id="R3023a97511c0482c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cf03660f614940" /><Relationship Type="http://schemas.openxmlformats.org/officeDocument/2006/relationships/notesSlide" Target="/ppt/notesSlides/notesSlide16.xml" Id="R4032d8c6b6ff4a4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8d2105458f45e8" /><Relationship Type="http://schemas.openxmlformats.org/officeDocument/2006/relationships/notesSlide" Target="/ppt/notesSlides/notesSlide17.xml" Id="R3a70310ed84d4556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f7b7cdaece458e" /><Relationship Type="http://schemas.openxmlformats.org/officeDocument/2006/relationships/notesSlide" Target="/ppt/notesSlides/notesSlide18.xml" Id="R44f3e57992334f6b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bad46b44ec4675" /><Relationship Type="http://schemas.openxmlformats.org/officeDocument/2006/relationships/notesSlide" Target="/ppt/notesSlides/notesSlide19.xml" Id="R9e8ba16210f749b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74fda19f784c45" /><Relationship Type="http://schemas.openxmlformats.org/officeDocument/2006/relationships/notesSlide" Target="/ppt/notesSlides/notesSlide2.xml" Id="R8c27df348c664415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141099911242e3" /><Relationship Type="http://schemas.openxmlformats.org/officeDocument/2006/relationships/notesSlide" Target="/ppt/notesSlides/notesSlide20.xml" Id="R026c14b7f1bb43fa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9df3cdab4b417a" /><Relationship Type="http://schemas.openxmlformats.org/officeDocument/2006/relationships/notesSlide" Target="/ppt/notesSlides/notesSlide21.xml" Id="R2543bf6bfa5d471c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63002021064eaf" /><Relationship Type="http://schemas.openxmlformats.org/officeDocument/2006/relationships/notesSlide" Target="/ppt/notesSlides/notesSlide22.xml" Id="Rc3ea148184da46ad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fc8d41057e47c3" /><Relationship Type="http://schemas.openxmlformats.org/officeDocument/2006/relationships/notesSlide" Target="/ppt/notesSlides/notesSlide23.xml" Id="R6e6dbba8b6b34c0e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601e9356504aad" /><Relationship Type="http://schemas.openxmlformats.org/officeDocument/2006/relationships/notesSlide" Target="/ppt/notesSlides/notesSlide24.xml" Id="Ra18cf763936e4b67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b201180f0940e1" /><Relationship Type="http://schemas.openxmlformats.org/officeDocument/2006/relationships/notesSlide" Target="/ppt/notesSlides/notesSlide25.xml" Id="Rb2d8e042624a4246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a2676f629f46b2" /><Relationship Type="http://schemas.openxmlformats.org/officeDocument/2006/relationships/notesSlide" Target="/ppt/notesSlides/notesSlide26.xml" Id="Rca6fe424673346ce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a6adb8f29c402c" /><Relationship Type="http://schemas.openxmlformats.org/officeDocument/2006/relationships/notesSlide" Target="/ppt/notesSlides/notesSlide27.xml" Id="R5e48667585ad4ae7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9738d759e94318" /><Relationship Type="http://schemas.openxmlformats.org/officeDocument/2006/relationships/notesSlide" Target="/ppt/notesSlides/notesSlide28.xml" Id="Rf3bb088250a9440f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9bb552cbc74d12" /><Relationship Type="http://schemas.openxmlformats.org/officeDocument/2006/relationships/notesSlide" Target="/ppt/notesSlides/notesSlide29.xml" Id="Rc27a9d9f9248481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9b7e90289f486d" /><Relationship Type="http://schemas.openxmlformats.org/officeDocument/2006/relationships/notesSlide" Target="/ppt/notesSlides/notesSlide3.xml" Id="Rc1866477aeae43ce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7a1edbed1a4f7a" /><Relationship Type="http://schemas.openxmlformats.org/officeDocument/2006/relationships/notesSlide" Target="/ppt/notesSlides/notesSlide30.xml" Id="Rd5527ca0c2e74d6d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199180a97444d6" /><Relationship Type="http://schemas.openxmlformats.org/officeDocument/2006/relationships/notesSlide" Target="/ppt/notesSlides/notesSlide31.xml" Id="R99d0124240004970" /></Relationships>
</file>

<file path=ppt/slides/_rels/slide3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1382dc974a4e43" /><Relationship Type="http://schemas.openxmlformats.org/officeDocument/2006/relationships/notesSlide" Target="/ppt/notesSlides/notesSlide32.xml" Id="Rd717b3c8a2364e1d" /></Relationships>
</file>

<file path=ppt/slides/_rels/slide3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7481be651a4747" /><Relationship Type="http://schemas.openxmlformats.org/officeDocument/2006/relationships/image" Target="/ppt/media/image4.png" Id="R5fc9cf82e3864c17" /><Relationship Type="http://schemas.openxmlformats.org/officeDocument/2006/relationships/notesSlide" Target="/ppt/notesSlides/notesSlide33.xml" Id="Rbf4a154617de45ff" /></Relationships>
</file>

<file path=ppt/slides/_rels/slide3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4df541ab9540ca" /><Relationship Type="http://schemas.openxmlformats.org/officeDocument/2006/relationships/notesSlide" Target="/ppt/notesSlides/notesSlide34.xml" Id="Rbcc44ad5bc094acf" /></Relationships>
</file>

<file path=ppt/slides/_rels/slide3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256c4d57ac41c3" /><Relationship Type="http://schemas.openxmlformats.org/officeDocument/2006/relationships/notesSlide" Target="/ppt/notesSlides/notesSlide35.xml" Id="Rd0187be3f6cc465f" /></Relationships>
</file>

<file path=ppt/slides/_rels/slide3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29806d6b464278" /><Relationship Type="http://schemas.openxmlformats.org/officeDocument/2006/relationships/notesSlide" Target="/ppt/notesSlides/notesSlide36.xml" Id="Ra510bbc46bec4af4" /></Relationships>
</file>

<file path=ppt/slides/_rels/slide3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fd21441aa94e8a" /><Relationship Type="http://schemas.openxmlformats.org/officeDocument/2006/relationships/notesSlide" Target="/ppt/notesSlides/notesSlide37.xml" Id="Rff99996c197c465c" /></Relationships>
</file>

<file path=ppt/slides/_rels/slide3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06d2846c9447ec" /><Relationship Type="http://schemas.openxmlformats.org/officeDocument/2006/relationships/notesSlide" Target="/ppt/notesSlides/notesSlide38.xml" Id="R874afdbbfca5479f" /></Relationships>
</file>

<file path=ppt/slides/_rels/slide3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916d1619594de0" /><Relationship Type="http://schemas.openxmlformats.org/officeDocument/2006/relationships/image" Target="/ppt/media/image5.png" Id="Rf6d81f62e3a94d35" /><Relationship Type="http://schemas.openxmlformats.org/officeDocument/2006/relationships/notesSlide" Target="/ppt/notesSlides/notesSlide39.xml" Id="R14572394586a434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a2dd0bd57f45c6" /><Relationship Type="http://schemas.openxmlformats.org/officeDocument/2006/relationships/notesSlide" Target="/ppt/notesSlides/notesSlide4.xml" Id="R88aeb36a53a547e4" /></Relationships>
</file>

<file path=ppt/slides/_rels/slide4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ec85f523444240" /><Relationship Type="http://schemas.openxmlformats.org/officeDocument/2006/relationships/notesSlide" Target="/ppt/notesSlides/notesSlide40.xml" Id="Rc785e53f19164260" /></Relationships>
</file>

<file path=ppt/slides/_rels/slide4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0e6dac2543464a" /><Relationship Type="http://schemas.openxmlformats.org/officeDocument/2006/relationships/notesSlide" Target="/ppt/notesSlides/notesSlide41.xml" Id="Rd512c1aebf3f465c" /></Relationships>
</file>

<file path=ppt/slides/_rels/slide4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b6d1f7adef4843" /><Relationship Type="http://schemas.openxmlformats.org/officeDocument/2006/relationships/notesSlide" Target="/ppt/notesSlides/notesSlide42.xml" Id="R9adc3244cdca43cd" /></Relationships>
</file>

<file path=ppt/slides/_rels/slide4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c20e56da9e406a" /><Relationship Type="http://schemas.openxmlformats.org/officeDocument/2006/relationships/notesSlide" Target="/ppt/notesSlides/notesSlide43.xml" Id="R0282ebafe3464101" /></Relationships>
</file>

<file path=ppt/slides/_rels/slide4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4af65dd5b7460a" /><Relationship Type="http://schemas.openxmlformats.org/officeDocument/2006/relationships/notesSlide" Target="/ppt/notesSlides/notesSlide44.xml" Id="Rb9c7bde10528499f" /></Relationships>
</file>

<file path=ppt/slides/_rels/slide4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a861973021448f" /><Relationship Type="http://schemas.openxmlformats.org/officeDocument/2006/relationships/notesSlide" Target="/ppt/notesSlides/notesSlide45.xml" Id="Rceb9d1ebe7504987" /></Relationships>
</file>

<file path=ppt/slides/_rels/slide4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88c06978b7441b" /><Relationship Type="http://schemas.openxmlformats.org/officeDocument/2006/relationships/image" Target="/ppt/media/image.jpeg" Id="R3f07d81339fe4211" /><Relationship Type="http://schemas.openxmlformats.org/officeDocument/2006/relationships/notesSlide" Target="/ppt/notesSlides/notesSlide46.xml" Id="Rff5f467fb1e6492d" /></Relationships>
</file>

<file path=ppt/slides/_rels/slide4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37a32c71634f54" /><Relationship Type="http://schemas.openxmlformats.org/officeDocument/2006/relationships/notesSlide" Target="/ppt/notesSlides/notesSlide47.xml" Id="Racc984e202964f33" /></Relationships>
</file>

<file path=ppt/slides/_rels/slide4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6ea1dc85cd4147" /><Relationship Type="http://schemas.openxmlformats.org/officeDocument/2006/relationships/notesSlide" Target="/ppt/notesSlides/notesSlide48.xml" Id="Rcdb204d22a574164" /></Relationships>
</file>

<file path=ppt/slides/_rels/slide4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4e28810b914096" /><Relationship Type="http://schemas.openxmlformats.org/officeDocument/2006/relationships/notesSlide" Target="/ppt/notesSlides/notesSlide49.xml" Id="Rb229e9c2f4484ef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b57fd82fb640b3" /><Relationship Type="http://schemas.openxmlformats.org/officeDocument/2006/relationships/notesSlide" Target="/ppt/notesSlides/notesSlide5.xml" Id="R975058b2d133426c" /></Relationships>
</file>

<file path=ppt/slides/_rels/slide5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53698b9a784643" /><Relationship Type="http://schemas.openxmlformats.org/officeDocument/2006/relationships/notesSlide" Target="/ppt/notesSlides/notesSlide50.xml" Id="R1a2ce39a62a44d59" /></Relationships>
</file>

<file path=ppt/slides/_rels/slide5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c7471cc26e405a" /><Relationship Type="http://schemas.openxmlformats.org/officeDocument/2006/relationships/notesSlide" Target="/ppt/notesSlides/notesSlide51.xml" Id="Rc6e76d3dbf274348" /></Relationships>
</file>

<file path=ppt/slides/_rels/slide5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d4c6bbca5a4ebd" /><Relationship Type="http://schemas.openxmlformats.org/officeDocument/2006/relationships/notesSlide" Target="/ppt/notesSlides/notesSlide52.xml" Id="R0593a6f7de3648c3" /></Relationships>
</file>

<file path=ppt/slides/_rels/slide5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9b7d3722ac4e1a" /><Relationship Type="http://schemas.openxmlformats.org/officeDocument/2006/relationships/notesSlide" Target="/ppt/notesSlides/notesSlide53.xml" Id="Radc33baff8c14610" /></Relationships>
</file>

<file path=ppt/slides/_rels/slide5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5c15d8f33745b1" /><Relationship Type="http://schemas.openxmlformats.org/officeDocument/2006/relationships/notesSlide" Target="/ppt/notesSlides/notesSlide54.xml" Id="Rb3542617da4a4049" /></Relationships>
</file>

<file path=ppt/slides/_rels/slide5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34df8bab474a15" /><Relationship Type="http://schemas.openxmlformats.org/officeDocument/2006/relationships/notesSlide" Target="/ppt/notesSlides/notesSlide55.xml" Id="Rf8e5a6dfe0a045f9" /></Relationships>
</file>

<file path=ppt/slides/_rels/slide5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99388f8d5b4670" /><Relationship Type="http://schemas.openxmlformats.org/officeDocument/2006/relationships/notesSlide" Target="/ppt/notesSlides/notesSlide56.xml" Id="R9f12d3a5a7324a77" /></Relationships>
</file>

<file path=ppt/slides/_rels/slide5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8cda3943754671" /><Relationship Type="http://schemas.openxmlformats.org/officeDocument/2006/relationships/notesSlide" Target="/ppt/notesSlides/notesSlide57.xml" Id="R3c484216772f4cd4" /></Relationships>
</file>

<file path=ppt/slides/_rels/slide5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27562c2d544bfc" /><Relationship Type="http://schemas.openxmlformats.org/officeDocument/2006/relationships/notesSlide" Target="/ppt/notesSlides/notesSlide58.xml" Id="R1dfe096ba566436c" /></Relationships>
</file>

<file path=ppt/slides/_rels/slide5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bf20fd58fc4a5c" /><Relationship Type="http://schemas.openxmlformats.org/officeDocument/2006/relationships/notesSlide" Target="/ppt/notesSlides/notesSlide59.xml" Id="R4212e7b6a4a041f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5ef6b5231d4a31" /><Relationship Type="http://schemas.openxmlformats.org/officeDocument/2006/relationships/notesSlide" Target="/ppt/notesSlides/notesSlide6.xml" Id="R5f3ae10dfcc74f3a" /></Relationships>
</file>

<file path=ppt/slides/_rels/slide6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baa8978bcc4f52" /><Relationship Type="http://schemas.openxmlformats.org/officeDocument/2006/relationships/notesSlide" Target="/ppt/notesSlides/notesSlide60.xml" Id="Rc38c10f406b44655" /></Relationships>
</file>

<file path=ppt/slides/_rels/slide6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ea0bef398047d2" /><Relationship Type="http://schemas.openxmlformats.org/officeDocument/2006/relationships/notesSlide" Target="/ppt/notesSlides/notesSlide61.xml" Id="Rd49b723f87a54bb0" /></Relationships>
</file>

<file path=ppt/slides/_rels/slide6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e3e69184964798" /><Relationship Type="http://schemas.openxmlformats.org/officeDocument/2006/relationships/notesSlide" Target="/ppt/notesSlides/notesSlide62.xml" Id="Rea33b9342ce44469" /></Relationships>
</file>

<file path=ppt/slides/_rels/slide6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8d3a16deee40ce" /><Relationship Type="http://schemas.openxmlformats.org/officeDocument/2006/relationships/notesSlide" Target="/ppt/notesSlides/notesSlide63.xml" Id="Raad15a36912f4ff8" /></Relationships>
</file>

<file path=ppt/slides/_rels/slide6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c3b51a7784456e" /><Relationship Type="http://schemas.openxmlformats.org/officeDocument/2006/relationships/image" Target="/ppt/media/image6.png" Id="R3536e489996b4bb8" /><Relationship Type="http://schemas.openxmlformats.org/officeDocument/2006/relationships/image" Target="/ppt/media/image2.svg" Id="R81f0dc5cbc92461a" /><Relationship Type="http://schemas.openxmlformats.org/officeDocument/2006/relationships/image" Target="/ppt/media/image7.png" Id="R408815b57bc0412e" /><Relationship Type="http://schemas.openxmlformats.org/officeDocument/2006/relationships/image" Target="/ppt/media/image3.svg" Id="Rb6f8114837f7408b" /><Relationship Type="http://schemas.openxmlformats.org/officeDocument/2006/relationships/image" Target="/ppt/media/image8.png" Id="R39040a3ae4f84ef3" /><Relationship Type="http://schemas.openxmlformats.org/officeDocument/2006/relationships/image" Target="/ppt/media/image4.svg" Id="Rc36754bd1efd490e" /><Relationship Type="http://schemas.openxmlformats.org/officeDocument/2006/relationships/notesSlide" Target="/ppt/notesSlides/notesSlide64.xml" Id="R07133394249f4d1c" /></Relationships>
</file>

<file path=ppt/slides/_rels/slide6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15866c2c56467f" /><Relationship Type="http://schemas.openxmlformats.org/officeDocument/2006/relationships/notesSlide" Target="/ppt/notesSlides/notesSlide65.xml" Id="R2a1cb8191285485e" /></Relationships>
</file>

<file path=ppt/slides/_rels/slide6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e3c1bca0684594" /><Relationship Type="http://schemas.openxmlformats.org/officeDocument/2006/relationships/notesSlide" Target="/ppt/notesSlides/notesSlide66.xml" Id="R5c9fdf4180944fb4" /></Relationships>
</file>

<file path=ppt/slides/_rels/slide6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00af8233df4b78" /><Relationship Type="http://schemas.openxmlformats.org/officeDocument/2006/relationships/notesSlide" Target="/ppt/notesSlides/notesSlide67.xml" Id="Radaf1b0df91f46fd" /></Relationships>
</file>

<file path=ppt/slides/_rels/slide6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e4cab68a8a4325" /><Relationship Type="http://schemas.openxmlformats.org/officeDocument/2006/relationships/notesSlide" Target="/ppt/notesSlides/notesSlide68.xml" Id="Red5269bc18414438" /></Relationships>
</file>

<file path=ppt/slides/_rels/slide6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2d9d0a75924838" /><Relationship Type="http://schemas.openxmlformats.org/officeDocument/2006/relationships/notesSlide" Target="/ppt/notesSlides/notesSlide69.xml" Id="R109796a08c41466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5f9bb779e34bcf" /><Relationship Type="http://schemas.openxmlformats.org/officeDocument/2006/relationships/notesSlide" Target="/ppt/notesSlides/notesSlide7.xml" Id="R3b086158d1ac4d7f" /></Relationships>
</file>

<file path=ppt/slides/_rels/slide7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883e1f5c6f4d0d" /><Relationship Type="http://schemas.openxmlformats.org/officeDocument/2006/relationships/image" Target="/ppt/media/image9.png" Id="R5b5915bbf6924a92" /><Relationship Type="http://schemas.openxmlformats.org/officeDocument/2006/relationships/image" Target="/ppt/media/image5.svg" Id="Ra03f86ea57c24def" /><Relationship Type="http://schemas.openxmlformats.org/officeDocument/2006/relationships/notesSlide" Target="/ppt/notesSlides/notesSlide70.xml" Id="R66f0cf232ccb444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d516582f3d41ec" /><Relationship Type="http://schemas.openxmlformats.org/officeDocument/2006/relationships/notesSlide" Target="/ppt/notesSlides/notesSlide8.xml" Id="Rd71a87bb1f874de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b612f7f69844fd" /><Relationship Type="http://schemas.openxmlformats.org/officeDocument/2006/relationships/notesSlide" Target="/ppt/notesSlides/notesSlide9.xml" Id="Re47e7cf499d147a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c9279ff1404f6c"/>
          <a:srcRect xmlns:a="http://schemas.openxmlformats.org/drawingml/2006/main" l="28113" t="0" r="28113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858000" y="0"/>
            <a:ext cx="5334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7E625B-B448-4740-8B70-79A58CD78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0"/>
            <a:ext cx="4191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9a07140789d476a">
            <a:extLst>
              <a:ext uri="{96DAC541-7B7A-43D3-8B79-37D633B846F1}">
                <asvg:svgBlip xmlns:asvg="http://schemas.microsoft.com/office/drawing/2016/SVG/main" r:embed="R16887505677f44eb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47700" y="514350"/>
            <a:ext cx="2324100" cy="5334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8301E0-4FEE-42D4-9E38-050F1EFFA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20015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HSKB · HARBOR STEM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8BA1D07-9997-4F8B-BF29-EB9E4BB30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59055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博格港湾青少年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智能科技成长中心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8CD3C58-BC72-4B58-BCC5-CA9F4DAB7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95750"/>
            <a:ext cx="5334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D6D3CC"/>
                </a:solidFill>
              </a:defRPr>
            </a:pPr>
            <a:r>
              <a:rPr sz="1500" b="0">
                <a:solidFill>
                  <a:srgbClr val="D6D3CC"/>
                </a:solidFill>
              </a:rPr>
              <a:t>给好奇心一座港湾，让创造力驶向未来。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C77A40D-F911-4B6C-AF6C-933A63DFE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91150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9079821-F6EA-484A-801B-1DE966DE3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657850"/>
            <a:ext cx="4572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D6D3CC"/>
                </a:solidFill>
              </a:defRPr>
            </a:pPr>
            <a:r>
              <a:rPr sz="975" b="1">
                <a:solidFill>
                  <a:srgbClr val="D6D3CC"/>
                </a:solidFill>
              </a:rPr>
              <a:t>深圳 · 粤港澳大湾区 · 面向世界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9D5DAF-DD2E-481A-86B3-E4F6D0855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67875" y="657225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94790409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1199D81D-738C-48E1-B6A1-55A42530C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WHO WE SERVE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381F3A0-6DFD-4E22-9023-9B9F2D4CA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D9A5065-3FD6-4B11-AE9D-45D5C0A7A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603F15-B74E-4BE7-9E89-C1D589591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09ECB2-3F4E-4F22-849A-73F13E48B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F9E06DC-8B37-451F-BF8E-CCE9FEEB2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以九年义务教育为主，向高中、大学与企业延展。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F76AA98-326D-45A4-8C39-E720541FD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DC9E2BD-45FC-451B-A673-C5F9887D2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248248-40D7-4A01-A104-F0C944F87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高潜学生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C6F7E02-258D-4C1C-BDE7-F408E8297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需要更深、更开放的学术与项目挑战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FFFA71-8BE6-4258-B5A0-4A56C4FC9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784965A-29C3-4780-B502-1927493B0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2C5385-A5B2-456A-90CF-780D687DD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特殊天赋学生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CF5C8DE-E8FD-47B6-9AED-9C6C15456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能力结构不均衡，需要双向适配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D84DE7-5F93-4799-8DCE-909D8E0B3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DE5B4A2-FC24-4ED1-9B31-AFD45B6D8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D56CF65-A678-45CC-AF88-5321698E2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学习困难学生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ECB3788-C384-47FD-85D8-7F207A30E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需要策略、节奏、信心与专业支持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FFDAB3B-C754-478E-A7EC-F8887E654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94178CB-2D74-4CB2-9B8C-1BD3A3D78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51AA22C-E382-4D41-A8DE-01196D78A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科技特长学生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9E83408-A69A-4E66-ACF5-5506597C9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需要项目、作品、竞赛与升学衔接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870E35D-C0D2-4BC7-B406-D4404BBC7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ABCFEF1-BA89-41C9-83D4-7021E4F49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78F9DAC-9074-449A-ADFF-0C819F3BF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普通成长学生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4490B07-B7B3-4927-9A17-757CC0EA6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需要 AI 素养、生活能力和未来视野</a:t>
            </a:r>
          </a:p>
        </p:txBody>
      </p:sp>
    </p:spTree>
    <p:extLst>
      <p:ext uri="{BB962C8B-B14F-4D97-AF65-F5344CB8AC3E}">
        <p14:creationId xmlns:p14="http://schemas.microsoft.com/office/powerpoint/2010/main" val="2014388012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3543257-B39E-4D80-9C4F-C55FD59C1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B&amp;G MODEL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9F703CD-1A89-45AD-8BE0-1A50392B5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DE62656-C96B-4499-B11F-57CBE14CB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18F75D4-AF2A-43E0-8F16-67CAEE537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7F7297A-1E04-451C-ADA2-A195B9E82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24971AC-7229-4717-83DE-F349E5745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一座港湾 · 一张地图 · 五类导师 · 六大系统 · N 个场景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A619A77-072F-4961-A1AA-65C925F26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D6BD77D-9E66-4D90-86F3-C86B851B7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53A2935-A2B6-4CE3-BD5B-5F0614626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一座港湾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1F98DAE-EAE4-49BC-A0F1-3D286B1B1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区域中心与开放平台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0B9DCCC-9912-4A4B-A58C-185801169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D8A150-F0C8-438D-A5A4-B18AD8649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ED50F0D-AD82-43D9-A6A0-1D8674ADD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一张地图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16A40AB-2D34-4CE8-AE62-158659AF9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动态成长档案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D5376B-DDDA-47B9-BD7E-EEB75FBE2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26EC6B2-64A6-4BF8-84F6-6A5B2D1DA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987BAFC-B1A4-48D0-884F-FC65DBDA3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五类导师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5D4FA31-BDA4-451A-A776-8ACF2387E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成长 / 学术 / 科研 / 产业 / 健康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CF32996-B419-44D0-A2C6-EB0D21BE4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F5FD779-E20E-4430-B5FB-0747B4DAC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994450-4D47-4210-9BD3-C69F0F27F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六大系统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F1E9CBF-598E-49E4-AD33-241F17009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学习到未来衔接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229F5CB-9E2F-4EB7-99FA-C442F5C41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0EDFF5C-156C-4DF6-947A-4F685552E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1F4190C-DC7F-4891-A691-797682BEE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N 个场景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FA0A37C-38C1-4450-B57E-3B133F4A1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城市 / 大学 / 企业</a:t>
            </a:r>
          </a:p>
        </p:txBody>
      </p:sp>
    </p:spTree>
    <p:extLst>
      <p:ext uri="{BB962C8B-B14F-4D97-AF65-F5344CB8AC3E}">
        <p14:creationId xmlns:p14="http://schemas.microsoft.com/office/powerpoint/2010/main" val="210669522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6DD0681-EA01-4F6B-9581-EE5EEB045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GROWTH PATHWAY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7F98D00-9178-4B21-AE97-3011D7590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39354E7-1F9C-4D00-9DE9-67F186AA8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5E25CF-3FC1-4534-91B9-449972044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4D03E8-7541-484E-8A1F-436DD649F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495443-F451-4A27-A77E-7BFCF847F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发现 → 设计 → 实践 → 呈现 → 衔接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950706-E8DA-4337-81D5-31C1B72EC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2DB3B34-59E4-4E67-859A-E381F170E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F30F9E0-2593-469C-AA00-4B81D39C8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发现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8B83A1-27E7-49BA-A1EC-5AD24A9E7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测评、诊断、访谈、观察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996D472-536C-42BF-BC71-DB081944E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514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CFF83A2-04F8-41A9-825A-A2D102BEF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设计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7C1AD3A-28C4-44B4-AC85-E2E4BFFBB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画像、目标、项目、支持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A5625AA-B228-485A-8D76-4EF4C8A33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113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5A21C42-CC18-47F5-8137-3C0A46652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实践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81B2869-8B96-4902-8FDF-7BB2FE510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AI、科创、城市、企业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46586C7-768E-4A97-95CF-F8C8DE55C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3712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82C15DD-53A1-4242-94C2-FFAAEF17A9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呈现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DAFB458-14B3-489B-AF36-DE8E6A68E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原型、作品、研究、答辩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FD1549E-08B3-4C5B-97C8-F003102E5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4311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90232BF-01F9-4CAB-985C-BC059AB58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衔接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A03F39B-5FDB-49C3-A158-9013E1A7F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生涯、升学、导师、人才库</a:t>
            </a:r>
          </a:p>
        </p:txBody>
      </p:sp>
    </p:spTree>
    <p:extLst>
      <p:ext uri="{BB962C8B-B14F-4D97-AF65-F5344CB8AC3E}">
        <p14:creationId xmlns:p14="http://schemas.microsoft.com/office/powerpoint/2010/main" val="71304278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3FF3C62-186B-4953-9704-D68830F5E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SIX GROWTH SYSTEMS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DBF12DB-F75A-467A-8753-ED51E7622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767CFDA-481B-4086-9B73-E80984A47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F8E8870-2074-45F6-B3D2-C10ED8773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D731893-FCA5-4E51-A115-18AADFBA9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0C3E6BA-6BE1-4DB8-84A6-7402DA563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从学习支持，到人生发展的完整闭环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75894E0-65C4-4186-8ED6-25C549E10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590E8AE-8C8E-45E1-86A0-3E07699C4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3844522-72FD-44C3-A740-D88352B28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AI 辅助高效学习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39AB9F-5C8B-4B4F-B956-9D297E2C5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07A8CF7-DDCC-44B6-9482-14F3595D2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A61A8FE-1E67-4C3C-B263-5B50CB780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科创与项目制实践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33FF81-C604-4ED7-8FE8-CC5906A04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3837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EE60FF4-0B48-4091-B467-19EB35454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44792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84017DD-954E-4F24-BA50-A4CD77357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01942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天赋发现与定制培养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8F7A1D3-D041-4892-A2D0-8C29E6966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8EAFA21-0519-45E2-9E07-B3F59C8BC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AD8F970-AA76-4046-BE4A-2EBD85C00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人格、心理、生理与生活健康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A16D3D3-64E7-4C71-9678-695273BA3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4D5281-6F1A-45B7-B893-ACDB134CF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BCF71F6-343E-45F5-9275-7BE1009CC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城市、企业与大学研学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EF803E4-D568-4F4B-B111-87C1F5DF8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895725"/>
            <a:ext cx="34099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99E68BB-A785-461E-ADF1-1BCAD5F41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4105275"/>
            <a:ext cx="4381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8BEC0C5-B9D8-423E-A530-D2534A0F5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4676775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生涯升学与人才衔接</a:t>
            </a:r>
          </a:p>
        </p:txBody>
      </p:sp>
    </p:spTree>
    <p:extLst>
      <p:ext uri="{BB962C8B-B14F-4D97-AF65-F5344CB8AC3E}">
        <p14:creationId xmlns:p14="http://schemas.microsoft.com/office/powerpoint/2010/main" val="145490918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71F8006-46A9-4238-AC1F-1B730F1C0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SYSTEM 01 / AI-ASSISTED LEARNING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8DAFBF9-8B96-4F6A-8101-9F6ECE359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897B236-A843-4D68-B962-B7BCA7B96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E43D7E2-7C90-40BD-9BDE-90A81FBCA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1ABCF5-7232-4611-9218-B61F1752E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6FB01F-F6D2-4539-90EC-65EF504EF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AI 不是替代教育，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而是扩大每个孩子被支持的机会。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02E715-A2C2-45FC-84AC-A0FF06B58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524125"/>
            <a:ext cx="4286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4B4B4F"/>
                </a:solidFill>
              </a:defRPr>
            </a:pPr>
            <a:r>
              <a:rPr sz="1500" b="0">
                <a:solidFill>
                  <a:srgbClr val="4B4B4F"/>
                </a:solidFill>
              </a:rPr>
              <a:t>诊断学习状态、拆解目标、匹配策略、反馈过程；教师与导师对重要判断负责。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C7B4C38-41A1-41FB-913C-3693ACBB9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10125"/>
            <a:ext cx="90487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40cafeb15004797"/>
          <a:srcRect xmlns:a="http://schemas.openxmlformats.org/drawingml/2006/main" l="0" t="3159" r="0" b="3159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715000" y="1809750"/>
            <a:ext cx="5829300" cy="40957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4D98474-72A7-4CAB-AC3A-129309FA6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05875" y="6000750"/>
            <a:ext cx="26289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5174553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5364DEF-9E06-4A13-B5E0-DC56E0828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AI LEARNING SCENARIOS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1A221E5-46B5-4214-BE10-E29C066BC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F6785C-CA6E-463F-A343-B60513814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FD2DDC-5E5E-4CE5-B045-77318D8F1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0EC870-5ABD-4109-B8C9-7548FE456E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12C34C-6453-4346-86A0-D65196FD9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把 AI 用在最需要“个别化”的环节。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1100639-C897-47A0-A9E6-F49FAE2D3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127DB92-30E1-4E2C-8DC9-2D256CC9D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76C338-88DC-4220-82CE-001F42CF3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诊断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3EEEC1C-C104-4BE6-AE42-4A750804F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知识缺口、错误类型与学习行为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DEA32DE-47C4-4FBF-9382-8994FF571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8160D69-6EE5-4D25-95FF-D9D97A3DD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9DBF242-2852-4675-A31F-4FAC8DA8B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861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计划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059427-C163-4377-8250-82E3E3A06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861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目标分层、任务拆解与时间策略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EE83274-A3DB-466B-8EE7-71D525CED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0E81253-1358-4B92-883B-875916F09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84C4523-957F-4820-AB5E-870671D2A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学习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1F5AB97-C042-4B8F-8BD6-29C29511A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讲解、示例、练习与即时反馈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FF97813-11F5-4CBB-A7F4-D33871AD1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CDCFDA1-10FD-4103-8226-97B40DD59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5A2F9BF-0BFC-4021-99A3-43DE089EF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创造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1C37F00-73A4-4417-ACE5-8E4EA2667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研究、编程、设计与表达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A4D8357-ECBB-45DE-B99F-ABFECD93A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F60AA66-2444-47A0-AFA8-D23A0AAA0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16B1E13-71AD-430C-A52B-C59372C5E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复盘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802E21F5-0F06-4F50-9FA9-2184654C44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成长证据、反思与下一步建议</a:t>
            </a:r>
          </a:p>
        </p:txBody>
      </p:sp>
    </p:spTree>
    <p:extLst>
      <p:ext uri="{BB962C8B-B14F-4D97-AF65-F5344CB8AC3E}">
        <p14:creationId xmlns:p14="http://schemas.microsoft.com/office/powerpoint/2010/main" val="73236453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8E90676-BBB4-4454-9DAC-8F4E5040D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SUPPORTING DIFFERENT LEARNERS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89697C-F073-44B0-9CE5-8C73E6EE7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06F832F-2672-4108-84D9-778E2A4C0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834AAD-A8EA-49FA-918A-661314B01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CF4C707-1118-4E0B-BE06-3488F4DD1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30A6806-0F42-42CA-9F59-B1E4A3255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先恢复节奏与成就感，再追求更高效率。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EAC34CE-9F13-4CD2-9099-3F10CEAE8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26662A-FE1A-440A-94B9-A6ABFA381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AAF261-29EF-4912-ABEB-5BDF22C47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从优势切入，避免用单一成绩定义学生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0133FD4-6737-434A-A348-08F9D1B97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8022D6-A0F6-408D-8CAF-074B7F0BB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以小步目标、明确反馈和可见成果建立自我效能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DE75A5-6B54-4A6B-987C-A27972BFB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2726561-054E-4117-996C-23FE2DDE9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对学习障碍、心理或健康风险及时转介专业机构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6DF2C76-B2F5-44C8-97DB-3837F862E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FC192D-4911-4680-A469-15BCCE81D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与学校进度保持衔接，同时为优势领域打开空间</a:t>
            </a:r>
          </a:p>
        </p:txBody>
      </p:sp>
    </p:spTree>
    <p:extLst>
      <p:ext uri="{BB962C8B-B14F-4D97-AF65-F5344CB8AC3E}">
        <p14:creationId xmlns:p14="http://schemas.microsoft.com/office/powerpoint/2010/main" val="137490591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A469E6F-C526-41B8-A42E-2DAFAE856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AI EDUCATION GUARDRAILS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69190FE-5F37-4481-8752-E9DFE6BD9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17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36F130-0F85-4626-BD8A-592819D54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E63FFE-24DE-48B5-BAF1-A48072A5A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2A678EE-A1E2-4E17-ABBC-9D9F136A2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E89A3D-E028-48FB-976B-F07AA606C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四条不可逾越的边界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A412DA0-454D-42C1-A5C1-D9DF834E9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32D31C-396D-4148-91ED-AFEFEF36F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AC52FF3-6F16-4AC2-AAAB-2E52694C3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不替代教师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7DB3A6-588E-41B4-859E-D3716C725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重要教育判断由人负责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31B38C0-7B5D-4A3E-B93E-D7A7F99BA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DFAAC62-BA77-4971-A9D2-F385AE669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0638A3-556F-4570-AF57-7F2C526D3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不制造依赖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4780ABF-B234-455C-85D0-BDFB81B16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训练提问、核验与独立思考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ABF7E19-8665-4B54-A316-49C836CB9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C739966-39D4-44D6-8C23-266F80F13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45B0436-BC91-4AB8-91D2-BAD952BFA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不越界诊疗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9DF75AB-F667-4367-9416-72479AAAD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健康问题转介持证专业人员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CFAFC5D-3CFA-4BAF-8115-7F9588E1C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E32A131-BADD-492A-9089-E53FBDDC3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5FCB971-E148-419B-8642-4AD24053A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不牺牲隐私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26A6A4E-5647-4E98-B18B-806689402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未成年人数据最少必要、明确授权</a:t>
            </a:r>
          </a:p>
        </p:txBody>
      </p:sp>
    </p:spTree>
    <p:extLst>
      <p:ext uri="{BB962C8B-B14F-4D97-AF65-F5344CB8AC3E}">
        <p14:creationId xmlns:p14="http://schemas.microsoft.com/office/powerpoint/2010/main" val="124114585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2A8F282-FF27-4F10-872F-CF8FFB2F8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PROJECT-BASED INNOVATION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2A75218-EBD5-470A-A5B4-DDA374C2E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18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39D1990-29C4-4126-B68C-231BF7DEC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DBC2D9E-0E94-49C0-9BAA-7682BA2DF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03799A9-E10D-4F9E-99AF-4106A6CFB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F22B9A-5A32-4687-8C37-03517B97F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C5CDC7E-3E99-4010-8E87-D17C2953C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科创与项目制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创新实践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65EFB73-E29D-4E7B-9A99-F4D7A133D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D65D1B0-A6F8-4FF4-8564-414536F05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让创意成为作品，让作品回应真实世界。</a:t>
            </a:r>
          </a:p>
        </p:txBody>
      </p:sp>
    </p:spTree>
    <p:extLst>
      <p:ext uri="{BB962C8B-B14F-4D97-AF65-F5344CB8AC3E}">
        <p14:creationId xmlns:p14="http://schemas.microsoft.com/office/powerpoint/2010/main" val="123246736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8AC31377-D19D-4564-8A36-C7B726925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PROJECT CYCLE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C5C6F9-5007-4ADB-BFE9-0D4456CD5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19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3F4BBDA-A985-4A41-A0F4-D20DC3B4F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92D3AA7-93D6-4C82-9CDA-F5105FCC7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121F4D5-5999-4D55-84D3-6C33C12BF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C80EDF-786D-436A-B45B-5C462A651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真实问题驱动的六步科创循环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E72BEC6-4BB2-43D7-8932-417B79CE9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1639F7-8B15-49A7-A72B-883820906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C5F92AA-3FD6-42B0-95B2-29ED983D8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观察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5A0996A-F408-4E2F-8655-1997FB7E6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发现城市或产业问题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1A66A2B-55B9-4799-9887-3B78CB41F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5747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4CAD0C4-C3FC-4F62-A576-6BB14273B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定义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90ABBB0-8791-4F98-B984-D652B59C1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研究对象与用户需求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AE8ADEB-681A-4615-9355-A605DE662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8ACDCF8-61DE-49C9-9EC2-C3BBA9DA0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跨学科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07EBEB-D461-428B-8567-1DD22001A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调用科学、工程与人文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93582DD-3755-430C-8F5B-0ADDAB8EA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52D3B7E-AC24-497D-A9ED-DAB572CB7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原型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6CB45D0-3F36-42DC-8FD3-D92FFA348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设计、制作、编程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C125016-4A1F-4923-90BF-35822D9A4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C66879B-20BE-46C0-9E0B-CB4B6B513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迭代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F0B6A04-B255-459F-A6D5-E281BBB18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测试、反馈、改进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EFA94AE-7513-4652-9710-33FEAC1F5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1077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0BE150D-0573-4ED5-8204-E0172F4E3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2381250"/>
            <a:ext cx="17049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表达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474C60D-2371-4720-88D9-BF8FDEBCB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39325" y="3857625"/>
            <a:ext cx="17049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展览、答辩、公开成果</a:t>
            </a:r>
          </a:p>
        </p:txBody>
      </p:sp>
    </p:spTree>
    <p:extLst>
      <p:ext uri="{BB962C8B-B14F-4D97-AF65-F5344CB8AC3E}">
        <p14:creationId xmlns:p14="http://schemas.microsoft.com/office/powerpoint/2010/main" val="137964483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AAF8479-700E-49F8-9AFE-94EF26CDB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EXECUTIVE SUMMARY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B9D71F2-05A8-40B6-AE8F-196E19D52E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8D751F3-9A61-4FF5-A4FB-B2E24C903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02D9D91-EC70-4C3B-AA72-54FDE278C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5D7F48-7768-4545-B1F2-11C7A05FB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01DC6AE-74D8-43CC-B8F7-AEC697A8E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我们要建设的，不是一间培训机构；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而是一座城市级青少年成长基础设施。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31D6C90-FD9A-49C5-8C22-1A3D2B6CC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69AEF45-C717-4CE9-B7C0-86CEAAF7AE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A10281-5C63-43A0-B877-4AB453210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 个开放平台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EB6A0B1-AECD-4C8C-A873-0CD6496FF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连接政府、协会、学校、大学、企业与公益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1262726-6CC9-4C15-B037-0AC6FE279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C85944D-8EDE-4144-AD50-C6FDA31F3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50188D2-5309-4C73-BA7E-393D7B042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6 大成长系统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EE5254A-AF06-442B-ABB8-D61E4407D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从学习支持、科创到健康与生涯衔接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4788D16-E763-493C-BB4D-FBC95E974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6388FA-64FE-4CD1-9F16-C6B9283E8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6E6ED61-C1C1-494B-9A5E-9378EF20E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 张成长地图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7E57595-55E6-4F9F-B45C-05B561A50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多元证据、持续更新、一人一案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8BB26F2-3B95-405D-A5AC-20F80EE42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7609B22-2756-4156-832A-6A9C12375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01A4DE1-1069-417D-BD11-4DB371018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N 个真实场景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F306588-4726-44C8-B000-58753E72E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把深圳、大湾区和世界变成开放课堂</a:t>
            </a:r>
          </a:p>
        </p:txBody>
      </p:sp>
    </p:spTree>
    <p:extLst>
      <p:ext uri="{BB962C8B-B14F-4D97-AF65-F5344CB8AC3E}">
        <p14:creationId xmlns:p14="http://schemas.microsoft.com/office/powerpoint/2010/main" val="16383228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43CDC0B-27EC-4223-98E4-F52339EFA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CITY CHALLENGE LIBRARY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D87753A-4CA1-4230-B1BA-51CA98E30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33D005F-FFD5-47E8-B631-317E0191B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B15D72-1F90-41A8-B8D6-C73E22AF0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A9EABE-6077-4776-A053-AEB5271A2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F895B01-E20F-49FF-838C-04913608B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深圳，就是一座天然的项目题库。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98208F-C977-4692-8EE6-96E8F106F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540F650-F681-4AFB-9DE5-3938A5829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680FE5-E724-4B04-B89A-6864AAD6C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智能制造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178B976-73FC-4315-AEBC-9A05D472FB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机器人、视觉、传感与柔性生产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9B1B50B-8D82-4B3B-968B-263D3AED8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2D462D-2361-43A7-A535-B65370783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260BDB5-38D5-4328-835F-9AB5BAE90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绿色城市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BD19756-61B0-4F71-9331-178FF3B8A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低碳、能源、湿地与循环经济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D4810C1-AB60-4243-A783-5744DF2FF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392C17D-83AA-4DD6-82FC-80B008E44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860CDC7-6DC5-4F30-A1EC-10447B4B1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公共服务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F734FFC-7A99-4A16-A4A8-36E34EA4E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交通、适老、无障碍与社区治理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C9B3791-A936-44DF-8541-8071E6905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5BFA284-D308-49B5-BAE0-8F43B1080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E2C0D81-2AD5-4784-B7EA-D9425A1EC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数字生活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0C1839F-0347-4E31-A0F3-DDABA7451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AI 助手、隐私、信息可信与媒介素养</a:t>
            </a:r>
          </a:p>
        </p:txBody>
      </p:sp>
    </p:spTree>
    <p:extLst>
      <p:ext uri="{BB962C8B-B14F-4D97-AF65-F5344CB8AC3E}">
        <p14:creationId xmlns:p14="http://schemas.microsoft.com/office/powerpoint/2010/main" val="1328720296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35240D7-253E-4EFD-94F6-F6602CB08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ENTERPRISE PRACTICE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B4DB3F2-2679-4761-B9D7-266CB40D5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D0AAFC-1DD9-48FD-95EA-C2ED44D42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140CF71-EC92-40D8-8F80-7859C282A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A03AE4-39EB-40DE-B046-6CFE918EA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6A7C46A-7F1B-4595-9DC6-D8C2B6396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企业贡献的不只是资金，而是真实工程世界。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744282-EA97-4781-8FDB-F5A2F177A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798A274-FBD7-4268-9F0A-A6E364BFA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27B63F4-A537-43B6-B4BF-44EC57D10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955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真实课题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8243B27-296B-4074-BB0B-E26B15BED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099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来自产品、研发、制造与社会责任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8D62308-305B-4D33-AC29-030CBB5F8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2669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A058EFD-37BC-4FAF-8BBC-9DB8A7EA4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2669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F3DEC7E-FF11-405B-B299-1BFC28176B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24955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工程导师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EAE1E8B-746B-4261-8200-3C9A6658A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30099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讲标准、过程、失败与职业伦理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4E2BCB4-D0DE-4B6E-8ECA-D20F2006D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582214A-5CAD-4B13-8B6C-77C7E9F61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ED3251A-08ED-4135-9E54-95C990F64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862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开放场景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4C83AC5-3B77-4F14-B905-6D5A2204F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006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展厅、实验室、工厂、数据与设备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BADDE11-58FF-455E-9092-3A35E50F9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0576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7891E9E-D67E-4270-8808-2C1736B4B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0576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0482426-2182-4C78-9C16-3563B73F3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42862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成果评价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DC8CCA4-DDD6-44FB-8121-D514F4B38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48006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用真实用户与行业标准反馈学生</a:t>
            </a:r>
          </a:p>
        </p:txBody>
      </p:sp>
    </p:spTree>
    <p:extLst>
      <p:ext uri="{BB962C8B-B14F-4D97-AF65-F5344CB8AC3E}">
        <p14:creationId xmlns:p14="http://schemas.microsoft.com/office/powerpoint/2010/main" val="1220134058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98DD7B7-7E2A-4F01-A647-D5BE14CF5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EVIDENCE OF GROWTH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02E555-C1EA-40BB-9D4E-79BB5700A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00D132-434F-4E2E-8A51-5D3BE75BE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7A38404-AD48-400D-BB06-6252750DF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DFCF7F7-C637-4BFA-804F-AB1860095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A44C06B-C21C-4387-AC8C-63946DE65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从“上过课”升级为“做成过什么”。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FD3356D-C95D-4E4D-A8B1-8267F57E5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ED6F459-FDE4-4A6A-8063-CED418948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B7EAD9-1C9F-4EE7-A10B-C46268EF4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作品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828632A-3EF0-49A0-9635-D17C39F3B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原型、程序、模型、影像、设计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CEDE339-6CBA-420D-B2D3-A32300980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49E3B3-A756-4A2D-BEAE-2939D2ED9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751AADC-7C01-42AD-8138-BF124A84C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研究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6B0FB6D-0466-499F-B6AC-DCF2E8C77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问题、证据、方法、结论与限制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254AEFB-3C08-4EE9-8B97-F6CC6352D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C21BD85-4FA3-441D-BA93-96896821C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EEB380E-2D09-4E9C-8104-5B410726E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表达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58FA934-230B-46A9-944B-0A031D9B5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路演、答辩、展览与社会沟通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1DC8A4D-A7C4-43C5-9E7F-7F8AA0822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E022D85-BBD1-4E20-96D3-E7D3FE4BF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04E55F-CDEB-4B93-AEB8-81E212C95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反思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6456219-8889-44AF-BC3B-015BBF930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角色、失败、迭代与下一步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CD32E88-81A9-456F-89A9-5C832744D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8D6D5D3-6BCB-45FA-81AC-53B661D00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7062B77-A01F-4083-B6A9-A184D42DD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影响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52C8983-4A27-42C4-90FA-02E8B1BD6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用户反馈、公共价值和持续性</a:t>
            </a:r>
          </a:p>
        </p:txBody>
      </p:sp>
    </p:spTree>
    <p:extLst>
      <p:ext uri="{BB962C8B-B14F-4D97-AF65-F5344CB8AC3E}">
        <p14:creationId xmlns:p14="http://schemas.microsoft.com/office/powerpoint/2010/main" val="833155435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6D8B28-FB0C-4604-8C04-97904BC47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FUTURE TALENT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5CA96DD-59CC-4DF0-9468-E596A3D031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23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5A624B-E4D0-46D1-AA17-38BA030A4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EC04CEC-CC90-4050-B2E5-837CCC90C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8C8519-B185-4165-9D73-9D07AF1EB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825D12-4E0C-4026-9830-44E05FF06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6B4D91-5AC7-4EB8-97A1-FD52E17E0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拔尖创新人才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发现与培养计划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2496558-021B-421B-8258-2B0CD0D5D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45F6C6-7C56-417A-9BB8-34ECBAE53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青年传播名称：B&amp;G 天才少年计划</a:t>
            </a:r>
          </a:p>
        </p:txBody>
      </p:sp>
    </p:spTree>
    <p:extLst>
      <p:ext uri="{BB962C8B-B14F-4D97-AF65-F5344CB8AC3E}">
        <p14:creationId xmlns:p14="http://schemas.microsoft.com/office/powerpoint/2010/main" val="1942580756"/>
      </p:ext>
    </p:extLst>
  </p:cSld>
</p:sld>
</file>

<file path=ppt/slides/slide2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F4427EA-71BC-44EA-B4CA-C4FA7FAC2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ONE PROGRAM, TWO NAMES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211CCA-5945-4467-A1E1-BFC7F283F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9B1284E-23FC-4D73-BE41-62AC04960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96FB79-C3F2-44DD-980A-E3123A678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4AD291D-3E05-4E32-A3E5-57CB79B60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42BCAC-822B-448F-A32E-BF74ED946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正式政策语言与青年传播语言并行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CD0CAA-F93B-4206-88D1-08F9B3F80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D4D1EE0-946C-432A-8728-E5DB5AB24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76500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政府与机构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14CB045-12BD-4518-AA1F-AA042DABE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447925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拔尖创新人才发现与培养计划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249ABD-7DD8-4F18-9C33-8779206E1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438400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强调发现机制、培养责任与公共价值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DBB0C8C-2996-45E5-A9EB-508E3F861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457575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F961C98-DD65-4A75-BE38-90F4B9C61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67125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家长与学生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8E5CCE7-415F-4691-90EE-DDEFDC4E7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638550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B&amp;G 天才少年计划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7925673-5E70-48CD-BA11-B0D68DE0D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3629025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强调被看见、个性化和未来可能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0DE79E-F878-42D1-8A04-BB25A4240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48200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34DAA0-13B8-4FD1-86E8-9D8F8E76E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57750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英文名称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986972-B0EC-471D-8F5C-BC3272EEF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29175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B&amp;G Future Talent Institute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0A8F324-FCC7-47F1-863B-DE4F8D614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4819650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避免“Genius”带来的标签和结果承诺</a:t>
            </a:r>
          </a:p>
        </p:txBody>
      </p:sp>
    </p:spTree>
    <p:extLst>
      <p:ext uri="{BB962C8B-B14F-4D97-AF65-F5344CB8AC3E}">
        <p14:creationId xmlns:p14="http://schemas.microsoft.com/office/powerpoint/2010/main" val="1167638031"/>
      </p:ext>
    </p:extLst>
  </p:cSld>
</p:sld>
</file>

<file path=ppt/slides/slide2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0DF72CB-85D1-4F8B-80E5-18444875C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WHO IS HIGH-POTENTIAL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1863E29-59D4-4F80-8E41-DA9E0065E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3BC7E6A-A28E-40C9-AC02-B94628A6D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E45838-FAC2-4B7E-9DF1-1B0787A8B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72EEF44-0385-411E-83F4-335E8F12A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01CCB4-2AB8-4FBE-87F6-D26215F55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“高潜”不是一张分数单，而是一组持续出现的成长信号。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D325733-DC88-46D6-90A5-0CFA41801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0B47E12-247F-4A93-9E7F-F68AC3341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471602-2973-4BCB-B670-D3D9BE0A5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对某一领域保持超常强度的好奇与投入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77AA44-11EF-4498-9123-FDECC83D6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C0EAB3-F850-451E-A8EC-FA495C87D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能够快速迁移知识、提出独特问题或形成原创表达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A260BD-C764-424D-8963-3AA71EE15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DB2F706-5B1A-43D6-AA0B-D6906BDC6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在复杂任务中表现出坚持、结构化思考或领导力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3F1B20A-E72B-48CB-B713-D1DE323EB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5D6721B-05F0-4460-BAED-8885A6787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能力发展不均衡，可能同时面临学校适应或情绪压力</a:t>
            </a:r>
          </a:p>
        </p:txBody>
      </p:sp>
    </p:spTree>
    <p:extLst>
      <p:ext uri="{BB962C8B-B14F-4D97-AF65-F5344CB8AC3E}">
        <p14:creationId xmlns:p14="http://schemas.microsoft.com/office/powerpoint/2010/main" val="961049373"/>
      </p:ext>
    </p:extLst>
  </p:cSld>
</p:sld>
</file>

<file path=ppt/slides/slide2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CCB6D577-FA2A-4A9B-A146-C6EE05C7A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MULTI-EVIDENCE DISCOVERY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F47CE9-88B6-4A94-949D-D4902E787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E030747-1154-4A74-96EB-6948B906E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3A9E79-0D70-40EA-A0EB-642F8A512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C87124-6B32-442D-B230-FD4FA5A94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054894-D57E-415E-B639-D9DBE673A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五类证据共同发现潜能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B5F5303-57DF-4F5F-96BA-2AAF6BA23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62250" y="3238500"/>
            <a:ext cx="1524000" cy="1524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3C61AEC-B13B-483E-8F3F-0A3C2912C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667000"/>
            <a:ext cx="2667000" cy="2667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5E89253-399E-42F0-9F21-073C93B1D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2095500"/>
            <a:ext cx="3810000" cy="38100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EA4DC9B-C53A-4E3B-B44F-2765E4097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1876425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038A3FA-A174-4357-B67A-6477AB2F4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62250" y="1571625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0B0B0D"/>
                </a:solidFill>
              </a:defRPr>
            </a:pPr>
            <a:r>
              <a:rPr sz="1050" b="1">
                <a:solidFill>
                  <a:srgbClr val="0B0B0D"/>
                </a:solidFill>
              </a:rPr>
              <a:t>学习表现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2124AAD-F449-408B-9ED2-F396D05DF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5695" y="3291472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166415E-6919-4BE9-9811-E7844CCD2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895" y="2986672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0B0B0D"/>
                </a:solidFill>
              </a:defRPr>
            </a:pPr>
            <a:r>
              <a:rPr sz="1050" b="1">
                <a:solidFill>
                  <a:srgbClr val="0B0B0D"/>
                </a:solidFill>
              </a:rPr>
              <a:t>兴趣持续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40AADC-E136-4316-83E9-37712271A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1761" y="5581066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0B9322D-04E6-4FEA-9C13-DB71D01E8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65961" y="5809666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0B0B0D"/>
                </a:solidFill>
              </a:defRPr>
            </a:pPr>
            <a:r>
              <a:rPr sz="1050" b="1">
                <a:solidFill>
                  <a:srgbClr val="0B0B0D"/>
                </a:solidFill>
              </a:rPr>
              <a:t>项目行为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18179C-4568-436B-B13D-2A6FC7223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4339" y="5581066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23A784E-604B-491F-8F63-1381DB602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8539" y="5809666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0B0B0D"/>
                </a:solidFill>
              </a:defRPr>
            </a:pPr>
            <a:r>
              <a:rPr sz="1050" b="1">
                <a:solidFill>
                  <a:srgbClr val="0B0B0D"/>
                </a:solidFill>
              </a:rPr>
              <a:t>创造表达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03EA8D5-7413-40DD-8E96-6AA9276F8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0405" y="3291472"/>
            <a:ext cx="152400" cy="15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B5AD4FF-9AA8-4700-AEF5-47B2C9C46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605" y="2986672"/>
            <a:ext cx="152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0B0B0D"/>
                </a:solidFill>
              </a:defRPr>
            </a:pPr>
            <a:r>
              <a:rPr sz="1050" b="1">
                <a:solidFill>
                  <a:srgbClr val="0B0B0D"/>
                </a:solidFill>
              </a:rPr>
              <a:t>导师观察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1B631F-84D5-4D86-96CA-5F0E2916E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5125" y="3648075"/>
            <a:ext cx="1238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4B3E"/>
                </a:solidFill>
              </a:defRPr>
            </a:pPr>
            <a:r>
              <a:rPr sz="1500" b="1">
                <a:solidFill>
                  <a:srgbClr val="FF4B3E"/>
                </a:solidFill>
              </a:rPr>
              <a:t>多元证据</a:t>
            </a:r>
          </a:p>
          <a:p xmlns:a="http://schemas.openxmlformats.org/drawingml/2006/main">
            <a:pPr algn="ctr">
              <a:defRPr sz="1500" b="1">
                <a:solidFill>
                  <a:srgbClr val="FF4B3E"/>
                </a:solidFill>
              </a:defRPr>
            </a:pPr>
            <a:r>
              <a:rPr sz="1500" b="1">
                <a:solidFill>
                  <a:srgbClr val="FF4B3E"/>
                </a:solidFill>
              </a:rPr>
              <a:t>动态更新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A5AFCAF-809A-46BD-B9B1-BB5B2E158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381250"/>
            <a:ext cx="4286250" cy="266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1D44243-0BB4-44E0-BA7C-632CC66AC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381250"/>
            <a:ext cx="57150" cy="266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2DCF4EC-459E-4091-BFB3-D5D8F2C03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609850"/>
            <a:ext cx="38576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不是一次测试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8461E8E-3E07-4445-9D6B-B28F50975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3124200"/>
            <a:ext cx="3857625" cy="175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结合学习表现、兴趣持续性、项目行为、创造表达、访谈与导师观察；结果连接课程、挑战、导师和奖助，而不是制造标签。</a:t>
            </a:r>
          </a:p>
        </p:txBody>
      </p:sp>
    </p:spTree>
    <p:extLst>
      <p:ext uri="{BB962C8B-B14F-4D97-AF65-F5344CB8AC3E}">
        <p14:creationId xmlns:p14="http://schemas.microsoft.com/office/powerpoint/2010/main" val="946935944"/>
      </p:ext>
    </p:extLst>
  </p:cSld>
</p:sld>
</file>

<file path=ppt/slides/slide2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5E098E0-A261-4FE2-AAE4-0F1066523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1 + 5 + 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B560C4F-33B6-42CB-91FC-F0FAF9098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B11A851-1E49-4446-8820-210F51AC6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AF654B-1878-458F-BF26-A85521E60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676F360-289B-4822-965A-D4B323C0B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945A938-921A-4DC0-9658-08EFCED92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一人一案 · 五类导师 · N 个开放场景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009C96B-E731-424E-90B0-8CBB3F8793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30480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C1EE6E-41F9-4D5E-963A-0CDA46A55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619375"/>
            <a:ext cx="25146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B67EF1-9DFB-4566-B77C-507B4FBE4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571875"/>
            <a:ext cx="25146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动态成长档案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F54195A-853A-42D8-A0CF-2050B7E9F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095750"/>
            <a:ext cx="25146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C8CED8"/>
                </a:solidFill>
              </a:defRPr>
            </a:pPr>
            <a:r>
              <a:rPr sz="1125" b="0">
                <a:solidFill>
                  <a:srgbClr val="C8CED8"/>
                </a:solidFill>
              </a:rPr>
              <a:t>目标、证据、支持与年度路线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E154EEB-113B-4577-8743-BC7EA2916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24300" y="2381250"/>
            <a:ext cx="304800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8335CCB-97C5-4845-81C8-F99937CF2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619375"/>
            <a:ext cx="25146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5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B5ABBE6-F4F6-47EC-B451-5591609C0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571875"/>
            <a:ext cx="25146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导师协同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3450F8A-0DC3-4A32-8AC9-D545DA1FA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095750"/>
            <a:ext cx="25146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C8CED8"/>
                </a:solidFill>
              </a:defRPr>
            </a:pPr>
            <a:r>
              <a:rPr sz="1125" b="0">
                <a:solidFill>
                  <a:srgbClr val="C8CED8"/>
                </a:solidFill>
              </a:rPr>
              <a:t>成长 / 学术 / 科研 / 产业 / 健康导师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18D7083-A930-4BC6-B3AF-8DA00B627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381250"/>
            <a:ext cx="3905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9DFF284-B6A4-46A9-AE23-2E8384DD0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2619375"/>
            <a:ext cx="33718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500" b="1">
                <a:solidFill>
                  <a:srgbClr val="FF4B3E"/>
                </a:solidFill>
              </a:defRPr>
            </a:pPr>
            <a:r>
              <a:rPr sz="4500" b="1">
                <a:solidFill>
                  <a:srgbClr val="FF4B3E"/>
                </a:solidFill>
              </a:rPr>
              <a:t>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AAA47F8-66EA-4A2B-BF3A-9557E3BBF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3571875"/>
            <a:ext cx="3371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B0B0D"/>
                </a:solidFill>
              </a:defRPr>
            </a:pPr>
            <a:r>
              <a:rPr sz="1725" b="1">
                <a:solidFill>
                  <a:srgbClr val="0B0B0D"/>
                </a:solidFill>
              </a:rPr>
              <a:t>开放场景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7DE320C-2F7A-4C4D-A234-3B9383662E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4095750"/>
            <a:ext cx="33718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学校、大学、实验室、企业、城市、国际</a:t>
            </a:r>
          </a:p>
        </p:txBody>
      </p:sp>
    </p:spTree>
    <p:extLst>
      <p:ext uri="{BB962C8B-B14F-4D97-AF65-F5344CB8AC3E}">
        <p14:creationId xmlns:p14="http://schemas.microsoft.com/office/powerpoint/2010/main" val="1371544225"/>
      </p:ext>
    </p:extLst>
  </p:cSld>
</p:sld>
</file>

<file path=ppt/slides/slide2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B43194C-C2EB-4A1A-96C8-988E3A695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CUSTOMIZED PATHWAYS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74EBF3-E790-4166-B77B-03BA7748C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80DA87-25EE-4044-8136-BDE8C3501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4AAD0B-E542-43EB-BC0D-D170B2FF7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5EAE88-5E7D-4619-BFC3-E681DA88C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94BA0DA-21DE-4AC3-AACE-685C09734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四条可组合培养路径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C775DD8-0F65-489B-89E1-24BB4C970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205AD4-B7E5-4442-98CC-1AE9C3DA9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1652CD-591A-4D57-B3BF-F741996C1B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学术研究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275A4A-8343-467A-AB83-68811B6A4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高阶课程、实验室、论文方法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53E46C9-0632-4D85-896B-B09D75EC4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6638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B243A6B-97D0-439A-B57C-6C2EE1424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工程创造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316A2F-926D-4F73-B4D3-1F444F169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编程、机器人、原型与产品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15A770C-0920-44DE-8425-8F8A2C8E9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79034D-6FE7-4A85-BFA2-1E65A1942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人文社会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B99A8E2-3B0D-4F64-92A4-D014AA579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写作、城市研究、公共议题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8CEF337-2DA0-476C-9CD3-53286B069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1613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93C7855-874E-410F-8D79-54A6CB89A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综合领导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B465DEB-C84F-46DE-9FEB-654D58F0A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团队、活动、社会创新与表达</a:t>
            </a:r>
          </a:p>
        </p:txBody>
      </p:sp>
    </p:spTree>
    <p:extLst>
      <p:ext uri="{BB962C8B-B14F-4D97-AF65-F5344CB8AC3E}">
        <p14:creationId xmlns:p14="http://schemas.microsoft.com/office/powerpoint/2010/main" val="394950396"/>
      </p:ext>
    </p:extLst>
  </p:cSld>
</p:sld>
</file>

<file path=ppt/slides/slide2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4263EA8-25EF-4FB0-9703-96BF9B345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ANNUAL CYCLE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702F0D0-A47F-4CD6-A2EE-DEEC23354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29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FB507B0-5DDF-4E2C-8C7F-3C40CE26D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10BF65-D214-43F6-9A5C-29337274D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A618A1-4CC1-4399-A5AC-263C89D11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D792936-59DC-4FBA-BC28-452E0B5E3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一学年完成“发现—挑战—成果—升级”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D6EA3DA-E563-442D-8D16-C554F1527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A92779-9B53-4DC7-BF29-520218CFD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A1F62C-85F1-4041-8D7C-F30E58874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1–2 月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618931F-8511-4336-B634-65659D4F4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基线画像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目标共创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D6CF687-3E00-4AF6-B4A8-AA0C4B40A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514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F235C61-EEC7-4F7F-B9C4-ABF5A539A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3–5 月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8AFD9E4-0229-430B-BA24-AE0135C9B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基础能力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导师匹配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653B959-6A31-450B-A471-2F8969FD6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113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251F0CE-1194-46B4-8BE8-FDF9D2C9E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6–8 月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E9ECF35-FAA7-4E09-AC50-AED79DF86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大学/企业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真实项目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818E11C-B0D4-406B-8B3A-942E47989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3712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DA95A38-C9D3-407C-B4F7-A3526D253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9–11 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6FA1AC3-3077-435A-AFE5-A046C5CEC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深化迭代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公开成果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0F4D9B0-0B41-4290-8295-A411400BB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4311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989776E-9985-4E5E-89AD-81DC27CF0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12 月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97983A9-0893-4AD8-B46A-14A526E30D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年度复盘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下一年路线</a:t>
            </a:r>
          </a:p>
        </p:txBody>
      </p:sp>
    </p:spTree>
    <p:extLst>
      <p:ext uri="{BB962C8B-B14F-4D97-AF65-F5344CB8AC3E}">
        <p14:creationId xmlns:p14="http://schemas.microsoft.com/office/powerpoint/2010/main" val="162779527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8DBBF8E-56AC-4B54-8063-69AA484E3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WHY NOW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CF7FD1E-92A6-40F0-A67D-D6D8E5DD5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E63D208-21F3-49E3-8AEE-47A77F965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194D0D-682E-4170-AD84-08035BC55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689325-45CE-4B44-BADC-239AEEC2B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9056374-B03C-4BAE-8015-47D18339D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教育、科技、人才正在形成新的战略交汇点。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5B5BDB-D6C9-495F-BB4A-F37E82D32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619E4D-7447-4F8F-A8C7-DACFC3084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7F52A3-B0E4-4A49-B7FD-C189D0F38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AI 正从工具进入教育全场景，但仍需要教师负责与人文关怀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7ADBCDC-CA58-4E1D-B5CA-27BB4C604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08E1074-CAA3-470D-A13A-364225BBD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国家科学教育强调真实问题、项目制、跨学科与社会课堂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B8EE36F-1B87-455A-91E9-B97399A94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9608E5A-5FA5-47F8-B1EC-FF7FEB47B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深圳承载 APEC 2026，为亚太青年创新叙事提供城市窗口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3F13A07-CF9D-47AE-BBB0-433B01510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7703D42-9136-4453-854A-77C55E7A91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家庭与学校同时需要更专业、更连续的差异化成长支持</a:t>
            </a:r>
          </a:p>
        </p:txBody>
      </p:sp>
    </p:spTree>
    <p:extLst>
      <p:ext uri="{BB962C8B-B14F-4D97-AF65-F5344CB8AC3E}">
        <p14:creationId xmlns:p14="http://schemas.microsoft.com/office/powerpoint/2010/main" val="1060337934"/>
      </p:ext>
    </p:extLst>
  </p:cSld>
</p:sld>
</file>

<file path=ppt/slides/slide30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14D441A-E9F3-4482-BB3D-A3B6F7473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MENTOR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330EAB-FEDA-4470-ACC6-39D902E026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47971D2-1D18-4C85-8696-DA338CFE8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55CD9B2-C394-475D-B942-EE8388352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1C366B-4052-48C1-83E2-22988AA25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0532A63-5344-4EEE-9640-32A7BEF65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五类导师共同负责，而不是用名人名单装饰项目。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E607A36-0093-4FEA-B18B-02177F06F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B2C1B66-7F95-4126-B2BE-BF5BC4F26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6ED3368-A6F0-4A36-9DB9-2CDA51D0E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成长导师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A9D6BA-0A61-4591-8C00-E0CB5EC88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目标、状态、家庭与跨方协同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ADEF332-6B0C-40D5-8EAC-686CDF204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421BB8-C034-4F0D-82B5-F82328E67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43A5CC5-E563-4C6C-972D-980CB6AE9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861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学术导师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CFB862A-568D-4409-AC49-944C0E0EA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861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学科基础、学习策略与高阶挑战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C04ADA7-E4E8-463D-B76B-FF5A83A69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B65F368-1A51-4BDE-9225-6067A4B59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C415EAB-53EE-4536-8BD2-AD69297BF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科研导师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D084FB4-63FD-4C30-A058-FC07FACE5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研究方法、证据、伦理与质量标准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960151A-F6E2-4F49-B70F-AE27213CF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D52E4CA-DC86-4C5F-B2A2-D088AB3C7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C964040-5DA2-414C-B942-644EC8AA9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产业导师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782EB29-FD9D-47B6-BE4B-E7B30E59F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真实问题、工程过程与职业视角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EE8546A-F63A-4D14-A2EE-FF64FA15C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2305050"/>
            <a:ext cx="20383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B8FF301-A825-4917-9F40-E8E1623E4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2305050"/>
            <a:ext cx="5715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E3355EE-FD3D-4F09-B510-85772AA3F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2533650"/>
            <a:ext cx="16097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健康导师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31BA53A2-1364-42EC-A864-1F47FCBFA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3048000"/>
            <a:ext cx="1609725" cy="1657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生活健康教育、观察与专业转介协调</a:t>
            </a:r>
          </a:p>
        </p:txBody>
      </p:sp>
    </p:spTree>
    <p:extLst>
      <p:ext uri="{BB962C8B-B14F-4D97-AF65-F5344CB8AC3E}">
        <p14:creationId xmlns:p14="http://schemas.microsoft.com/office/powerpoint/2010/main" val="1913109512"/>
      </p:ext>
    </p:extLst>
  </p:cSld>
</p:sld>
</file>

<file path=ppt/slides/slide3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40EDD3-B974-4A3F-A980-BD2847639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EQUITY &amp; SCHOLARSHIPS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8BDD8A-2D9E-43B5-9680-D5372ECB1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5ECE6D9-B706-4D5A-AA17-C46BBB1B4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6F2389-13C1-4C58-9026-551BB9A42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64E4C41-D356-4414-8986-5C6657E59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EA0FE8-F9E6-4D22-996A-58FC64FC8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让“破格培养”不只服务能够购买高端教育的家庭。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C999AA-6375-40D0-8169-C16038AE2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2909E6C-3353-490E-9E55-6592ADE96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5047E7-7CFE-4066-964D-5394AB7B4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高净值家庭定制服务支持平台可持续运营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5127B40-DE26-4E37-9B48-3A3C66F42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DDDDD7B-0811-4D64-B664-5749BAE0A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学校项目发现更多普通家庭中的潜能学生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3FD183-9B96-461A-8725-FA04F8AA0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7573309-7ABF-46C5-8778-40E83C34F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基金与公益伙伴设立奖助及项目名额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3F2DAD-7895-43F6-B721-6B7296C94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175FC91-C511-4131-9347-B44A410E7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评价社会影响：机会获得、参与质量、长期发展与福祉</a:t>
            </a:r>
          </a:p>
        </p:txBody>
      </p:sp>
    </p:spTree>
    <p:extLst>
      <p:ext uri="{BB962C8B-B14F-4D97-AF65-F5344CB8AC3E}">
        <p14:creationId xmlns:p14="http://schemas.microsoft.com/office/powerpoint/2010/main" val="757507451"/>
      </p:ext>
    </p:extLst>
  </p:cSld>
</p:sld>
</file>

<file path=ppt/slides/slide32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E9E53B6-AD02-46B9-9759-80F681A69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WHOLE-PERSON HEALTH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65A3EC-BB89-49C4-8316-F40CA6AFA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32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49228A2-2DDA-4B99-8D16-F9E636705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CCC4754-4721-44FA-904F-67B7E49E0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D6B92A-8D8B-4BBC-8DE0-826692641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FE5773F-5CAB-48C1-A122-2EBBD54F0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4670A0C-4691-43FD-9E28-5F9C9C3D8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人格、心理、生理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与生活健康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48E605-F2C6-42F6-9A47-2821D3021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61324DF-521F-4A9E-8841-09B78CBC0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健康不是附加模块，而是所有成长的底座。</a:t>
            </a:r>
          </a:p>
        </p:txBody>
      </p:sp>
    </p:spTree>
    <p:extLst>
      <p:ext uri="{BB962C8B-B14F-4D97-AF65-F5344CB8AC3E}">
        <p14:creationId xmlns:p14="http://schemas.microsoft.com/office/powerpoint/2010/main" val="264345761"/>
      </p:ext>
    </p:extLst>
  </p:cSld>
</p:sld>
</file>

<file path=ppt/slides/slide3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14A5066-A488-4677-BB87-27490BB85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PERSONALITY &amp; SEL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DEF1F5-F8D2-4F43-95EE-253E69149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9D6481A-2386-47D6-BC17-32AF65842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B04BFA-B83F-4C0D-BD8B-591B8ECE5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21217DF-52F0-4DDB-91E9-C5DA79B04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5BD706-D167-4EA7-8172-9A8B9D96F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人格健全：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认识自己，也学会与世界相处。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9821515-1FEF-4275-B1DE-A5DE3477F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524125"/>
            <a:ext cx="4286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4B4B4F"/>
                </a:solidFill>
              </a:defRPr>
            </a:pPr>
            <a:r>
              <a:rPr sz="1500" b="0">
                <a:solidFill>
                  <a:srgbClr val="4B4B4F"/>
                </a:solidFill>
              </a:rPr>
              <a:t>自我意识、自我管理、社会意识、关系技能、负责任的决策；通过项目、日常和反思持续练习。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AB76B1-2C34-42E4-B077-9821A531C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10125"/>
            <a:ext cx="90487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fc9cf82e3864c17"/>
          <a:srcRect xmlns:a="http://schemas.openxmlformats.org/drawingml/2006/main" l="2558" t="0" r="2558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715000" y="1809750"/>
            <a:ext cx="5829300" cy="40957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DFB806-247E-4124-8090-47D762CF4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05875" y="6000750"/>
            <a:ext cx="26289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927868202"/>
      </p:ext>
    </p:extLst>
  </p:cSld>
</p:sld>
</file>

<file path=ppt/slides/slide34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12E7643-9962-4B05-9625-56F4ADA37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MENTAL HEALTH SUPPORT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50515D-302E-4BC6-A289-48DEBE410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34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6555D6-D13F-45B1-B541-B79C77EAF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9C42F5B-72D6-4396-B67A-19AB56615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4B512EB-11D1-4D61-9080-F85501868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9D4AAD-0E8E-432C-AA99-C3E3DB163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构建“教育—观察—转介—跟进”的支持链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BF68200-0EE1-4143-A11D-4D95DE99C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ED2505-B130-4453-B6DE-C872DCA4E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01720E1-53CD-4025-AFAE-BB559A23F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普及教育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C1E0E9-C304-464A-ABAC-55DE16D69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情绪、压力、关系与求助素养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A827B41-4285-44F1-95CB-A2270A0A3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3F1A053-9C41-4E56-BDD7-764E60881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FAC2A93-36BB-461F-A06C-A480A2E7B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日常观察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2CB02F1-80CE-4DBA-A91F-6E1DF89C6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导师、教师与家庭识别变化信号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A578587-AFD0-48BA-A4B7-8AC28A004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6C67304-AB7A-4187-8508-DBEACA78F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8EEC31E-76EF-4BA2-8990-5904EDB86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专业转介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3ADED81-A958-4484-A3CB-DEFBB8466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持证心理、医疗与健康机构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123ADED-83FF-41E2-8BD5-A92FAF1D0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1925C51-210B-4CC6-B983-A82896A59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8167D22-1A4A-4011-B6CC-18C71FBF8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协同跟进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DC10342-BF84-4069-8D89-1DFF48C5F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遵循隐私和责任边界持续支持</a:t>
            </a:r>
          </a:p>
        </p:txBody>
      </p:sp>
    </p:spTree>
    <p:extLst>
      <p:ext uri="{BB962C8B-B14F-4D97-AF65-F5344CB8AC3E}">
        <p14:creationId xmlns:p14="http://schemas.microsoft.com/office/powerpoint/2010/main" val="2089742983"/>
      </p:ext>
    </p:extLst>
  </p:cSld>
</p:sld>
</file>

<file path=ppt/slides/slide3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635CBB0-0398-4873-9C37-9C54EE1C7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PHYSICAL &amp; ENVIRONMENTAL HEALTH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AEF31F6-B46C-4C54-AAEC-551BDBCB4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370885-1925-418D-998F-F577D018A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FD2E07-0731-417F-9C80-5002B37C2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89FDD7-C2B1-4AB8-A86E-79E35E302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7240D4-68BC-4121-B85A-9FE072900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把健康转化为可执行的生活系统。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1BD5DD-FA50-4458-AB9B-20A15BF45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83D6492-D490-4B21-AB95-78D7077ED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50BFFEF-8DEB-48F2-BE32-E41957A3D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睡眠与节律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4D047AC-BE34-4BA3-9436-AB51D4335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建立适龄作息与设备使用边界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415DC2E-A852-41E8-8DDB-8739DF752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F081756-37D7-423B-A6F4-1ECDD5C7A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DE7F612-3705-4674-A58C-FA76E82C4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运动与体能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8BCB0E0-8E6C-4DE1-80EE-F3B4D65ADA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把运动作为认知、情绪与社交支持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F3D1A09-646E-4F3D-ACAF-C27FA75B4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B4F5A10-8722-4EAB-8EED-FF557B3D8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ACEB682-8811-472F-BAE2-6AF5FAAD0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营养与身体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84BDC35-8E85-44B9-94D4-5EB228614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科学饮食、青春期与身体认识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2DFFBB5-E2A1-4A26-B5C9-3194E4319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015E96D-8728-4E4A-A892-94198B2C6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EB7BF34-6DB4-406E-9158-341EDDAB7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环境与安全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C49033F-A686-4914-8231-7FDF53B7C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城市环境、实验安全与风险意识</a:t>
            </a:r>
          </a:p>
        </p:txBody>
      </p:sp>
    </p:spTree>
    <p:extLst>
      <p:ext uri="{BB962C8B-B14F-4D97-AF65-F5344CB8AC3E}">
        <p14:creationId xmlns:p14="http://schemas.microsoft.com/office/powerpoint/2010/main" val="722854337"/>
      </p:ext>
    </p:extLst>
  </p:cSld>
</p:sld>
</file>

<file path=ppt/slides/slide3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7B54ECF6-88D1-4CE5-BC5B-6FEF41E31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LIFE CAPABILITIES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241E6B-6098-4F0B-ACBE-31D51AA1A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D5AE52-1BEB-493E-A197-65C20C204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AFB6B59-7881-4FAE-BDFA-B6A2C3614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B7D29E7-FE1F-416C-A879-3E6959729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A33452-FACD-4048-B9CD-41B24B2F2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让孩子既能创造未来，也能照顾好自己。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110269-CE61-4122-8573-622A59DF8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33CD50-095B-4CC0-84D4-1A6062E04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24A388-5E5B-497E-8FEA-C73A0B7F7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自理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BF500E0-5C3D-4666-8A4B-A6B70EEDD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时间、空间、物品与基本生活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2D261C6-EB2B-45A3-B9F3-FB2E5581E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FCA4F04-9FFB-4E92-B387-2C808B64A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0F1C7F2-A0E9-498D-A061-2DB1C9EED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安全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84CA65-9D8A-4D45-AB0A-6CE807BB4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急救、出行、网络与公共安全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087916F-3881-43A6-BEE2-E49DABD34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7230958-18D4-4094-958F-845C56812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1A7DBA8-C212-47DF-BFC3-708E3651B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沟通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753C3BC-7DBB-4CCD-8676-9A496DA56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表达需求、协商、冲突与求助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14FC9C3-1663-430E-A883-96ADD7927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337A666-62D0-460B-B16C-2A60F1CB1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9026972-3135-4A61-AE1D-B6AD4A784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财商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3EB9662-678B-4B10-AE0A-B710EF0E4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消费、预算、价值与责任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F428484-8658-469C-8079-12783CF53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1039741-6F35-46D4-9982-C542553B7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79E7A63-9D56-43FF-9FD6-6900CCB2C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热爱生活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7C130F7-EA62-42B7-82F9-EDE66D18A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兴趣、审美、劳动与社区参与</a:t>
            </a:r>
          </a:p>
        </p:txBody>
      </p:sp>
    </p:spTree>
    <p:extLst>
      <p:ext uri="{BB962C8B-B14F-4D97-AF65-F5344CB8AC3E}">
        <p14:creationId xmlns:p14="http://schemas.microsoft.com/office/powerpoint/2010/main" val="945276895"/>
      </p:ext>
    </p:extLst>
  </p:cSld>
</p:sld>
</file>

<file path=ppt/slides/slide3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CA78A11-7459-4E73-9E23-BE058446E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HEALTH GOVERNANCE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986FF7-0B25-4A74-B50C-0B8511644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6C10D2-05A1-412D-9D99-F1FF7608F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920506E-D200-4BA0-92B8-522BB27A8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B586B1-0069-4AFF-94BC-A46827D9B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286875-B4FB-4BEF-A90A-994547EB1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家庭—学校—中心—专业机构，职责清晰地协同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5D8282-8506-48A3-9836-6BCB0FA95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C547F30-9ED5-470D-B534-E6CE8F605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B4DADD-7578-4312-9FE0-4DDB1D6A6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家庭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757138-D529-4678-9BB0-CC1D94689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知情、陪伴、日常变化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37732A-DFC7-436A-8EC3-762025ECA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BA6DDC-B431-4DC2-AAF0-1F3A2C1E5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05FA133-BBF5-4D47-96D6-AFBF94A89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学校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0F17FCC-1EE2-47A1-B9BF-414CF5DF6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教育、观察、校内支持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F4679FD-E392-47B4-806B-F2716EE87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F2EBB40-488A-47B9-BD5E-C558E9683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DF8E3DC-27BE-4F1D-8169-19179E6F0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成长中心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3780A7D-8431-46FC-87FA-2AEFD811F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课程、导师、转介协调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654AAB6-9E81-4F6E-8723-63FDF2FAF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8C7B463-3318-4017-8ADA-B0BB88ABB4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EEE50AC-4906-4724-9EB8-2971D6423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专业机构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7A5A4BB-93FF-4378-BC88-6367FAC10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评估、咨询、医疗与督导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B676927-369D-4947-AF83-F169DC7A0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68757D9-BDAB-40F0-92B4-A3A555D29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AF99063-2358-43EC-8FB9-399EA8659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学生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6C2DC09-1209-450B-8130-3B70542FA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知情、表达、选择与求助</a:t>
            </a:r>
          </a:p>
        </p:txBody>
      </p:sp>
    </p:spTree>
    <p:extLst>
      <p:ext uri="{BB962C8B-B14F-4D97-AF65-F5344CB8AC3E}">
        <p14:creationId xmlns:p14="http://schemas.microsoft.com/office/powerpoint/2010/main" val="1987672009"/>
      </p:ext>
    </p:extLst>
  </p:cSld>
</p:sld>
</file>

<file path=ppt/slides/slide38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27057B3-7344-4BB3-B408-390A6CEEC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CITY AS CAMPUS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1EEA6C-4F7B-4ED8-9EDC-B89F03879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38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6DF6951-3CA2-43A1-898C-5C61C376A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4355F6E-7C6C-4B37-98BA-13C01F8AB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22951A4-9E27-4C7E-9C8E-74C5FF1CB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5C93B9D-F922-435A-8C62-C828F2EA7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A511CAD-E8F5-481E-95E5-DB2C16B63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城市探索、企业实践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与大学研学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57D015A-F7A6-476B-AC65-797EBC6CB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0B468BD-A694-4DBD-B1FB-1E4C4580F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深圳是起点，大湾区是试验场，世界是坐标系。</a:t>
            </a:r>
          </a:p>
        </p:txBody>
      </p:sp>
    </p:spTree>
    <p:extLst>
      <p:ext uri="{BB962C8B-B14F-4D97-AF65-F5344CB8AC3E}">
        <p14:creationId xmlns:p14="http://schemas.microsoft.com/office/powerpoint/2010/main" val="1330690306"/>
      </p:ext>
    </p:extLst>
  </p:cSld>
</p:sld>
</file>

<file path=ppt/slides/slide3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E57F655-9FDC-416F-BCA0-6FB2B7D35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SHENZHEN AS CAMPUS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8F3BEE-102A-4709-9692-89775DD4E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39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0C5B75B-5D55-4B82-B03B-DB377187D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7747E0-809E-435E-95F7-11B11A24A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664EAF4-F3ED-4395-A895-DDA42E5B8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CA2A91-22E8-4879-9154-D8EEC5671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把一座创新城市，</a:t>
            </a:r>
          </a:p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变成青少年的开放课堂。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DFAE63A-35A0-4107-B8A5-93A417256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524125"/>
            <a:ext cx="42862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4B4B4F"/>
                </a:solidFill>
              </a:defRPr>
            </a:pPr>
            <a:r>
              <a:rPr sz="1500" b="0">
                <a:solidFill>
                  <a:srgbClr val="4B4B4F"/>
                </a:solidFill>
              </a:rPr>
              <a:t>宝安制造、前海开放、南山科技、罗湖城市与文化；从真实观察开始，以项目成果结束。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1C622A-837F-4821-B0CB-3122A95F6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10125"/>
            <a:ext cx="90487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d81f62e3a94d35"/>
          <a:srcRect xmlns:a="http://schemas.openxmlformats.org/drawingml/2006/main" l="9950" t="0" r="995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5715000" y="1809750"/>
            <a:ext cx="5829300" cy="4095750"/>
          </a:xfrm>
          <a:prstGeom xmlns:a="http://schemas.openxmlformats.org/drawingml/2006/main" prst="rect">
            <a:avLst/>
          </a:prstGeom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37F89D-7FEF-4E41-98BF-33B155977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05875" y="6000750"/>
            <a:ext cx="26289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AI 概念视觉｜非真实活动现场</a:t>
            </a:r>
          </a:p>
        </p:txBody>
      </p:sp>
    </p:spTree>
    <p:extLst>
      <p:ext uri="{BB962C8B-B14F-4D97-AF65-F5344CB8AC3E}">
        <p14:creationId xmlns:p14="http://schemas.microsoft.com/office/powerpoint/2010/main" val="126468118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F4EEA7A-96FA-4170-80DA-F6F231051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CITY OPPORTUNITY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A254003-DB3A-4F15-98C4-19313B629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BC4F7B3-2288-462E-B448-3DCC8D893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A72794E-D23A-4646-ADE9-146FE385F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A5194CA-EE9D-41C7-80F1-7270BA9D6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9CB27C1-0236-4F91-B6AC-974649E55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2026—2056：从深圳试点，到世界影响力青年成长网络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92F06D-16E0-4A80-9141-BB3832C0B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EAC0707-5D69-48BA-9425-9BA762252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FDF0D6A-5071-4934-B030-A815DE60A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2026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280057A-9C0F-4389-869D-34E523435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深圳首批中心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APEC 青年创新议题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3E3AAAA-95B0-4791-A362-AA2B65B51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6638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6E18C33-ACA1-4CE4-8678-9C2C6463D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2027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3167D57-7FEF-4A67-A9F3-62EA3AC1C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深港协同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区域中心复制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B06EED-E821-4639-91C1-7BA39C5D9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0CCDFC6-1269-42C1-ABD9-43A972A35C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2030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BD0D72E-4D13-4EBA-9097-67C906582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大湾区大学—企业—学校网络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0301B03-27D8-4F49-B633-C347CA9BE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1613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EEEAF8B-E446-4B89-B947-9A781192F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2036+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04FF5B-9894-4EF3-94A0-579713E93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面向亚太的青年科技人才平台</a:t>
            </a:r>
          </a:p>
        </p:txBody>
      </p:sp>
    </p:spTree>
    <p:extLst>
      <p:ext uri="{BB962C8B-B14F-4D97-AF65-F5344CB8AC3E}">
        <p14:creationId xmlns:p14="http://schemas.microsoft.com/office/powerpoint/2010/main" val="1916171419"/>
      </p:ext>
    </p:extLst>
  </p:cSld>
</p:sld>
</file>

<file path=ppt/slides/slide40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1B1DF2D-FD90-4004-9BA0-8E5C8F9DE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GREATER BAY AREA ROUTES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D41DFD8-59DA-4D0C-9B13-58E80D3D0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D63BDC-21D3-417A-890C-D384A9487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BA970F-DE05-484A-BD38-927E33375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8144B0-663C-4F18-A15B-21BD1524F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315A17-6C4E-4CD5-8DB3-A427D0279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四条湾区主题学习路线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0F522E-520D-4EDC-9D07-A80C70466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77E176-E3BC-4C9D-9229-2F4A09A96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1B5B55-3975-4240-8155-6CAC7AFB0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深圳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57E301A-1014-4144-97C4-6F14B931E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AI / 机器人 / 新能源 / 城市治理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F5350F5-6347-4D46-ABFA-E48F0DB23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6638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908482-5006-48BE-8B87-DD0341506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香港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544F825-E3B5-43AC-A480-2DF63FA23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大学 / 金融科技 / 国际交流 / 北部都会区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97A6A40-86F3-44CE-810C-6F3432EC4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6F79FBC-A1D0-4634-B59E-2E34F09CD7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东莞松山湖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077F0FE-C014-4839-B8EC-67D2F5406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先进制造 / 科研装置 / 产业集群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FDF4DD9-DFBA-4699-9F89-45EE59105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1613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9012E25-129F-4304-A108-8DB980BDE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广州与湾区高校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883D965-0833-42CA-8395-BFFB36171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基础研究 / 生物医药 / 综合创新</a:t>
            </a:r>
          </a:p>
        </p:txBody>
      </p:sp>
    </p:spTree>
    <p:extLst>
      <p:ext uri="{BB962C8B-B14F-4D97-AF65-F5344CB8AC3E}">
        <p14:creationId xmlns:p14="http://schemas.microsoft.com/office/powerpoint/2010/main" val="573680715"/>
      </p:ext>
    </p:extLst>
  </p:cSld>
</p:sld>
</file>

<file path=ppt/slides/slide4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CF5C25A-3A46-4E4C-8459-3AC4A06DD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UNIVERSITY &amp; COMPANY ROLES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2E7CDE-9F21-4C3B-A834-F487A19AA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B322F3E-420B-45F5-A9D4-443BC6AA3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4FB2CB-084C-4133-A2FF-142EEA131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FCABD6A-C7FC-4EBF-84A7-80A7BC7AF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DA428A2-AB26-4D40-B5DC-0C103133B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大学成为长期网络，企业提供真实工程世界。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0649AB9-AE15-46A9-A4FC-AEC59B169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CCBA600-2694-4F38-8837-B5537BDA9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803C41-2585-48A9-BE6C-88F0FC826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955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大学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CF245D-2559-4D57-BB96-C375AF07A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099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导师、实验室、研究方法、教师发展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C1AE6E1-0A6D-4D05-A11C-BE5C11FA4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2669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824407-CA24-4961-9FA3-4AD7AE32A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2669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8059E1A-4497-432B-82F9-4C5029EF2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24955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企业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FB64B30-A5A0-457C-A3E0-29F051F84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30099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真实课题、工程师、场景、设备与评价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5E55CA-2D74-41D9-90E8-15A3A00FF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6D162CE-D036-4C30-82E9-FE3042848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58DC94F-C5B3-4523-AD8B-665AD63E5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862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学校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C11529B-6290-414A-B576-28DA1E1E9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006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发现学生、课程衔接、成长记录与家校协同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78C6EFA-92AB-4DE1-95BC-02DB6E0EF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057650"/>
            <a:ext cx="5238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50064E7-BD85-4646-900E-5344D41E8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057650"/>
            <a:ext cx="571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700C393-3BDF-400B-9EDE-FC0D79DDA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42862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中心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6B5123E-1F23-448B-857F-158233C43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43650" y="4800600"/>
            <a:ext cx="4810125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组织项目、质量标准、儿童保护与成果传播</a:t>
            </a:r>
          </a:p>
        </p:txBody>
      </p:sp>
    </p:spTree>
    <p:extLst>
      <p:ext uri="{BB962C8B-B14F-4D97-AF65-F5344CB8AC3E}">
        <p14:creationId xmlns:p14="http://schemas.microsoft.com/office/powerpoint/2010/main" val="774097550"/>
      </p:ext>
    </p:extLst>
  </p:cSld>
</p:sld>
</file>

<file path=ppt/slides/slide4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816E7BF3-3066-4748-B47F-745698F20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APEC SHENZHEN 2026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214607-0C2C-4DB2-A2A2-4573965F0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79E840A-E950-4D23-ADE2-269C7F8A5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9D2DB82-4D43-40B6-A2D9-842826ABD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37B0361-B4AC-4FC5-AD45-6094918AC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C8C326-ACDE-41D7-AE41-E32760D98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把青少年科技成长，放进亚太创新合作的城市叙事。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808CC87-A9E8-45C5-80C5-69A894882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342900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3D4F9E3-18CC-4EDB-A4A6-144D597F0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76500"/>
            <a:ext cx="300037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>
                <a:solidFill>
                  <a:srgbClr val="FFFFFF"/>
                </a:solidFill>
              </a:defRPr>
            </a:pPr>
            <a:r>
              <a:rPr sz="5700" b="1">
                <a:solidFill>
                  <a:srgbClr val="FFFFFF"/>
                </a:solidFill>
              </a:rPr>
              <a:t>2026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006C8CD-0627-4F92-9A89-4AB33C306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7147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SHENZHEN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5BC4F5-394D-46EC-AA96-5AB361BD5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190750"/>
            <a:ext cx="32194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6BCB222-EE95-4A71-B675-0BEE7DE6B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1907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5364F02-F317-495E-8082-4A16DE378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2419350"/>
            <a:ext cx="27908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开放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4D7BD4-AB60-43E0-B207-19AB6A789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2933700"/>
            <a:ext cx="27908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深港与亚太青年交流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705FA7E-CD34-42A8-85ED-8AEA63856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190750"/>
            <a:ext cx="32194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5319CE2-353D-4886-8B8B-FD2733126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1907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597A034-36EB-45E7-AF1A-CB7AED65C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419350"/>
            <a:ext cx="27908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创新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89FEDA9-F3A1-4998-A83E-3CC5ED60D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933700"/>
            <a:ext cx="27908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AI 素养与真实城市课题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D238B71-86C7-4C71-A23D-A5CFD5277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752850"/>
            <a:ext cx="32194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AF42B22-4D25-4481-9D01-A96D71784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7528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ACCC815-0FC4-4F43-94EF-D9C410405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3981450"/>
            <a:ext cx="27908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合作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9744689-0BE2-4AC4-9C80-F2B82647A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5350" y="4495800"/>
            <a:ext cx="27908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政府、学校、大学、企业共建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6A9ACC3-04FE-41F1-8182-C8AA2FDF9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752850"/>
            <a:ext cx="32194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E89DA7C4-7151-4092-B397-FE106C585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7528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00DF0FA-DC58-4C44-8156-A797DA4C9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981450"/>
            <a:ext cx="27908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成果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12F33AE-C06E-4D1C-ADF8-7B22962E1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495800"/>
            <a:ext cx="27908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青年创新成果周与城市展示</a:t>
            </a:r>
          </a:p>
        </p:txBody>
      </p:sp>
    </p:spTree>
    <p:extLst>
      <p:ext uri="{BB962C8B-B14F-4D97-AF65-F5344CB8AC3E}">
        <p14:creationId xmlns:p14="http://schemas.microsoft.com/office/powerpoint/2010/main" val="1551830176"/>
      </p:ext>
    </p:extLst>
  </p:cSld>
</p:sld>
</file>

<file path=ppt/slides/slide4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0B9D55C1-E46B-4EE3-BADB-4805A3A3C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GLOBAL BENCHMARKS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42BA5A6-88D4-48DA-ABF9-462A6442F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93B618-F042-4AFE-850F-237787D1A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9C09D5-3523-404A-8620-D25BF2E71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F982EE-B15C-4CA3-A772-443F9883A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DBF794D-597E-41ED-BA7E-21987E2A3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15 个项目，提炼七类可转化机制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B38080D-BC70-43CC-9E1C-76DE98435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85A4B5C-1CF8-4C05-AC80-EAADA01DF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0030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MIT RAISE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5DA244D-449C-485F-82DD-D59BF4F36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93370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AI 素养与伦理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61FE2EA-1729-46D0-BECF-52E85D81F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71850" y="219075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92FD9A-9E54-4F86-B413-46E15B751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240030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JHU CTY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359B00B-FC48-469D-B8C3-DEAB5B34E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293370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测评与进阶学习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3988190-2F65-4287-974C-2A9ED332A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9075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EE7FB38-D570-4F76-85DC-E48AC146A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40030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HKAGE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6340FC1-7B38-4C5B-A88B-17941ACDB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93370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学生家长教师研究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74BEF4-7B5E-4100-9366-BD3AB1C175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219075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08BDECC-927C-486E-96F5-DA962DFEF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240030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P-TECH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F44E881-1C3C-4007-BF03-5B7413D3C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293370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校—企—大学衔接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A10A8CB-0517-493F-8336-1345D6C0B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7190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538DFA7-601B-4F8E-8B0D-5CEC89355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98145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FIRST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7AB8CF3-391E-47C9-AEEF-64BEC2E58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51485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导师与挑战社区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3054ED5-DC56-4D65-94E6-0B9775691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71850" y="377190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A200612-B092-4BFB-BDB9-DA678861C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398145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LUMA Finland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40B8FB3-0808-4FC2-BEAF-653D37CC4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62350" y="451485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大学区域网络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CE30BDC-D9FA-4736-A60A-DB17ABE77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77190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307BC535-BF27-4227-9EC1-3AF1C51AD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98145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Israel FSI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75D2376-6994-444A-8318-248B16444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1485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多年制拔尖培养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4405E52-9F45-4723-9EB5-377439F85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3771900"/>
            <a:ext cx="25717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7E42CCF-ACF4-4780-9CE7-1E354434D4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3981450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WHO / CASEL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E581AF6-761D-4528-966B-ACAD9C777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10650" y="4514850"/>
            <a:ext cx="2190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全校健康与社会情感</a:t>
            </a:r>
          </a:p>
        </p:txBody>
      </p:sp>
    </p:spTree>
    <p:extLst>
      <p:ext uri="{BB962C8B-B14F-4D97-AF65-F5344CB8AC3E}">
        <p14:creationId xmlns:p14="http://schemas.microsoft.com/office/powerpoint/2010/main" val="727721394"/>
      </p:ext>
    </p:extLst>
  </p:cSld>
</p:sld>
</file>

<file path=ppt/slides/slide4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75C2086-842B-467E-A9ED-29C627492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WHAT THE WORLD TEACHES US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9E3745-887C-455B-9EB2-3B32A8C68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F25BF5-7ED0-4777-B15F-457247759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525A07B-A6AE-4C5B-A3F7-D2A46BC32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225E79-0491-4E4F-A0D3-A30FD39CF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7E21A2-6273-4DA0-82E3-83F6CB271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全球经验最终指向七件事。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03E937-D209-4550-B001-A941CD24D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3771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27ADBF0-FC4D-4AD7-81D5-3990B1162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7103F44-FCE3-46D9-9288-A7E915D4C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0B0B0D"/>
                </a:solidFill>
              </a:defRPr>
            </a:pPr>
            <a:r>
              <a:rPr sz="1200" b="1">
                <a:solidFill>
                  <a:srgbClr val="0B0B0D"/>
                </a:solidFill>
              </a:rPr>
              <a:t>识别必须连接课程、导师、项目和资助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3D5C29-AEFD-445B-BFD5-4AF3ACB4B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9337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7E35E34-CCE0-4E45-8CD2-A4BBA0913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8860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高潜教育与教育公平可以同时推进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0ADAD7B-5FC9-4B0C-ADBF-2F5EDA7BC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486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B5F6E82-87CC-436A-9FE3-3FBB96BF1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4385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真实问题是最强的跨学科课程组织器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4E64401-E824-4E0F-89B6-EDDB8FC97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0386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44009BF-F0E9-4D6A-92AF-CA9A16806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9909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大学应成为长期网络枢纽而不只是参访点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02B09E-CE7F-4211-BB83-6947CF717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91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05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C7E48A-53D9-4009-9610-57F1E9A3A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434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企业提供工程世界，而不只是赞助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3C61298-8E46-4745-8783-39BAFB0CD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14350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06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EB43F40-E0FE-4993-9DC5-E963E8297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09587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全人成长需要制度、转介和家校协同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0314987-160C-4D85-AEB1-CE4396593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5695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07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32BF0E7-7A99-4526-97DF-9399C0F36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648325"/>
            <a:ext cx="8858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0B0B0D"/>
                </a:solidFill>
              </a:defRPr>
            </a:pPr>
            <a:r>
              <a:rPr sz="1200" b="0">
                <a:solidFill>
                  <a:srgbClr val="0B0B0D"/>
                </a:solidFill>
              </a:rPr>
              <a:t>复制前必须先形成标准与证据</a:t>
            </a:r>
          </a:p>
        </p:txBody>
      </p:sp>
    </p:spTree>
    <p:extLst>
      <p:ext uri="{BB962C8B-B14F-4D97-AF65-F5344CB8AC3E}">
        <p14:creationId xmlns:p14="http://schemas.microsoft.com/office/powerpoint/2010/main" val="2069120279"/>
      </p:ext>
    </p:extLst>
  </p:cSld>
</p:sld>
</file>

<file path=ppt/slides/slide45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AF2D35-F7CE-424C-AB66-D7AE70BB0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GOVERNANCE &amp; CO-BUILDING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3ACBF14-7ECB-4DA4-8F71-61B1D8AF8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45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07C9E1-7A73-498E-889D-B29661018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2B011D-35FD-48F6-A6AE-24A3C4517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5EF69AE-E180-4C47-8AD0-21B5CC691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BBBBBA-119D-4992-B17F-1D5996AE4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143000"/>
            <a:ext cx="2286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0" b="1">
                <a:solidFill>
                  <a:srgbClr val="FF4B3E"/>
                </a:solidFill>
              </a:defRPr>
            </a:pPr>
            <a:r>
              <a:rPr sz="8250" b="1">
                <a:solidFill>
                  <a:srgbClr val="FF4B3E"/>
                </a:solidFill>
              </a:rPr>
              <a:t>06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947CA4-633E-439A-8F15-A7DDE024D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24000"/>
            <a:ext cx="7239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治理、共建</a:t>
            </a:r>
          </a:p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与可持续运营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95F249-280C-4DE9-BD5F-E34A9508B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24250"/>
            <a:ext cx="104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98A099D-3CD0-429C-A438-A8A42C76C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857625"/>
            <a:ext cx="6667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B8BDC6"/>
                </a:solidFill>
              </a:defRPr>
            </a:pPr>
            <a:r>
              <a:rPr sz="1500" b="0">
                <a:solidFill>
                  <a:srgbClr val="B8BDC6"/>
                </a:solidFill>
              </a:rPr>
              <a:t>多方参与，平等呈现；品牌联合，责任清晰。</a:t>
            </a:r>
          </a:p>
        </p:txBody>
      </p:sp>
    </p:spTree>
    <p:extLst>
      <p:ext uri="{BB962C8B-B14F-4D97-AF65-F5344CB8AC3E}">
        <p14:creationId xmlns:p14="http://schemas.microsoft.com/office/powerpoint/2010/main" val="5867168"/>
      </p:ext>
    </p:extLst>
  </p:cSld>
</p:sld>
</file>

<file path=ppt/slides/slide4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41CD57-1734-4496-A2BE-6092A1366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PROJECT ADVOCATE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F00EBE-61B8-4812-A865-0EE4C8B52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337682-AB9A-4B2B-9364-E5C61AE6E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3E6CB71-EBDC-4B82-B1F8-02FE62C8E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D46DC64-8F51-4E84-B592-BDA268CFD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247973A-C351-42F1-AFBD-709EAEB94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项目倡导人｜郭丹锐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f07d81339fe4211"/>
          <a:srcRect xmlns:a="http://schemas.openxmlformats.org/drawingml/2006/main" l="0" t="15467" r="0" b="1546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47700" y="1952625"/>
            <a:ext cx="3905250" cy="4048125"/>
          </a:xfrm>
          <a:prstGeom xmlns:a="http://schemas.openxmlformats.org/drawingml/2006/main" prst="rect">
            <a:avLst/>
          </a:prstGeom>
        </p:spPr>
      </p:pic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2E004C5-F31F-4491-91DA-FEA34ED7C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000750"/>
            <a:ext cx="39052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BC6322E-5844-4AC4-9764-7285D1E28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09550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北京大学广东校友会副会长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FFC74C7-CA1A-4B73-B8D5-5BF28088C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55270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校友与公共资源连接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27F21F-E4BA-4DB9-BB97-252191CEC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162300"/>
            <a:ext cx="581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1EF481-191A-4D4F-8D58-E37F44854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33375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科技创业投资人 · 科创导师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CA3D844-7EF9-4000-A7A1-0146749D7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79095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连接产业、技术与青少年项目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3A74AD7-07AC-4E63-B595-23D1F1E01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400550"/>
            <a:ext cx="5810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B748BFC-9586-4B54-995B-40F7AC0D1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457200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Xccelerate 科技基金会（XTF）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FCBCF31-C5D9-4B4F-A7C5-1BF62FB44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029200"/>
            <a:ext cx="58102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合伙人 &amp; 基金经理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0257B1-331A-427C-B7A8-DFDEF5B8C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5810250"/>
            <a:ext cx="5810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4B4B4F"/>
                </a:solidFill>
              </a:defRPr>
            </a:pPr>
            <a:r>
              <a:rPr sz="750" b="0">
                <a:solidFill>
                  <a:srgbClr val="4B4B4F"/>
                </a:solidFill>
              </a:rPr>
              <a:t>履历由项目方提供｜对外使用以本人授权为准</a:t>
            </a:r>
          </a:p>
        </p:txBody>
      </p:sp>
    </p:spTree>
    <p:extLst>
      <p:ext uri="{BB962C8B-B14F-4D97-AF65-F5344CB8AC3E}">
        <p14:creationId xmlns:p14="http://schemas.microsoft.com/office/powerpoint/2010/main" val="436959425"/>
      </p:ext>
    </p:extLst>
  </p:cSld>
</p:sld>
</file>

<file path=ppt/slides/slide4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28F763C-F2E1-4FC5-AE15-0373B9010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FOUNDING PARTNER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2BFC88-03A1-4AD4-AAA1-00E647BA7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84467A6-AA73-407C-994E-F8C5BF70E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0E76B6-9390-4020-8B7C-161A3A955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0C26EAC-655B-41D2-8EB4-7FF701F78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ADB4FEB-567D-46AC-92AD-0E5476CD3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创始合伙人｜Mia Huang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275179-E410-40FB-99AE-7CAD1F23CB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95500"/>
            <a:ext cx="3238500" cy="3238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4C9F43-DDA3-4B50-B8D8-68F6691D8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762250"/>
            <a:ext cx="25717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FFFFFF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MIA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903F15F-7129-4BC7-939F-C2D11734E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905250"/>
            <a:ext cx="238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0B0B0D"/>
                </a:solidFill>
              </a:defRPr>
            </a:pPr>
            <a:r>
              <a:rPr sz="1200" b="1">
                <a:solidFill>
                  <a:srgbClr val="0B0B0D"/>
                </a:solidFill>
              </a:rPr>
              <a:t>COMPLIANCE</a:t>
            </a:r>
          </a:p>
          <a:p xmlns:a="http://schemas.openxmlformats.org/drawingml/2006/main">
            <a:pPr algn="l">
              <a:defRPr sz="1200" b="1">
                <a:solidFill>
                  <a:srgbClr val="0B0B0D"/>
                </a:solidFill>
              </a:defRPr>
            </a:pPr>
            <a:r>
              <a:rPr sz="1200" b="1">
                <a:solidFill>
                  <a:srgbClr val="0B0B0D"/>
                </a:solidFill>
              </a:rPr>
              <a:t>× GOVERNANCE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5957FF0-A700-4596-ADA8-84F01B684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143125"/>
            <a:ext cx="1714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现任身份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6BFF732-2FAF-4D62-9383-806C99486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466975"/>
            <a:ext cx="6477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公募基金合规部负责人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0E09970-3F4E-4FB0-A503-BFD49A746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07657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D11837-F699-4B22-94DF-325BB909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209925"/>
            <a:ext cx="1714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项目职责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146F638-00EA-4CC8-A82A-33E86DF36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533775"/>
            <a:ext cx="6477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合规治理 · 风险框架 · 伙伴准入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4326376-DF84-4F49-B967-CD7B2EAC0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14337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64C5D71-9020-48E4-A9B1-4BA81CA2F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276725"/>
            <a:ext cx="1714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核心贡献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429B810-3955-4210-9314-FF5B74F33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600575"/>
            <a:ext cx="6477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把高标准治理嵌入项目设计、采购、合作与信息披露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C707FFC-FA98-4F15-B335-A97DAA367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5600700"/>
            <a:ext cx="6477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750" b="0">
                <a:solidFill>
                  <a:srgbClr val="4B4B4F"/>
                </a:solidFill>
              </a:defRPr>
            </a:pPr>
            <a:r>
              <a:rPr sz="750" b="0">
                <a:solidFill>
                  <a:srgbClr val="4B4B4F"/>
                </a:solidFill>
              </a:rPr>
              <a:t>照片及完整简介待本人授权后补充</a:t>
            </a:r>
          </a:p>
        </p:txBody>
      </p:sp>
    </p:spTree>
    <p:extLst>
      <p:ext uri="{BB962C8B-B14F-4D97-AF65-F5344CB8AC3E}">
        <p14:creationId xmlns:p14="http://schemas.microsoft.com/office/powerpoint/2010/main" val="1819256811"/>
      </p:ext>
    </p:extLst>
  </p:cSld>
</p:sld>
</file>

<file path=ppt/slides/slide4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D4A0FEC-7B0C-4CA9-8D45-DDC973B89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PROPOSED CO-INITIATORS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B575D07-106B-4B52-A050-859EAA217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9CD6D32-C476-4B46-84DE-FE8E47E5B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62478B-86BF-47D1-A21D-D73DB4512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A9F211-DDAB-4AEA-8B8C-DA6B10667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04D96A6-C319-4A62-8AF4-DACCC2AAA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三方平台拟平等联合发起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EFAA045-DE55-4E38-8B3C-BAC6DFDBC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43150"/>
            <a:ext cx="3429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63D94E-D1F5-4654-9D5E-B0B60F6C0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71750"/>
            <a:ext cx="571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A8E63E-6D0C-4E22-B27A-3B765018D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429000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深圳市生涯规划与发展协会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C874484-8AAA-48D8-9352-C06C3EEF9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333875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C8CED8"/>
                </a:solidFill>
              </a:defRPr>
            </a:pPr>
            <a:r>
              <a:rPr sz="1050" b="0">
                <a:solidFill>
                  <a:srgbClr val="C8CED8"/>
                </a:solidFill>
              </a:rPr>
              <a:t>生涯教育、人才发展与跨界协同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1F1CE28-773B-401B-95FB-78ACFCFF2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343150"/>
            <a:ext cx="3429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2FD24D6-CA70-4D92-AE6E-BB7A2BA2C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571750"/>
            <a:ext cx="571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C4887AE-A5BA-4142-8EEC-B127C7B13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429000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深高教育联盟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2FF0C03-78E8-4B2E-A12F-F63A23726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333875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C8CED8"/>
                </a:solidFill>
              </a:defRPr>
            </a:pPr>
            <a:r>
              <a:rPr sz="1050" b="0">
                <a:solidFill>
                  <a:srgbClr val="C8CED8"/>
                </a:solidFill>
              </a:rPr>
              <a:t>教育专家、学校网络与技术服务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3055877-9D34-4965-ABFC-195E4B277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343150"/>
            <a:ext cx="342900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C7E044-F7FB-4823-BEF0-496B997DE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571750"/>
            <a:ext cx="571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8D38542-3705-4A98-B6E2-C30705070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429000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深圳青少年科技创新协会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C3C0B68-DCFB-426F-8190-E07B636AD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333875"/>
            <a:ext cx="295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青少年科创资源与行业连接</a:t>
            </a:r>
          </a:p>
        </p:txBody>
      </p:sp>
    </p:spTree>
    <p:extLst>
      <p:ext uri="{BB962C8B-B14F-4D97-AF65-F5344CB8AC3E}">
        <p14:creationId xmlns:p14="http://schemas.microsoft.com/office/powerpoint/2010/main" val="1176150880"/>
      </p:ext>
    </p:extLst>
  </p:cSld>
</p:sld>
</file>

<file path=ppt/slides/slide4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8A4057A-1831-49DC-941D-7DDFBB2FE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ADVISORY COUNCIL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105BCA-B306-454D-AFDA-192884ECE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49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C882569-C542-4D9E-AABE-4B367E130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380ED54-9095-4BEA-8404-25197D715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206E83E-F788-4771-BCC1-4C98B8F24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8A8D84-9C15-4CC8-97A4-92ED2308E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顾问团队：以真实履职支持长期质量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CB5D1A6-7623-4DFA-ABF9-CC8317207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DA6D4A6-1203-45F4-BC28-E349A4F54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E5DC9E5-5BCC-4243-8F96-38CDBB162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佘国治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69B39DC-12B6-42A4-AB99-052F0A5BA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FFFF"/>
                </a:solidFill>
              </a:defRPr>
            </a:pPr>
            <a:r>
              <a:rPr sz="1125" b="1">
                <a:solidFill>
                  <a:srgbClr val="FFFFFF"/>
                </a:solidFill>
              </a:rPr>
              <a:t>项目顾问｜教育治理与学校发展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BDA921B-C6D0-434C-9E73-3BA484B29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0B0B0D"/>
                </a:solidFill>
              </a:defRPr>
            </a:pPr>
            <a:r>
              <a:rPr sz="975" b="0">
                <a:solidFill>
                  <a:srgbClr val="0B0B0D"/>
                </a:solidFill>
              </a:rPr>
              <a:t>项目方提供；完整履历与公开使用授权待书面确认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511E8CE-9DA3-49DF-A574-493E1F79D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32739C7-605F-4820-AB2E-B59B45D0C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1C81F43-CAEF-4910-90E8-6C12A780F8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B0B0D"/>
                </a:solidFill>
              </a:defRPr>
            </a:pPr>
            <a:r>
              <a:rPr sz="1800" b="1">
                <a:solidFill>
                  <a:srgbClr val="0B0B0D"/>
                </a:solidFill>
              </a:rPr>
              <a:t>五类专业席位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F1BB1E-176D-4800-B8F8-944A25C7C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教育 · 科创 · 健康 · 合规 · 公益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3C02578-20D2-43D7-BB70-1E1B8DEF1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按准入、利益冲突与年度履职机制逐步邀请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B122919-0C92-4FBB-A6A3-336DC31DA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171700"/>
            <a:ext cx="340995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F4B6DBC-827F-4AF3-B0F9-BEF4157F6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400300"/>
            <a:ext cx="5143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1D89E83-93B0-4DB6-A97A-6EDC4C7D2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028950"/>
            <a:ext cx="28956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B0B0D"/>
                </a:solidFill>
              </a:defRPr>
            </a:pPr>
            <a:r>
              <a:rPr sz="1800" b="1">
                <a:solidFill>
                  <a:srgbClr val="0B0B0D"/>
                </a:solidFill>
              </a:rPr>
              <a:t>顾问责任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E7F28B1-A0AB-4AC5-ADFA-BF24AE221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619500"/>
            <a:ext cx="28956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战略评审 · 质量监督 · 重大风险建议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7EBF6F4-C5AC-487B-B3ED-1A274663C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552950"/>
            <a:ext cx="28956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顾问不是荣誉墙，不替代运营与法定责任</a:t>
            </a:r>
          </a:p>
        </p:txBody>
      </p:sp>
    </p:spTree>
    <p:extLst>
      <p:ext uri="{BB962C8B-B14F-4D97-AF65-F5344CB8AC3E}">
        <p14:creationId xmlns:p14="http://schemas.microsoft.com/office/powerpoint/2010/main" val="157599332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059420F-9C31-4829-A176-9157F9D74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MISSION &amp; VISION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660BC5-730B-47F1-B6F5-D3371BD36F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622AA0D-D6F5-4C7A-9445-E038FDB9F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32F2311-F92F-44CA-86AC-B28164355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BEAB6F-234A-4069-9134-149F92035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26ABBE1-E866-4665-BEEA-F803A7B61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使命：让每一种天赋被看见、被支持、被点亮。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774BF16-BF64-4DAA-B1A4-6813ECECC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8B4B3FA-8E9A-4244-B9C0-B9F962704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267E960-DEFB-43D5-8142-1CE9AB406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品牌主张：给好奇心一座港湾，让创造力驶向未来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6D2A701-FE8C-4B58-819D-B29BFAB82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A81EB53-655F-4C1D-AE8D-6DE3FE311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愿景：让深圳成为具有世界影响力的青少年智能科技成长沃土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EE142AC-1260-44BA-A743-6F5A0EB51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3ABCB1D-3351-4323-84E9-4FEEEB805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价值主张：在公平教育的底座上，为差异化成长打开更宽的通道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FC79621-7B4B-407E-B877-408C4BAD0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2A31A4-B470-46B0-8FD2-E9278360A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方法：人工智能为工具，真实世界为课堂，全人成长为底线</a:t>
            </a:r>
          </a:p>
        </p:txBody>
      </p:sp>
    </p:spTree>
    <p:extLst>
      <p:ext uri="{BB962C8B-B14F-4D97-AF65-F5344CB8AC3E}">
        <p14:creationId xmlns:p14="http://schemas.microsoft.com/office/powerpoint/2010/main" val="2033921639"/>
      </p:ext>
    </p:extLst>
  </p:cSld>
</p:sld>
</file>

<file path=ppt/slides/slide50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D0C54E8-0253-4917-B511-58F29FF2F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PARTNER ECOSYSTEM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CA5CDB-5EE4-4777-A985-44D584117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20C1ADA-B7DF-4177-96EF-DC550A9DA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8812440-149F-4880-ACE1-8D421E718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8EF8F90-978D-4D78-91E7-A7953048D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81ADC75-9F8E-4C15-98FC-FAED75889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围绕青少年成长，连接六类共建伙伴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A8BD12-FC28-445A-8084-11681222C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7B5315C-413F-4556-9F73-F394138A0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6BE92FD-3427-4CB8-9686-28E93189B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政府部门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7A14AAC-D5DC-47BA-9FB2-C99F6EB28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政策、公共空间、示范项目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EB9F942-ACFC-41B6-A97A-5930DF513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99BC2D-BAB9-4154-B6DA-716A4518E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84E95B1-76F8-4199-8C38-9D9A22828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协会联盟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42DC018-D782-461F-B08A-B87463A68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组织、专家、标准、行业协同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E7A436F-9000-4772-9812-720021A63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63C0046-7772-4FE6-ABAF-0BC6DD632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B9E131-8052-447C-B2EF-055A31EE4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高校科研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F70977D-D60E-404F-8D9B-B6B97EC14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导师、实验室、课程与研究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C97B318-9508-4EEA-9D34-B35C7AE38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D780B5A-B823-49F6-B4D9-34ED8A20D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B5D132D-1199-4CF3-9D68-3A9EEF2AB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中小学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B03A2B8-D46C-4EE0-8CD3-33BD0F63E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学生发现、校本课程与衔接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AD54317-7AE3-4DE1-A00F-1F5F88229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F10D025-2783-4E32-96D4-B8FA4B9F0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D7A77C0F-1B57-4D59-83DD-BAFD66CAE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科技企业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4F52487-CD2B-41DB-B471-64392290B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真实项目、工程师、设备与场景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0BBB4CBB-3B3C-4D7E-8FC4-FA2DBE832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7AE7464F-F715-4274-AA49-DBE10F190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7BCB3D8-F4A1-498C-8942-DBC179E04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基金公益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9BBE6D0D-1BCE-4C5E-B1DC-1185E0AB2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奖助、特殊群体支持与影响评估</a:t>
            </a:r>
          </a:p>
        </p:txBody>
      </p:sp>
    </p:spTree>
    <p:extLst>
      <p:ext uri="{BB962C8B-B14F-4D97-AF65-F5344CB8AC3E}">
        <p14:creationId xmlns:p14="http://schemas.microsoft.com/office/powerpoint/2010/main" val="82147134"/>
      </p:ext>
    </p:extLst>
  </p:cSld>
</p:sld>
</file>

<file path=ppt/slides/slide5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215C8C3-B7A1-46AB-8A8B-54D65A25C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SUPPLIER &amp; CHANNEL ECOSYSTEM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6AA12C-AB7F-460F-B980-05AEFAD78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9B28759-9A2F-4BE4-BD6D-A442ACFA5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FD4D6D-001B-4AC8-8335-71B8E2DC3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66F8CE3-3AC2-497F-96A7-70E7E7670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9B2FEB7-EA78-46BE-8A13-B66751B22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伙伴不是名单，而是一套可审计的准入与交付网络。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55FCE39-671E-4B37-BC37-198A809FE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21970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805720-0158-46D7-8F93-F6F2FC4D5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FFFF"/>
                </a:solidFill>
              </a:defRPr>
            </a:pPr>
            <a:r>
              <a:rPr sz="1275" b="1">
                <a:solidFill>
                  <a:srgbClr val="FFFFFF"/>
                </a:solidFill>
              </a:rPr>
              <a:t>供应商体系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62A152-F719-4969-A9AE-9E4322273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0325" y="2362200"/>
            <a:ext cx="304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场地 / 设备 / 课程 / 导师 / 健康 / 保险 / 交通 / 媒体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0691E0D-2593-46CB-823E-46100620A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9908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0B0B0D"/>
                </a:solidFill>
              </a:defRPr>
            </a:pPr>
            <a:r>
              <a:rPr sz="975" b="0">
                <a:solidFill>
                  <a:srgbClr val="0B0B0D"/>
                </a:solidFill>
              </a:rPr>
              <a:t>资质核验、儿童保护、SLA、采购与退出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E707D1-FA20-4575-8DD2-B4B6CADEE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90750"/>
            <a:ext cx="521970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C21F59E-724B-49FF-9F37-39104147B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381250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渠道伙伴体系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B31940-7A21-4180-BBD7-0B80CCCBE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2362200"/>
            <a:ext cx="304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4B3E"/>
                </a:solidFill>
              </a:defRPr>
            </a:pPr>
            <a:r>
              <a:rPr sz="1125" b="1">
                <a:solidFill>
                  <a:srgbClr val="FF4B3E"/>
                </a:solidFill>
              </a:rPr>
              <a:t>协会 / 学校 / 园区 / 企业 / 社区 / 公益基金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EAB0127-7B6F-4173-9BBF-E37AD5616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9908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线索登记、属地保护、项目共创、交付复盘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FD85A51-E118-4971-9976-8FC845DCA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67150"/>
            <a:ext cx="521970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0D941D-84F2-4A71-9BF2-20B4E7452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57650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三类合作层级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1DAEDD4-B0F6-41CA-B7EC-335CE4841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0325" y="4038600"/>
            <a:ext cx="304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4B3E"/>
                </a:solidFill>
              </a:defRPr>
            </a:pPr>
            <a:r>
              <a:rPr sz="1125" b="1">
                <a:solidFill>
                  <a:srgbClr val="FF4B3E"/>
                </a:solidFill>
              </a:rPr>
              <a:t>推荐伙伴 / 项目伙伴 / 区域共建伙伴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5B22FC7-F0C8-4E7A-9569-414459F88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6672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按能力、投入、质量与合规逐级授权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9876EF4-F7F2-4095-8384-1C9CFE57D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867150"/>
            <a:ext cx="5219700" cy="1485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122D2BF-D763-41AA-9A24-6E7CE9EBB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057650"/>
            <a:ext cx="1619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统一结果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7EADE98-AE0C-4BDB-8B8A-D530DB732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48625" y="4038600"/>
            <a:ext cx="3048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4B3E"/>
                </a:solidFill>
              </a:defRPr>
            </a:pPr>
            <a:r>
              <a:rPr sz="1125" b="1">
                <a:solidFill>
                  <a:srgbClr val="FF4B3E"/>
                </a:solidFill>
              </a:rPr>
              <a:t>学生成长证据 + 伙伴履约数据 + 社会影响报告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3005461-1195-4FEE-A515-74C967B9D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6672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先完成试点验收，再讨论复制与长期授权</a:t>
            </a:r>
          </a:p>
        </p:txBody>
      </p:sp>
    </p:spTree>
    <p:extLst>
      <p:ext uri="{BB962C8B-B14F-4D97-AF65-F5344CB8AC3E}">
        <p14:creationId xmlns:p14="http://schemas.microsoft.com/office/powerpoint/2010/main" val="566810609"/>
      </p:ext>
    </p:extLst>
  </p:cSld>
</p:sld>
</file>

<file path=ppt/slides/slide5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FDC5410-AA20-4EF9-837F-49E882A1B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DUAL BRAND ARCHITECTURE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48423E4-2DF1-4E8B-BB03-2C83E75D8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354BA82-E520-480A-9D71-DFDEB13F5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431B6E-3645-44F3-99F3-E73FF372A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E19B88-A59A-496F-8C95-9FAB204CF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4ADB49-96E7-4D64-A61B-A935802C5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HSKB × 港湾中心：文化母体与公共共建品牌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7E6F90-E4F3-4F6A-BD1A-656A20AEA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D6B673-360F-48BA-8C3A-7E27F344A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76500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博格港湾 / Harbor Stem / HSKB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20EC7E-F1C9-43E7-9EB2-5FA870C58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447925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青少年智能科技成长中心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AF17971-2CBA-4C75-9F98-8A170F539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438400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平台主品牌、运营管理、标准和产品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C65CF3-3BD5-48E6-BFA0-59E5C6EE3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457575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1EA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9B5E18-D3DE-4F82-B104-0D1BA09DF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67125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港湾青少年智能科技成长中心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B0E9A46-2287-4F40-B82C-E331767F4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638550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Harbor Youth AI &amp; Technology Center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FBEF13-2FB4-4F96-871D-860D1C298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3629025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区域化、机构化与企业联合冠名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2806B0-D7C9-4181-A14C-56461A3A7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48200"/>
            <a:ext cx="10896600" cy="1000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954A55D-CF47-4513-8095-76FC252FE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57750"/>
            <a:ext cx="1809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联合命名示例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46764B3-0F21-4F3B-A1A9-3771153E3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829175"/>
            <a:ext cx="4857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××科技·港湾青少年智能科技成长中心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FE2266E-C1F2-4ED1-9CB7-688AEBBB8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4819650"/>
            <a:ext cx="328612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仅作语法示例，不代表任何企业授权</a:t>
            </a:r>
          </a:p>
        </p:txBody>
      </p:sp>
    </p:spTree>
    <p:extLst>
      <p:ext uri="{BB962C8B-B14F-4D97-AF65-F5344CB8AC3E}">
        <p14:creationId xmlns:p14="http://schemas.microsoft.com/office/powerpoint/2010/main" val="790923539"/>
      </p:ext>
    </p:extLst>
  </p:cSld>
</p:sld>
</file>

<file path=ppt/slides/slide5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1F2391D-8013-48A7-8722-7C4029349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FOUR IMPLEMENTATION PATHS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40E77B-A41E-49EC-8461-D8A12BD19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93FCC38-099F-4196-812A-7B6137755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00CC92-C825-43AD-92FD-59BBAA800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6D621FF-DDCD-4111-8377-55B2E3F89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2C4517E-5B08-43DE-BF67-D47EFEA37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学校、学生、政府、企业，都有清晰的进入方式与交付结果。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ECC37A3-EC0D-455D-8B4D-952CB483E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381AF73-0664-42CF-AD3E-751E12ED6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3E6AA9-23B0-442C-8D0F-CC4B35114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学校落地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84664E7-22EE-4F9F-BF37-8B4ACDD149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一个年级/30–60 人试点；落实空间、团队、课程、数据、安全五项标准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A362FAF-2A87-45A5-ACB6-919D81E54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9CA4C2E-0B5A-487A-B20F-6BAC5E72F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EB3121-ED0B-4815-B2DB-D7B93F630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学生与家庭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261F3A-C247-4308-88D5-6E61D18D3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30 天体验—90 天项目—学年培养；一人一案、五类导师协同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37583D-779D-4D48-8799-DAA59F1F8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61AC662-DC80-4706-AC7E-8E7C3833B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1D2FB2C-4A4E-4EF7-8032-5431D2C0F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政府与协会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ABE4866-21C6-4DAB-83C1-D7A686CD1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一个片区/一个主题示范；联席治理、五项标准与公共价值评估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39EAF63-5433-4450-8CB5-C14360B87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6519F7D-FA58-4885-9235-C8A44464C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4C2B9A8-D079-4FBB-B60E-41BFAF0DC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科技企业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4EF2E75-F779-4B14-9D50-406D48AAD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真实工程课题、工程导师与开放场景；完成脱敏、适龄、安全和知识产权准入</a:t>
            </a:r>
          </a:p>
        </p:txBody>
      </p:sp>
    </p:spTree>
    <p:extLst>
      <p:ext uri="{BB962C8B-B14F-4D97-AF65-F5344CB8AC3E}">
        <p14:creationId xmlns:p14="http://schemas.microsoft.com/office/powerpoint/2010/main" val="755549767"/>
      </p:ext>
    </p:extLst>
  </p:cSld>
</p:sld>
</file>

<file path=ppt/slides/slide5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EE223D3-F9B0-43D6-A5B1-334D90169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DELIVERY BLUEPRINT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1639EEF-DAA7-40CE-B567-5E5503775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116F14-743F-404F-B8BD-4DBDE37896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502617B-727D-42E0-B73D-526AA9116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FDE284E-9095-4308-9313-6331D1BC8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081503D-514A-4BA8-AE2F-506580AE7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同一套五步机制，把资源转化为可验证的青少年成长成果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7389356-C21C-40C0-9472-CE503C38E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C9B62D-45DF-47FF-B3DE-20F756DC4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A72506-E197-4E05-BC23-CD7CC0886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共识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61BC43D-50C3-464E-BB4D-81F33C914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对象、问题、责任与边界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9EDBE71-B573-4227-A479-9393C8FCC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514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544099E-A7C4-466A-9398-6B76C5DD3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基线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027C2F9-A1D2-430A-99C6-0D58BB6D99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369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需求、资源、安全与成长画像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C1B553D-6391-428F-B7F0-2C81C7851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113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01C02F-37B2-4C8D-B0D0-9A6DA0909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共创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B4B09DD-2026-4F66-BED5-BF39AC666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968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课程、导师、真实课题与指标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7C2AECC-A93C-4C0D-A2D0-223E7CAE6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3712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3A5DE60-2624-4735-8048-3F74B9CA5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试点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0206C29-FBAA-4FF0-A839-34CB088D5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567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小规模运行、档案与阶段复盘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FD33FEF-4588-46B9-9A0A-F0008817F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4311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AF01883-98BA-4FA9-B307-832A3E21F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2381250"/>
            <a:ext cx="207264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评估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F83C5FD-0AA1-4F15-9B04-173514E25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71660" y="3857625"/>
            <a:ext cx="207264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学生证据、组织成效与复制决策</a:t>
            </a:r>
          </a:p>
        </p:txBody>
      </p:sp>
    </p:spTree>
    <p:extLst>
      <p:ext uri="{BB962C8B-B14F-4D97-AF65-F5344CB8AC3E}">
        <p14:creationId xmlns:p14="http://schemas.microsoft.com/office/powerpoint/2010/main" val="1536655794"/>
      </p:ext>
    </p:extLst>
  </p:cSld>
</p:sld>
</file>

<file path=ppt/slides/slide5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4B1DE59-931D-404C-913F-A8F32227B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30 / 90 / 365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E00969-2348-437D-888A-F8113AFB5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E3A8F9-7197-4D3A-BF90-576FDC024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FEBE21D-2F51-40DE-9FF5-0806DC597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60A0EE-1DB2-4CF8-BE57-C90F7050E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63DDC0-F55E-4CD9-BA89-DE6C78D09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30 天准备、90 天验证、一个学年沉淀标准。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5098CAB-B820-4C83-9AF5-FBC928D13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EC0FC14-E638-4A04-84B7-ED81A70AB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C6716B3-D3F6-4D13-9DA3-1DBECD4D4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0–30 天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39E6EEF-8A0A-4858-9306-018E3ADE9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签署试点文件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确定学生、导师、课题与安全预案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A0196D3-1882-489C-8781-FBF816E6D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6638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01AE19-D7E9-4E0D-921F-A3BCF0CF5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31–60 天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ED150CA-A7F0-448F-B74F-F50D3FDDA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完成基线与首轮任务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形成动态成长档案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EE1D3B5-E9FC-4E36-838B-7644AEA24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CA6CC7E-679B-4D18-B360-B6B5E4AB2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61–90 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F6F399E-0AB4-4D98-9DED-5655049FB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完成原型、展示与复盘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提交试点评估报告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61E649B-6FA0-4847-8258-4C42D8521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1613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43206A-123A-4235-918B-F7BFEE628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一个学年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B4D39C5-3B18-4546-BB27-FCDBBC655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持续项目与五类导师协同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年度成长评估和复制标准</a:t>
            </a:r>
          </a:p>
        </p:txBody>
      </p:sp>
    </p:spTree>
    <p:extLst>
      <p:ext uri="{BB962C8B-B14F-4D97-AF65-F5344CB8AC3E}">
        <p14:creationId xmlns:p14="http://schemas.microsoft.com/office/powerpoint/2010/main" val="381802432"/>
      </p:ext>
    </p:extLst>
  </p:cSld>
</p:sld>
</file>

<file path=ppt/slides/slide5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8935089-906C-4891-BB45-074DA13C8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THREE-YEAR ROADMAP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5799AA-F59E-442C-B840-6A43CAF3E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CF2FDEA-FF3A-4CCD-883F-93B0FCB60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3822B18-EB9C-4BFE-8B0F-25DF6A7AF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890A72-BC36-4412-B517-21865BFAF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110A3A-9DC4-44B3-90BB-F8381249B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试点—网络—平台：逐层建立影响力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7D41683-621A-43D8-A36F-67EB6A717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24250"/>
            <a:ext cx="10715625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4A9432-E29C-4D47-9232-EE9CA60B5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AECFB5-7421-43EA-ACD4-5B6817002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2026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E744287-FDC5-43F8-8C6E-719D4FEA5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宝安/前海/南山/罗湖首批试点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B6ADAE6-893B-456F-9340-E311B2DF0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76638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714D9FD-0FAA-4AB9-8257-B9CE87153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2027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020DE59-6192-4567-9A55-A2E5C9DBA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5188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深港与松山湖协同；形成 3–5 个标准中心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F90930-84BD-4FDF-89FB-887BBF534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34125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2A877A-9493-4C4C-B016-9F3D44F2F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2028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AFD4C2E-8922-4CED-AA37-882FA762B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大学—企业—学校网络与人才库初步成型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ABB7A02-A566-40D2-B09D-99EECED89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1613" y="3390900"/>
            <a:ext cx="285750" cy="285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2E5CC72-EF3E-4533-B294-5F3BC907D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2381250"/>
            <a:ext cx="2624138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2029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283F64F-F49E-4D93-A3B9-005CE5FF4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20163" y="3857625"/>
            <a:ext cx="2624138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大湾区复制与亚太青年项目合作</a:t>
            </a:r>
          </a:p>
        </p:txBody>
      </p:sp>
    </p:spTree>
    <p:extLst>
      <p:ext uri="{BB962C8B-B14F-4D97-AF65-F5344CB8AC3E}">
        <p14:creationId xmlns:p14="http://schemas.microsoft.com/office/powerpoint/2010/main" val="1072585188"/>
      </p:ext>
    </p:extLst>
  </p:cSld>
</p:sld>
</file>

<file path=ppt/slides/slide5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91877DF-11FF-4638-8BE1-E5B0AABF3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SUSTAINABLE MODEL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F8CC30-C9B8-44E0-BBAC-9DAA99A73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1ADAE8-0887-40B8-A734-82598B651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4915308-4B39-4786-85AF-0A2F3178E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5BB0632-E6EF-4B44-8B45-B089A4D82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DF8DCCF-CA31-41D5-B023-A1A5B4AC0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公共价值与商业可持续必须同时成立。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9BB95B-4153-403E-8BFF-F497F8987E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86000"/>
            <a:ext cx="521970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5D257D-DBA4-4982-AC98-6CEECEAA8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86000"/>
            <a:ext cx="571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9354C35-890A-4F93-8199-D8372E01D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146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G / 政府与协会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F0B889C-6EEA-4A01-BED9-7C789B2F8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28950"/>
            <a:ext cx="479107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公共项目、区域示范、场地与政策协同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B3C715-6F8A-4FB5-82FE-C87B70775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86000"/>
            <a:ext cx="521970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567CA2C-3A71-4DF6-8453-0C9442D61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86000"/>
            <a:ext cx="571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76B5B3-09BF-462A-8517-68DC07A6E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5146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B / 学校与企业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BC7BD6D-610F-47DB-884C-A714C81A4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028950"/>
            <a:ext cx="479107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课程共建、人才发现、企业主题项目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4B1DB05-BBCF-471A-A3E6-3F076B5AE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21970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3B21603-5791-4DD0-ABB1-612DCE201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71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E969209-9C04-4242-B0E9-05977844B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F / 家庭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352E4ED-7290-4513-A8EE-B024A2673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48200"/>
            <a:ext cx="479107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高潜学生定制培养与长期陪跑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F888AD1-D8AC-465A-8572-EB7EA7013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21970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6DAC807-840B-4FEF-B9C1-069D7721A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7150" cy="1428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F821644-6BDB-42AD-A01A-BF757AC53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P / 公益基金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07D8514-4103-452A-BD05-5CD26F587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648200"/>
            <a:ext cx="4791075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奖助、特殊群体支持与社会影响</a:t>
            </a:r>
          </a:p>
        </p:txBody>
      </p:sp>
    </p:spTree>
    <p:extLst>
      <p:ext uri="{BB962C8B-B14F-4D97-AF65-F5344CB8AC3E}">
        <p14:creationId xmlns:p14="http://schemas.microsoft.com/office/powerpoint/2010/main" val="2085199017"/>
      </p:ext>
    </p:extLst>
  </p:cSld>
</p:sld>
</file>

<file path=ppt/slides/slide5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1B79BECD-BDD1-457B-AC23-AA4DF78B0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SOCIAL IMPACT DASHBOARD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00A46F-73CE-495D-8DD8-BD7204564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E147BF-1970-481A-81BF-6486A4ED6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C9519E1-F28E-46CD-8365-B8B489A4F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4FCBE4-C759-4C0C-B81E-904DD14A7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1821967-3198-4900-9DF5-EB914833E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用可验证的成长证据回答“中心是否真正有用”。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FF1D2C1-8B70-4ABD-8D99-3C3E6FB46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9CA204C-715C-48C9-A09F-2C8B894B0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BE064D4-97EE-4312-9CD0-FA37D2B87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机会公平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27E38DC-5225-4869-96B9-CF0888BCF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奖助覆盖、不同群体参与与持续率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A043E9-A3AB-4087-961C-FE1F0B72B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E06401D-927D-4E25-AD54-28281A0BF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7FC97ED-2FFB-4E15-BA53-46A656B7D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学习改善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CC5EA28-7AE5-4783-B30C-4A0A86A1C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目标完成、策略使用与学校适应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DB263D3-0A60-41D0-B21A-052956A46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274F6A-EA19-481F-B581-33E1B6EEA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44792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AC2E625-2ACB-401F-AFF3-B8763ED0E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43840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创新实践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7FFDEA7-22A9-41EC-B1AD-BD3CB22F7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289560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项目质量、迭代次数、外部反馈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8CFA7B2-0CA6-4ABE-AFCB-7997FA586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74C45E1-68F1-4D72-8DE3-32389565F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900E2E8-90E6-42C3-9C55-6D8D412BE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全人发展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4ED2847-DEC4-4BA7-AF5D-4B8333D81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自我管理、关系、生活与健康支持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4F62D0A-4C99-4043-B771-A08FD0169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E2E9F2A-D0D6-4214-93F6-BEF59578F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64B6474-548D-4B95-A701-4F7382F73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未来衔接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7A6F164-19E1-4E45-9177-FD555CA06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导师连接、课程升级、升学与发展路径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3AC230E-D9BA-4DB6-AE00-8E837D5C1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06622C9-9F9E-42D5-A630-925A359FA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4029075"/>
            <a:ext cx="9525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2D53C96-82B0-4D31-95B4-EC5594220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019550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平台协同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E53CD7C2-39A5-4AD2-A377-3458F9FEC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01050" y="4476750"/>
            <a:ext cx="2667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学校、大学、企业、公益伙伴活跃度</a:t>
            </a:r>
          </a:p>
        </p:txBody>
      </p:sp>
    </p:spTree>
    <p:extLst>
      <p:ext uri="{BB962C8B-B14F-4D97-AF65-F5344CB8AC3E}">
        <p14:creationId xmlns:p14="http://schemas.microsoft.com/office/powerpoint/2010/main" val="883472621"/>
      </p:ext>
    </p:extLst>
  </p:cSld>
</p:sld>
</file>

<file path=ppt/slides/slide5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428D4D6-5C1E-4B7E-A428-C13B3C567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ASSESSMENT PLATFORM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9D6191-023D-4490-B76A-57993E1D4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59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45551A2-88A6-46F2-A52E-6786C4BE3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CF2C5C-C3F5-432B-B5CD-1252D0C0C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82E105D-36F2-42ED-9E0A-13341CF33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94DB36-E8FC-4D64-971D-C404D5946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从一次测评，升级为持续理解。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F16E8BB-656A-4EE0-8062-7D7409323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143250"/>
            <a:ext cx="2286000" cy="1809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944C02A-A6AD-49CD-84F4-07220FC6D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3524250"/>
            <a:ext cx="1524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成长</a:t>
            </a:r>
          </a:p>
          <a:p xmlns:a="http://schemas.openxmlformats.org/drawingml/2006/main">
            <a:pPr algn="ctr"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地图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E19E32-4FCA-4A6E-B58E-523A2D057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1476375"/>
            <a:ext cx="200025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D612F6C-BD52-4481-9C9F-A52C9B1CA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1647825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4B3E"/>
                </a:solidFill>
              </a:defRPr>
            </a:pPr>
            <a:r>
              <a:rPr sz="1200" b="1">
                <a:solidFill>
                  <a:srgbClr val="FF4B3E"/>
                </a:solidFill>
              </a:rPr>
              <a:t>学业与策略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A385BB-50EA-43CC-9016-B84EBC5C0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2009775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4B4B4F"/>
                </a:solidFill>
              </a:defRPr>
            </a:pPr>
            <a:r>
              <a:rPr sz="900" b="0">
                <a:solidFill>
                  <a:srgbClr val="4B4B4F"/>
                </a:solidFill>
              </a:rPr>
              <a:t>知识、行为、效率障碍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41E9C8D-FACD-4B67-BEDB-A18E79974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8812" y="2924330"/>
            <a:ext cx="200025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E0A827-4F44-4656-B5AF-FC60EBF3E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71687" y="309578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4B4B4F"/>
                </a:solidFill>
              </a:defRPr>
            </a:pPr>
            <a:r>
              <a:rPr sz="1200" b="1">
                <a:solidFill>
                  <a:srgbClr val="4B4B4F"/>
                </a:solidFill>
              </a:rPr>
              <a:t>兴趣与潜能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EA592A8-992D-492A-96E0-5527DA81F6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71687" y="345773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4B4B4F"/>
                </a:solidFill>
              </a:defRPr>
            </a:pPr>
            <a:r>
              <a:rPr sz="900" b="0">
                <a:solidFill>
                  <a:srgbClr val="4B4B4F"/>
                </a:solidFill>
              </a:rPr>
              <a:t>持续性、优势领域、挑战水平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FA181E2-786D-4240-B75B-912EFD9FB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9350" y="5267170"/>
            <a:ext cx="200025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CC6861E-4CBD-4F19-B914-B7B49FCDE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2225" y="543862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4B3E"/>
                </a:solidFill>
              </a:defRPr>
            </a:pPr>
            <a:r>
              <a:rPr sz="1200" b="1">
                <a:solidFill>
                  <a:srgbClr val="FF4B3E"/>
                </a:solidFill>
              </a:rPr>
              <a:t>项目行为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776287A-DAB5-4336-A875-E809224F0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2225" y="580057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4B4B4F"/>
                </a:solidFill>
              </a:defRPr>
            </a:pPr>
            <a:r>
              <a:rPr sz="900" b="0">
                <a:solidFill>
                  <a:srgbClr val="4B4B4F"/>
                </a:solidFill>
              </a:rPr>
              <a:t>协作、创造、迭代、表达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AB0A4CF-7BC3-44FB-ADC3-9DB7FC233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2400" y="5267170"/>
            <a:ext cx="200025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012DE6E-1C75-440A-8015-B65AD5E34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5275" y="543862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4B4B4F"/>
                </a:solidFill>
              </a:defRPr>
            </a:pPr>
            <a:r>
              <a:rPr sz="1200" b="1">
                <a:solidFill>
                  <a:srgbClr val="4B4B4F"/>
                </a:solidFill>
              </a:rPr>
              <a:t>全人信号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C0F1D30-D45A-48BE-8FDD-B83080C12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5275" y="580057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4B4B4F"/>
                </a:solidFill>
              </a:defRPr>
            </a:pPr>
            <a:r>
              <a:rPr sz="900" b="0">
                <a:solidFill>
                  <a:srgbClr val="4B4B4F"/>
                </a:solidFill>
              </a:rPr>
              <a:t>自我管理、关系、生活与支持需求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EF63BBC-68EA-4B6A-9BDC-92B3F9A01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62938" y="2924330"/>
            <a:ext cx="2000250" cy="1047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FC677F5-C972-45F2-A92D-4CC7DD34B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05813" y="3095780"/>
            <a:ext cx="1714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FF4B3E"/>
                </a:solidFill>
              </a:defRPr>
            </a:pPr>
            <a:r>
              <a:rPr sz="1200" b="1">
                <a:solidFill>
                  <a:srgbClr val="FF4B3E"/>
                </a:solidFill>
              </a:rPr>
              <a:t>多方观察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E1652F6-20F3-42E1-8D9C-7ECF3DAB0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05813" y="3457730"/>
            <a:ext cx="1714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900" b="0">
                <a:solidFill>
                  <a:srgbClr val="4B4B4F"/>
                </a:solidFill>
              </a:defRPr>
            </a:pPr>
            <a:r>
              <a:rPr sz="900" b="0">
                <a:solidFill>
                  <a:srgbClr val="4B4B4F"/>
                </a:solidFill>
              </a:rPr>
              <a:t>学生、家庭、导师、学校共同记录</a:t>
            </a:r>
          </a:p>
        </p:txBody>
      </p:sp>
    </p:spTree>
    <p:extLst>
      <p:ext uri="{BB962C8B-B14F-4D97-AF65-F5344CB8AC3E}">
        <p14:creationId xmlns:p14="http://schemas.microsoft.com/office/powerpoint/2010/main" val="121784806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B0637EC-14C5-4D29-A908-EAB25BE62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CULTURAL ROOTS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F81A48-7E44-4285-9E4E-8F151C198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7FFC8CA-8637-4929-A27D-F4BD28886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98A1FD-C28D-4671-B97A-E12127675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7CED66-7C16-4177-9410-1CB42215D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D245B1C-AF88-4B13-8D9A-694BD76B6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博 · 格 · 港 · 湾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881CE9-8723-4E86-AC7D-A086059EE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4790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57A114C-40F1-49E1-ADE0-0E0ED36E7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4790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52A664-7691-4BF9-A63C-71BF7F49A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765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博 / 博爱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9B57720-F01C-43D0-8DA9-C0C43838B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9085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关注每一个孩子，尤其关注容易被忽视者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C314144-EF1A-4819-B02E-C08BCC03F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4790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5B5B6FA-C8D6-4A76-9CC9-D5514ECE2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24790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BAA1401-F90F-4A9A-994C-F7DA0E64B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4765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格 / 格新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DC41662-7E5B-4942-9D67-3F0B3FEF4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99085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科技、创意、破格机制与持续革新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6ABD9A2-F11A-4444-BC9A-6A9C0D4D3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9F283E-D2D3-41A2-9D56-4DD10F9C5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5765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7177781-405C-477A-946C-4E9ED40C6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862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港 / 港湾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3C51B60-B52C-4992-9FE3-F184DD77E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80060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连接港澳，也是安全停靠与再出发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7E59331-8DCA-4931-8EB9-FF4C08DF8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057650"/>
            <a:ext cx="521970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91E921C-30FC-41C7-944A-5A8D2EEF1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057650"/>
            <a:ext cx="57150" cy="1581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D5B39D7-AC4D-49CA-835B-7083714B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2862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湾 / 湾区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447E57E-3C51-4613-BF07-7E54E75C8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800600"/>
            <a:ext cx="479107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深圳起点、湾区协同、面向世界</a:t>
            </a:r>
          </a:p>
        </p:txBody>
      </p:sp>
    </p:spTree>
    <p:extLst>
      <p:ext uri="{BB962C8B-B14F-4D97-AF65-F5344CB8AC3E}">
        <p14:creationId xmlns:p14="http://schemas.microsoft.com/office/powerpoint/2010/main" val="1153059742"/>
      </p:ext>
    </p:extLst>
  </p:cSld>
</p:sld>
</file>

<file path=ppt/slides/slide60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4BB4074-F26F-4F3C-BD4E-1E278C122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DATA &amp; CHILD PROTECTION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AFD9223-888C-49D6-9B99-D044FA06F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60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097A03-B528-484C-958B-A514580C2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2C80C7C-A105-4571-B438-5299D2B93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91000E-C87F-4C3A-AEC9-0DB427BBB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95BBB0-C6BB-4E66-A046-97DE71832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FFFFFF"/>
                </a:solidFill>
              </a:defRPr>
            </a:pPr>
            <a:r>
              <a:rPr sz="3150" b="1">
                <a:solidFill>
                  <a:srgbClr val="FFFFFF"/>
                </a:solidFill>
              </a:rPr>
              <a:t>四项数据治理原则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62EC5F2-025D-4159-872C-D4282DD1D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6286B0D-D436-4A9D-817F-3562698FA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B43B9FD-7A3A-4543-99FE-C89DB6D6B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最少必要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4B73BF8-B162-44EF-9C19-8CF4A1899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只收集当前服务必需信息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6869C16-C51C-4441-BA87-72019BA57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8D8CE5F-C34E-4EE6-8667-7A7AA6298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050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C49A05-6955-429D-839A-264C680BE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5336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监护人知情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19CDB6-6D20-4A54-AEF7-EAF7081F7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0480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清晰授权、查阅、更正、撤回与删除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7AC5AD8-584E-4556-96D2-0C526C885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01774F4-9BCB-4ADF-9EE8-0B859DC02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9369725-A67B-4F8E-976D-3599454EE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人工负责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540CA20-C131-4CA1-B2C5-4263C306A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AI 信号不直接作高风险决定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892CD70-9979-4B41-813B-40A3DC75E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21970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E6D789-D794-4FAA-BAAC-BB17DECD0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905250"/>
            <a:ext cx="57150" cy="1409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981D1EF-59D8-47F9-AF6B-CE923FFDC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分级权限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9C3FBF4-7573-4686-ACB4-DB21873F5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648200"/>
            <a:ext cx="47910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D6D3CC"/>
                </a:solidFill>
              </a:defRPr>
            </a:pPr>
            <a:r>
              <a:rPr sz="1125" b="0">
                <a:solidFill>
                  <a:srgbClr val="D6D3CC"/>
                </a:solidFill>
              </a:rPr>
              <a:t>推荐、共享与第三方连接另行授权</a:t>
            </a:r>
          </a:p>
        </p:txBody>
      </p:sp>
    </p:spTree>
    <p:extLst>
      <p:ext uri="{BB962C8B-B14F-4D97-AF65-F5344CB8AC3E}">
        <p14:creationId xmlns:p14="http://schemas.microsoft.com/office/powerpoint/2010/main" val="1802485293"/>
      </p:ext>
    </p:extLst>
  </p:cSld>
</p:sld>
</file>

<file path=ppt/slides/slide61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A5F1932-C661-4908-901B-41648C36B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DIGITAL ARCHITECTURE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2568B1C-00E9-46BD-8F26-AB15564A0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9795E1D-CD52-4071-8728-FD73CCE0A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B4AD581-6BFB-4412-A171-8E469669A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8B2E52-0A08-4A1D-8F03-C91F45251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65A1A1-28D3-42A9-AF0D-B33B9D4F2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四个入口，统一成长身份与内容标准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D5C524D-EC36-40A1-992B-2BB8FDA48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33625"/>
            <a:ext cx="25717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B5CE4F5-3CAB-4921-A50B-DB2E821C3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714625"/>
            <a:ext cx="2114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中心主站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4E84294-DDBF-41D8-A8F8-E5BE2CFA6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667125"/>
            <a:ext cx="2114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DE0E7"/>
                </a:solidFill>
              </a:defRPr>
            </a:pPr>
            <a:r>
              <a:rPr sz="1050" b="0">
                <a:solidFill>
                  <a:srgbClr val="DDE0E7"/>
                </a:solidFill>
              </a:rPr>
              <a:t>品牌、体系、项目、案例、共建申请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5D0D89D-0EEB-4AB4-9262-D5A8174E0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3429000"/>
            <a:ext cx="381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2D07329-2BA4-415A-BE7E-E096DBF16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71850" y="2333625"/>
            <a:ext cx="25717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2F40EFE-75FD-41E7-BF81-B9A52C52A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0450" y="2714625"/>
            <a:ext cx="2114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Future Talent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DCA39C-D466-41A2-92FC-E20680705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0450" y="3667125"/>
            <a:ext cx="2114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DE0E7"/>
                </a:solidFill>
              </a:defRPr>
            </a:pPr>
            <a:r>
              <a:rPr sz="1050" b="0">
                <a:solidFill>
                  <a:srgbClr val="DDE0E7"/>
                </a:solidFill>
              </a:rPr>
              <a:t>天才少年计划、导师与培养路径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4BE6617-6C81-4FE4-A94A-339385660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3429000"/>
            <a:ext cx="381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321971-1029-4189-86F4-E791A9E94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333625"/>
            <a:ext cx="25717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6F6EDFB-6563-4750-B5C8-E0265C2A1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714625"/>
            <a:ext cx="2114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FFFFF"/>
                </a:solidFill>
              </a:defRPr>
            </a:pPr>
            <a:r>
              <a:rPr sz="1650" b="1">
                <a:solidFill>
                  <a:srgbClr val="FFFFFF"/>
                </a:solidFill>
              </a:rPr>
              <a:t>Assessment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B433365-E8D3-437D-A737-CD1963F76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667125"/>
            <a:ext cx="2114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DE0E7"/>
                </a:solidFill>
              </a:defRPr>
            </a:pPr>
            <a:r>
              <a:rPr sz="1050" b="0">
                <a:solidFill>
                  <a:srgbClr val="DDE0E7"/>
                </a:solidFill>
              </a:rPr>
              <a:t>测评、成长档案与授权推荐入口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2B4105B-24F4-4151-9DAC-6A9168003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9150" y="3429000"/>
            <a:ext cx="381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A0F2829-3527-4F82-AADE-6C1A8F252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20150" y="2333625"/>
            <a:ext cx="2571750" cy="2476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6F4A928-3340-4E7B-9800-000AC4287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714625"/>
            <a:ext cx="2114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生态连接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0EFB93E-3C85-47D0-896C-ADA09EFB0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3667125"/>
            <a:ext cx="21145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FIGS / BIAA / OURSHS / SZCDA 等分阶段融合</a:t>
            </a:r>
          </a:p>
        </p:txBody>
      </p:sp>
    </p:spTree>
    <p:extLst>
      <p:ext uri="{BB962C8B-B14F-4D97-AF65-F5344CB8AC3E}">
        <p14:creationId xmlns:p14="http://schemas.microsoft.com/office/powerpoint/2010/main" val="1499312628"/>
      </p:ext>
    </p:extLst>
  </p:cSld>
</p:sld>
</file>

<file path=ppt/slides/slide62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3AC19C0-0E06-42DA-B507-743C39804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MEDIA &amp; PUBLIC NARRATIVE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B4291D9-879C-459E-9CDE-05B1D256E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6ABE0BC-A5FC-4D6C-B9ED-115871F28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7C3CD19-38E8-4BEE-8656-DB863EF2A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4B445C-08D0-4060-B430-E3CD2EEAE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1D0D4B2-903C-45B2-91D3-893355637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先占据理念，再用真实成果建立长期公信力。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1FF1187-7A61-4CC4-B421-1D0E51316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098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C35687-7E15-4DB4-8DF5-75B158C3B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71700"/>
            <a:ext cx="1714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首发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79C1502-006A-4A20-8CA4-44283FA35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209800"/>
            <a:ext cx="7334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4B4B4F"/>
                </a:solidFill>
              </a:defRPr>
            </a:pPr>
            <a:r>
              <a:rPr sz="1200" b="0">
                <a:solidFill>
                  <a:srgbClr val="4B4B4F"/>
                </a:solidFill>
              </a:rPr>
              <a:t>项目理念、发起机制与深圳使命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A9BF487-01F3-4F56-A619-3FC151EF4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781300"/>
            <a:ext cx="10477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5C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C4273DF-FD0E-458F-B848-DFD5C810D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099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F42372-B166-4612-B071-8BC49E6EA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971800"/>
            <a:ext cx="1714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系列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8069DF4-995B-4C09-AA9C-BA8E9CC27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009900"/>
            <a:ext cx="7334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4B4B4F"/>
                </a:solidFill>
              </a:defRPr>
            </a:pPr>
            <a:r>
              <a:rPr sz="1200" b="0">
                <a:solidFill>
                  <a:srgbClr val="4B4B4F"/>
                </a:solidFill>
              </a:rPr>
              <a:t>AI 学习、城市课堂、天赋发现、全人健康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80E9A5F-68E3-44A0-B4CE-E2423BCE7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581400"/>
            <a:ext cx="10477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5C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AC9CF15-E5CC-4ED8-A638-17A0C1C1F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7738B0E-B579-4DCE-B306-55E4AA6D2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771900"/>
            <a:ext cx="1714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人物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26A3306-8E75-4103-AF24-995741793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810000"/>
            <a:ext cx="7334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4B4B4F"/>
                </a:solidFill>
              </a:defRPr>
            </a:pPr>
            <a:r>
              <a:rPr sz="1200" b="0">
                <a:solidFill>
                  <a:srgbClr val="4B4B4F"/>
                </a:solidFill>
              </a:rPr>
              <a:t>教育专家、工程导师、学生成长故事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D27AC11-E475-4BC5-B309-D7F7123E9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81500"/>
            <a:ext cx="10477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5C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79519F4-FB70-4831-B9CE-3B2D570DA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10100"/>
            <a:ext cx="47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BB65C00-4D12-48CB-ABE3-0D905322A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572000"/>
            <a:ext cx="1714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年度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956787C-20B6-441A-83AF-07AF97DC9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610100"/>
            <a:ext cx="7334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4B4B4F"/>
                </a:solidFill>
              </a:defRPr>
            </a:pPr>
            <a:r>
              <a:rPr sz="1200" b="0">
                <a:solidFill>
                  <a:srgbClr val="4B4B4F"/>
                </a:solidFill>
              </a:rPr>
              <a:t>青少年创新成果与社会影响报告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5D2CE74-6B5F-45B1-9C37-B53F7C45B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181600"/>
            <a:ext cx="104775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5CD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03206199"/>
      </p:ext>
    </p:extLst>
  </p:cSld>
</p:sld>
</file>

<file path=ppt/slides/slide63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9B3DD3E-3332-4E0F-A10A-A51BBF833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HSKB V13 VISUAL IDENTITY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6B09183-C571-4AC4-B910-EC82C3075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7CE8CDD-7E68-45DF-AB63-F7C67A5D9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217EEB-035E-4704-AF5C-B6D63D5F0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5D5287-434A-4710-B48E-8EAD8F6A0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8ACAEB-F281-40C2-8752-5303228C0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一套批准的主身份，三类沟通语境。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77E4D5A-24CA-47E5-8B69-E2F1B04ED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86000"/>
            <a:ext cx="34099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BEABB3-8A90-4EB4-A058-8984E16BA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2571750"/>
            <a:ext cx="8763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544A5A-CADF-451C-8BA9-0B5F3EE7D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762375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政府与学院沟通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B94FC4A-9682-496F-937F-ED5491743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286250"/>
            <a:ext cx="2857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中性留白 + Signal Red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公共价值、治理标准、可信执行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F99E525-837E-4881-BA99-49DB32420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4099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EFA597E-2BAE-49AC-B42A-9A4990A6A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2571750"/>
            <a:ext cx="8763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8F321B7-B309-4525-ADC1-CA269A668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3762375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学校与成长体系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72606C6-AA87-4C91-8D0B-5AC1ABEB0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4286250"/>
            <a:ext cx="2857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编辑网格 + 清晰证据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课程、导师、儿童保护、评估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A2CF155-4267-45F8-AA51-09953D6E8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86000"/>
            <a:ext cx="34099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144D762-3D5A-446A-A8C8-65C5F064B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571750"/>
            <a:ext cx="8763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23B7872-D1E8-4E12-BB9C-8D2F7B8DF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762375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B0B0D"/>
                </a:solidFill>
              </a:defRPr>
            </a:pPr>
            <a:r>
              <a:rPr sz="1650" b="1">
                <a:solidFill>
                  <a:srgbClr val="0B0B0D"/>
                </a:solidFill>
              </a:rPr>
              <a:t>科技与青年传播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FA118D4-29DD-4FF2-8B9D-3A54EB08A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286250"/>
            <a:ext cx="2857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真实影像 + 强尺度节奏</a:t>
            </a:r>
          </a:p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创新、创造、城市与未来</a:t>
            </a:r>
          </a:p>
        </p:txBody>
      </p:sp>
    </p:spTree>
    <p:extLst>
      <p:ext uri="{BB962C8B-B14F-4D97-AF65-F5344CB8AC3E}">
        <p14:creationId xmlns:p14="http://schemas.microsoft.com/office/powerpoint/2010/main" val="210969848"/>
      </p:ext>
    </p:extLst>
  </p:cSld>
</p:sld>
</file>

<file path=ppt/slides/slide64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F3CE560-B429-4CF6-926A-CB716DEA6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HSKB V13 LOGO FAMILY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FEAA8A-661E-4794-9AE3-70DC4474B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A6B965-4A39-4CA8-A463-2F978D895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D8AE408-8564-406A-8E81-9878F7ED7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252EF7A-ED2B-4179-A854-4F180BF12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D7E4D44-9C80-40B6-A534-4CC85D65C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同一主标体系，按背景与空间选择批准版本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7416EA7-08F0-4162-91C5-88AF08C19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38375"/>
            <a:ext cx="34099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536e489996b4bb8">
            <a:extLst>
              <a:ext uri="{96DAC541-7B7A-43D3-8B79-37D633B846F1}">
                <asvg:svgBlip xmlns:asvg="http://schemas.microsoft.com/office/drawing/2016/SVG/main" r:embed="R81f0dc5cbc92461a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1362075" y="2476500"/>
            <a:ext cx="1981200" cy="15240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C88F43-2F52-47C7-BA3A-DD80DF940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67200"/>
            <a:ext cx="295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主标识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0F05F93-26FF-4375-9808-928431505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958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博格港湾 / Harbor Stem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0B7B703-04E1-4F27-8AAD-0358A73E8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38375"/>
            <a:ext cx="34099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08815b57bc0412e">
            <a:extLst>
              <a:ext uri="{96DAC541-7B7A-43D3-8B79-37D633B846F1}">
                <asvg:svgBlip xmlns:asvg="http://schemas.microsoft.com/office/drawing/2016/SVG/main" r:embed="Rb6f8114837f7408b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5000625" y="2476500"/>
            <a:ext cx="1981200" cy="1524000"/>
          </a:xfrm>
          <a:prstGeom xmlns:a="http://schemas.openxmlformats.org/drawingml/2006/main" prst="rect">
            <a:avLst/>
          </a:prstGeom>
        </p:spPr>
      </p:pic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1BF1D67-0504-4B97-BDAE-CA796C517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267200"/>
            <a:ext cx="295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反白标识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82B0589-1B7F-4968-871F-1A3D22004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6958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深色背景与影像场景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E204871-39A4-4DBE-A3ED-C38D434A4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38375"/>
            <a:ext cx="3409950" cy="3143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pic>
        <p:nvPicPr>
          <p:cNvPr id="3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9040a3ae4f84ef3">
            <a:extLst>
              <a:ext uri="{96DAC541-7B7A-43D3-8B79-37D633B846F1}">
                <asvg:svgBlip xmlns:asvg="http://schemas.microsoft.com/office/drawing/2016/SVG/main" r:embed="Rc36754bd1efd490e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8639175" y="2476500"/>
            <a:ext cx="1981200" cy="1524000"/>
          </a:xfrm>
          <a:prstGeom xmlns:a="http://schemas.openxmlformats.org/drawingml/2006/main" prst="rect">
            <a:avLst/>
          </a:prstGeom>
        </p:spPr>
      </p:pic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6069E36-C399-422D-8388-B07945F55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267200"/>
            <a:ext cx="295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符号标识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9F6E0F8-E9FC-4BFE-B0A3-7352B0A34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4695825"/>
            <a:ext cx="2952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图标、头像与小尺寸入口</a:t>
            </a:r>
          </a:p>
        </p:txBody>
      </p:sp>
    </p:spTree>
    <p:extLst>
      <p:ext uri="{BB962C8B-B14F-4D97-AF65-F5344CB8AC3E}">
        <p14:creationId xmlns:p14="http://schemas.microsoft.com/office/powerpoint/2010/main" val="523921012"/>
      </p:ext>
    </p:extLst>
  </p:cSld>
</p:sld>
</file>

<file path=ppt/slides/slide65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8327C7CC-B7DA-4214-99B2-C8F8D3819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DIGITAL ECOSYSTEM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78D7BC-42F5-477C-9A50-627D24FBC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C058D0-2FBF-48E2-B0C5-34FDB858D2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BE046F-5A12-4C40-8A03-7CCCB5D3B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152397-EF94-497A-AB57-A8BD64988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39ACAE7-1031-42F1-974E-DFA60772F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网站、PPT、PDF、测评与新闻共同形成一个品牌内容中台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D5DEF9B-839D-43ED-BBF3-85E6CE6EF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2EA8B65-4AB8-4BF0-B99C-A32675CCA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D9CB9C8-2051-4F3C-8BEB-27A5AFD88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主网站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728C213-3538-4236-8BB6-7BFCBD4E0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hskb.com 官方项目门户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B21001A-0619-4268-B8C6-876250881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BD9C2CE-8DA1-485B-A860-D4992C849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AB77B3D-534F-4C32-8270-88B34CED2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网页版 PPT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07DF7FC-9291-4547-BBAC-5E2975CC4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全屏演示、移动端与离线浏览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412CC79-D52F-4C89-8EF8-BBF6CE03E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266950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329D5D2-B3DF-49E2-AC80-92E73B3AD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266950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3871E17-0BA1-4016-9D3D-426697802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495550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项目书 / 建议书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A19D1C7-1EAB-4B07-B2DF-B058A084E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3009900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机构沟通、政府申报与合作洽谈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6E3D54F-DB10-4A0E-9D7C-FFC80AC70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422DFB2-C72F-403F-BE53-34178708C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A537BDF-889B-4639-9631-79A78A6A4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测评入口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0E452AA-C075-451D-A41B-7EB97E4A7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一周内上线首版，分阶段融合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3922227-80C3-4DEA-85C7-591994CB6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8DBAE46-37E6-4E51-9853-A47AD9168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52925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2CDD265-560D-4465-A0E4-2D1270201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新闻中心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8A15544-1178-4850-8F2D-14F83303D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81525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首发稿、专题稿、人物稿、案例稿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5652ACCC-7830-45A8-8A90-A685E0E2D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819525"/>
            <a:ext cx="34766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1354BE1-B6BB-4213-8546-EE4B0A461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819525"/>
            <a:ext cx="57150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4CCBA65-4417-4FAC-B5CD-11BF6A1B8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048125"/>
            <a:ext cx="304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素材资产库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6A99AC72-0506-4AE7-B174-791CD7816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4562475"/>
            <a:ext cx="3048000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品牌、图片、案例、授权与来源台账</a:t>
            </a:r>
          </a:p>
        </p:txBody>
      </p:sp>
    </p:spTree>
    <p:extLst>
      <p:ext uri="{BB962C8B-B14F-4D97-AF65-F5344CB8AC3E}">
        <p14:creationId xmlns:p14="http://schemas.microsoft.com/office/powerpoint/2010/main" val="407743767"/>
      </p:ext>
    </p:extLst>
  </p:cSld>
</p:sld>
</file>

<file path=ppt/slides/slide66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3BAE0DE-3723-4924-B1C2-7CF3A7656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DOMAIN STRATEGY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933D70-11BA-42AA-AFDD-6F6F75F32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61BEA0C-A3E1-4418-AEDD-C2B9DDCC5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F538B2A-B26F-4358-A074-BDDF9382A7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3F7604-D3DA-49A2-A716-EC1265AAD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8D12299-A71E-4719-BC34-5AF43B6C0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短期借力 FIGS，长期建立独立数字品牌资产。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0943EA-1925-431D-A542-4ABE4BBDC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71700"/>
            <a:ext cx="108966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CE8BCD-99D9-4EF7-A670-0DFE1E206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352675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主品牌优先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F5C0956-F39E-441C-BE66-A22DFB571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333625"/>
            <a:ext cx="78105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bgyouth.com / .com.cn / .org.cn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1163C48-3D82-4A95-816D-309EEDC94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952750"/>
            <a:ext cx="108966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2535AF-5604-4F3E-8B02-E70BBCE49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133725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公共项目品牌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734F24D-9D91-4B19-8657-F17547175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114675"/>
            <a:ext cx="78105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harboryouth.org / youthharbor.org.cn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17CEBF0-460A-452E-8FD2-C7FC2E213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33800"/>
            <a:ext cx="108966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0B77958-63FB-4A1F-A06B-B2D4F98B5A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914775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FF4B3E"/>
                </a:solidFill>
              </a:defRPr>
            </a:pPr>
            <a:r>
              <a:rPr sz="1125" b="1">
                <a:solidFill>
                  <a:srgbClr val="FF4B3E"/>
                </a:solidFill>
              </a:rPr>
              <a:t>人才计划首选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3F7DC52-A5A8-437D-909B-943ADB3AB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895725"/>
            <a:ext cx="78105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futureinsight.cn（已持有，待备案合规）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8E6D8D5-C26E-4158-AC8E-33A677C5A7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14850"/>
            <a:ext cx="108966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0B72BA-3608-44E7-B59E-0FD9FA1A2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695825"/>
            <a:ext cx="2286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0B0B0D"/>
                </a:solidFill>
              </a:defRPr>
            </a:pPr>
            <a:r>
              <a:rPr sz="1125" b="1">
                <a:solidFill>
                  <a:srgbClr val="0B0B0D"/>
                </a:solidFill>
              </a:rPr>
              <a:t>社交资产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A744F96-2D7C-4F56-A192-D49798EFF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676775"/>
            <a:ext cx="7810500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公众号、视频号、抖音、小红书同步检索占位</a:t>
            </a:r>
          </a:p>
        </p:txBody>
      </p:sp>
    </p:spTree>
    <p:extLst>
      <p:ext uri="{BB962C8B-B14F-4D97-AF65-F5344CB8AC3E}">
        <p14:creationId xmlns:p14="http://schemas.microsoft.com/office/powerpoint/2010/main" val="1208807326"/>
      </p:ext>
    </p:extLst>
  </p:cSld>
</p:sld>
</file>

<file path=ppt/slides/slide6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D760208-9D5B-490B-8F44-717CFF9ED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STANDARD COMMUNICATION KIT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A44643-0405-4502-981C-7F9A1CFC5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77916BA-C1E0-4C08-B1C2-7FDF9B40B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5FFDAC-A37F-4AE3-AF1D-EE85AFC5D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6D73E1-86A8-4EEA-A249-DCB19ABA3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EC2E1B-012D-499C-9E36-DA92E3BB1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同一套事实底稿，面向四种合作决策。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2AB374B-34C6-40A1-BE54-B8493FA66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21970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260D67-5AAD-40F7-820E-DA026C197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715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70C7F2-C762-402D-B6AA-1EE41D706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193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项目介绍 PPT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EA6813-7F97-4DA2-BC42-79CA37121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933700"/>
            <a:ext cx="47910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战略、体系、团队、治理与落地总览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9FA7AD-1CB7-4EE6-B91A-71639450D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90750"/>
            <a:ext cx="521970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0F9348E-3AB6-4F97-AB93-365F07B96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90750"/>
            <a:ext cx="5715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D0C13A-9C9B-41D8-B76D-BA87815CF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41935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合作意向项目书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F610DD3-AC4C-4569-A6C8-460B9941D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2933700"/>
            <a:ext cx="47910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用于政府、学校、企业和机构的首轮共建洽谈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8A5AAE2-973E-4923-8D3A-A13F2F2E5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48100"/>
            <a:ext cx="521970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8EDEAE2-38AC-4338-915F-A44070FB2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48100"/>
            <a:ext cx="5715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2D9F028-EFFF-4640-B73A-7B1A6B7D0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0767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商业计划书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074A691-C702-4C13-B09C-7A7479E8C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591050"/>
            <a:ext cx="47910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用于经营模型、资源配置、里程碑与财务假设讨论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9562C22-ECF7-4611-9ED2-14DF75D3C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848100"/>
            <a:ext cx="521970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209F2A6-7C2A-42BB-B770-CD63BB29D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848100"/>
            <a:ext cx="57150" cy="1447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F08DF48-F132-4C13-9EEF-D5E5C56E5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076700"/>
            <a:ext cx="47910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供应商渠道方案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CDC90AA-E13E-4854-9961-5F6968FCD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591050"/>
            <a:ext cx="47910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用于伙伴准入、分级、履约、结算与区域合作</a:t>
            </a:r>
          </a:p>
        </p:txBody>
      </p:sp>
    </p:spTree>
    <p:extLst>
      <p:ext uri="{BB962C8B-B14F-4D97-AF65-F5344CB8AC3E}">
        <p14:creationId xmlns:p14="http://schemas.microsoft.com/office/powerpoint/2010/main" val="21493922"/>
      </p:ext>
    </p:extLst>
  </p:cSld>
</p:sld>
</file>

<file path=ppt/slides/slide6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2F801030-E989-446F-8791-6C428FC8A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RISK REGISTER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51BBDCD-9ABC-4BBA-92FD-B67A3C920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868FCB0-F94C-48A2-AE69-1B7A9A5C4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9C9D38-5EB9-4281-9AD6-01539E617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7B958A-454E-42B4-A88E-8EBB1B0FC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64EA64-981D-45DD-A668-EA3B15B7A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高格局必须建立在高可信之上。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F6EECD3-F772-4E1A-B5E8-C8550A935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E7D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5A72443-7932-4447-8900-8948C100A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0030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2D755AD-6E5D-4944-8B64-1459B37FB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240030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合作真实性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6A7AB44-8BC9-46BE-823E-0CEBFD0F7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280035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拟合作与已签约严格分层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E306488-84B7-40C7-BAF7-345625A16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61B9BD2-21C9-4609-BBAF-0AF0F050E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240030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9CC08D-189C-4691-8169-E58D77FDB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240030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未成年人保护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804A997-135B-45BD-9970-A91DEF9F3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280035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隐私、肖像、活动安全与转介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90ED79D-EEE9-42CA-8575-8BC94EB93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20980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805543E-AAEC-46F2-A36C-03E5E8866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40030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7730545-5B48-490E-B537-B986E2200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40030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广告与升学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E5E3AB-9F6E-4352-8ECF-2E1B10073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80035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不保录、不提分承诺、不造神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74793FF-AD53-4586-B6C9-EEB3CC1D4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ECF380B-4500-42A8-857A-130C4862A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98145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CC56342-EE2A-4F8B-86C0-072C56986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398145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品牌与商标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51557EF1-37EE-4247-A8F4-A9C09E7EA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438150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近似检索、授权、冠名与使用期限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8DE6E19-1228-4FD6-A74C-3D05C4024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359F44C-C8A9-4C3E-9829-6498A9F61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6750" y="398145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BB706FE-B949-4A3A-B8BC-4A45489ED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398145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教育与健康边界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6B45E7A-0AF0-4DC9-9AB0-A69990984E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438150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AI 辅助、教师负责、专业转介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146C64E9-8368-4797-961F-8DA7878ED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790950"/>
            <a:ext cx="3409950" cy="1390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FFCF56B-57CF-40C2-BC3C-294337F9D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981450"/>
            <a:ext cx="4000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R6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5BBF0A12-F0D0-4D8B-83B3-5E3829AC7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3981450"/>
            <a:ext cx="238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0B0B0D"/>
                </a:solidFill>
              </a:defRPr>
            </a:pPr>
            <a:r>
              <a:rPr sz="1350" b="1">
                <a:solidFill>
                  <a:srgbClr val="0B0B0D"/>
                </a:solidFill>
              </a:rPr>
              <a:t>扩张质量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CF790F58-2710-4089-A07B-3A54A5109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4381500"/>
            <a:ext cx="238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4B4B4F"/>
                </a:solidFill>
              </a:defRPr>
            </a:pPr>
            <a:r>
              <a:rPr sz="975" b="0">
                <a:solidFill>
                  <a:srgbClr val="4B4B4F"/>
                </a:solidFill>
              </a:rPr>
              <a:t>先标准化和证据，再发展复制网络</a:t>
            </a:r>
          </a:p>
        </p:txBody>
      </p:sp>
    </p:spTree>
    <p:extLst>
      <p:ext uri="{BB962C8B-B14F-4D97-AF65-F5344CB8AC3E}">
        <p14:creationId xmlns:p14="http://schemas.microsoft.com/office/powerpoint/2010/main" val="92028824"/>
      </p:ext>
    </p:extLst>
  </p:cSld>
</p:sld>
</file>

<file path=ppt/slides/slide6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5FF34573-E5C6-47F3-ACCB-0E4334EBD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DECISIONS NEEDED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2FB174F-56B6-4A5F-85EA-2400C10F1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69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F1F6F5D-C04F-4137-ACB7-FEA9C07A5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92D4A4A-6432-414F-8F2D-62FCB733B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FE0D649-1429-4677-A6FE-319020F0D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9263AFC-0865-43C4-AF18-7D66706FC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启动首个试点前，需要六项正式决策。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771ACA3-E3A7-44C6-816D-1E5D4E3D1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5F19A6B-2503-4522-B532-6309BFB37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4574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11AD484-A8C6-44D3-92FF-7255623DF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907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确认三方发起意向与签约路径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06A4A36-7247-4F80-B310-0437F9B9E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907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B9AE860-DD99-4999-909D-FD5DCC9F9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4574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4B0EAE2-8765-4EB8-9AE7-B80BACF411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23907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确认顾问、媒体与人物授权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6359FAE-4503-4321-B44B-DDF165BF8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575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FF125F8-C3DB-4645-AEE4-2C4D028E77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5242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BD05BF-63A4-44EF-8C3D-C0C03D00F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4575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批准 HSKB V13 品牌与联合冠名规则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F549261-FE93-4844-8263-AE8E95E0F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2575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56EE810-BFD9-437E-B6D7-670B38EB4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5242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1B74642-14AD-4367-AAD6-0B67BA576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34575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确定首个区域、场地与服务人群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B3B7EAF-3B19-4D97-BC6F-B6EA299F2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243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3699702-27B4-4928-9790-58714BEB7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5910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2E36F72-D731-4988-813B-4139B56B9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5243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确定首批课程、导师和健康转介伙伴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9ABF699-ED4C-4CB5-BB3C-ACBDAB448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324350"/>
            <a:ext cx="5219700" cy="914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5CD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E408540-91D5-4372-AE82-39B4131CB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91050"/>
            <a:ext cx="4572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D011176-C8B6-4A79-8131-E3683EBE8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4524375"/>
            <a:ext cx="4095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0B0B0D"/>
                </a:solidFill>
              </a:defRPr>
            </a:pPr>
            <a:r>
              <a:rPr sz="1275" b="1">
                <a:solidFill>
                  <a:srgbClr val="0B0B0D"/>
                </a:solidFill>
              </a:rPr>
              <a:t>确认网站域名、联系人和数据主体</a:t>
            </a:r>
          </a:p>
        </p:txBody>
      </p:sp>
    </p:spTree>
    <p:extLst>
      <p:ext uri="{BB962C8B-B14F-4D97-AF65-F5344CB8AC3E}">
        <p14:creationId xmlns:p14="http://schemas.microsoft.com/office/powerpoint/2010/main" val="96329458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333680B-693C-4589-84E1-F6CE70DC6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A 10–30 YEAR MISSION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DC1C9D1-3538-4C4A-BBAF-A24E63489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9A785CC-B504-443C-B94B-5FC956C6C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97D491-8DD1-4445-A3AD-7576CAD15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38A8C0-EF78-440E-B157-A8807B212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D2680EE-1F7B-4EDF-8F0C-85C986AC7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B0B0D"/>
                </a:solidFill>
              </a:defRPr>
            </a:pPr>
            <a:r>
              <a:rPr sz="3600" b="1">
                <a:solidFill>
                  <a:srgbClr val="0B0B0D"/>
                </a:solidFill>
              </a:rPr>
              <a:t>今天发现一个孩子，未来改变一座城市的创新密度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B2E1892-E593-4B1F-8127-5241E7360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38100" cy="2800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93B1B04-8DFB-4915-8736-781A91250F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3812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7D901AC-9A49-496C-B8EA-9B30F222F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336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0B0B0D"/>
                </a:solidFill>
              </a:defRPr>
            </a:pPr>
            <a:r>
              <a:rPr sz="1425" b="1">
                <a:solidFill>
                  <a:srgbClr val="0B0B0D"/>
                </a:solidFill>
              </a:rPr>
              <a:t>建立长期发现机制，而不是只在升学前寻找“尖子生”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A203577-55E7-4828-9944-E508F26948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051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2DAAB1-559D-4047-8A2E-9064C97D3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0575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让大学与科技企业更早参与人才培养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6473359-4C4D-4390-AB63-F69423828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8290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552495-5C7D-4FA4-BA03-F52EE58C3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814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让学习困难、特殊需要与突出潜能获得同等尊重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12F058D-29D7-4E1A-9738-75D5BD915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552950"/>
            <a:ext cx="4572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04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EF4DACC-CE7D-469B-801C-7DDED1E83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05325"/>
            <a:ext cx="8858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0B0B0D"/>
                </a:solidFill>
              </a:defRPr>
            </a:pPr>
            <a:r>
              <a:rPr sz="1425" b="0">
                <a:solidFill>
                  <a:srgbClr val="0B0B0D"/>
                </a:solidFill>
              </a:rPr>
              <a:t>以校友、导师、基金和人才库形成代际循环</a:t>
            </a:r>
          </a:p>
        </p:txBody>
      </p:sp>
    </p:spTree>
    <p:extLst>
      <p:ext uri="{BB962C8B-B14F-4D97-AF65-F5344CB8AC3E}">
        <p14:creationId xmlns:p14="http://schemas.microsoft.com/office/powerpoint/2010/main" val="208513635"/>
      </p:ext>
    </p:extLst>
  </p:cSld>
</p:sld>
</file>

<file path=ppt/slides/slide70.xml><?xml version="1.0" encoding="utf-8"?>
<p:sld xmlns:p="http://schemas.openxmlformats.org/presentationml/2006/main">
  <p:cSld>
    <p:bg>
      <p:bgPr>
        <a:solidFill xmlns:a="http://schemas.openxmlformats.org/drawingml/2006/main">
          <a:srgbClr val="0B0B0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46E4D5D-B5A5-476E-93D7-1540CB5BB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CO-BUILD THE HARBOR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03DF850-3D37-4787-9465-D80208911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70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27C79DF-C35C-41EE-8353-4936E5DCB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F67CA16-DDFA-41D7-B015-C9AB13D85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04FB14B-7DF1-4D09-8889-95327286E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90ACC4B-73F7-4FB2-A2B2-42EAD0726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CO-BUILD THE HARBOR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A4D4F0-5464-4E98-9E64-4C71F661B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D6D3CC"/>
                </a:solidFill>
              </a:defRPr>
            </a:pPr>
            <a:r>
              <a:rPr sz="825" b="1">
                <a:solidFill>
                  <a:srgbClr val="D6D3CC"/>
                </a:solidFill>
              </a:rPr>
              <a:t>70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F0479D-785C-4778-85D2-86C44663A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1E5A194-265E-4CA1-9863-81B26BB26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HSKB｜博格港湾青少年智能科技成长中心｜V1.2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1B5CFB5-9AF9-4D81-B11B-167F13E31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D6D3CC"/>
                </a:solidFill>
              </a:defRPr>
            </a:pPr>
            <a:r>
              <a:rPr sz="675" b="0">
                <a:solidFill>
                  <a:srgbClr val="D6D3CC"/>
                </a:solidFill>
              </a:rPr>
              <a:t>拟联合发起 · 待正式签约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374B03-FB03-4D4D-88EC-C2BDE4543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19250"/>
            <a:ext cx="8572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FFFFFF"/>
                </a:solidFill>
              </a:defRPr>
            </a:pPr>
            <a:r>
              <a:rPr sz="4650" b="1">
                <a:solidFill>
                  <a:srgbClr val="FFFFFF"/>
                </a:solidFill>
              </a:rPr>
              <a:t>申请共建成长中心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907895D-1D2E-4BDE-B598-9AF8E4922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57500"/>
            <a:ext cx="9334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FF4B3E"/>
                </a:solidFill>
              </a:defRPr>
            </a:pPr>
            <a:r>
              <a:rPr sz="1275" b="1">
                <a:solidFill>
                  <a:srgbClr val="FF4B3E"/>
                </a:solidFill>
              </a:rPr>
              <a:t>政府部门 · 协会 · 高校 · 中小学 · 科技企业 · 基金/公益机构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01BFD5B-D7CA-4AFE-B28E-E725C7FB4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14750"/>
            <a:ext cx="7810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D6D3CC"/>
                </a:solidFill>
              </a:defRPr>
            </a:pPr>
            <a:r>
              <a:rPr sz="1650" b="0">
                <a:solidFill>
                  <a:srgbClr val="D6D3CC"/>
                </a:solidFill>
              </a:rPr>
              <a:t>从深圳出发，共同为下一代建设一个看见天赋、支持差异、连接未来的成长港湾。</a:t>
            </a:r>
          </a:p>
        </p:txBody>
      </p:sp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b5915bbf6924a92">
            <a:extLst>
              <a:ext uri="{96DAC541-7B7A-43D3-8B79-37D633B846F1}">
                <asvg:svgBlip xmlns:asvg="http://schemas.microsoft.com/office/drawing/2016/SVG/main" r:embed="Ra03f86ea57c24def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8572500" y="2190750"/>
            <a:ext cx="2667000" cy="876300"/>
          </a:xfrm>
          <a:prstGeom xmlns:a="http://schemas.openxmlformats.org/drawingml/2006/main" prst="rect">
            <a:avLst/>
          </a:prstGeom>
        </p:spPr>
      </p:pic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BA1657A-40FF-4E27-8EC8-221796E50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333750"/>
            <a:ext cx="2000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FF4B3E"/>
                </a:solidFill>
              </a:defRPr>
            </a:pPr>
            <a:r>
              <a:rPr sz="1050" b="1">
                <a:solidFill>
                  <a:srgbClr val="FF4B3E"/>
                </a:solidFill>
              </a:rPr>
              <a:t>申请共建</a:t>
            </a:r>
          </a:p>
        </p:txBody>
      </p:sp>
    </p:spTree>
    <p:extLst>
      <p:ext uri="{BB962C8B-B14F-4D97-AF65-F5344CB8AC3E}">
        <p14:creationId xmlns:p14="http://schemas.microsoft.com/office/powerpoint/2010/main" val="129649251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D71073C-8365-475A-95FD-DE9F6B0E6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STRATEGIC PRINCIPLES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488F9FB-BA10-4C9C-98EC-FAE4AC378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4C304D-5A5A-4171-8037-BF49EABA8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62CA64B-E415-410A-B657-7F844C8F3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82E522-6166-4E17-81BD-831CF7028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AAC5A13-EDF9-4FA0-AA78-92FF5814B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四个原则，决定平台能否走远。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4282382-A5A6-4BB1-8B6E-7C012789F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6E27F4C-04DF-4E51-8704-9FCFED0B2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374F31-74E1-4D4F-B2B4-22627B70A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公平 + 个性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0A1C43-AA0A-40E1-A636-CE6E94B5D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共享基础服务，提供差异化挑战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9F8705E-9E6F-444A-AED5-F70126D46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D089A56-FBDE-40BF-BB3F-271F3EF47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30505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1FBD959-FC8D-4F07-A08B-61D5EB867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53365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教育 + 科技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811F86D-C996-4746-85E0-AD9B34379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04800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AI 辅助，不替代教师与专业责任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02EEF3F-0D49-4928-ABCB-C7C8E62E6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4CF4916-D9E7-44DA-8B2C-2F533506F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1EA68EA-453E-4D5C-85CB-6776F3BEA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成长 + 成果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0A9BF50-1DB7-4A7F-8DC8-0756D47C8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既重过程，也形成作品与公共表达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1EA7175-4256-4FFC-9351-CDC17EDC6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2387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4B268D1-781B-4C3C-ADDA-B1D8A8BBB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4000500"/>
            <a:ext cx="5715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B4B4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C798414-9E00-4CE4-8DE6-FA2811AC8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29100"/>
            <a:ext cx="481012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B0B0D"/>
                </a:solidFill>
              </a:defRPr>
            </a:pPr>
            <a:r>
              <a:rPr sz="1500" b="1">
                <a:solidFill>
                  <a:srgbClr val="0B0B0D"/>
                </a:solidFill>
              </a:rPr>
              <a:t>试点 + 证据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D669AC01-65A6-4323-B16B-7A160A87A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743450"/>
            <a:ext cx="4810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4B4B4F"/>
                </a:solidFill>
              </a:defRPr>
            </a:pPr>
            <a:r>
              <a:rPr sz="1125" b="0">
                <a:solidFill>
                  <a:srgbClr val="4B4B4F"/>
                </a:solidFill>
              </a:rPr>
              <a:t>先小规模验证，再标准化复制</a:t>
            </a:r>
          </a:p>
        </p:txBody>
      </p:sp>
    </p:spTree>
    <p:extLst>
      <p:ext uri="{BB962C8B-B14F-4D97-AF65-F5344CB8AC3E}">
        <p14:creationId xmlns:p14="http://schemas.microsoft.com/office/powerpoint/2010/main" val="197349797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1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A942EBD-9009-4EAB-B9A4-9DC7DAB3B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1000"/>
            <a:ext cx="666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4B3E"/>
                </a:solidFill>
              </a:defRPr>
            </a:pPr>
            <a:r>
              <a:rPr sz="825" b="1">
                <a:solidFill>
                  <a:srgbClr val="FF4B3E"/>
                </a:solidFill>
              </a:rPr>
              <a:t>THE PROBLEM MAP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E5C24E-6854-41EC-8620-B570CB102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400050"/>
            <a:ext cx="4762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4B4B4F"/>
                </a:solidFill>
              </a:defRPr>
            </a:pPr>
            <a:r>
              <a:rPr sz="825" b="1">
                <a:solidFill>
                  <a:srgbClr val="4B4B4F"/>
                </a:solidFill>
              </a:rPr>
              <a:t>09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D6094F-022D-49E6-AAD2-073175B03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496050"/>
            <a:ext cx="108966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3C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75E6A4-5D58-461D-B088-B6ECB0612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6572250"/>
            <a:ext cx="590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HSKB｜博格港湾青少年智能科技成长中心｜V1.2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10DABF-9CB1-4250-967C-42EDA27F5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6572250"/>
            <a:ext cx="25908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675" b="0">
                <a:solidFill>
                  <a:srgbClr val="4B4B4F"/>
                </a:solidFill>
              </a:defRPr>
            </a:pPr>
            <a:r>
              <a:rPr sz="675" b="0">
                <a:solidFill>
                  <a:srgbClr val="4B4B4F"/>
                </a:solidFill>
              </a:rPr>
              <a:t>拟联合发起 · 待正式签约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26F2E0-0BB6-49AA-B3A8-0713B5119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819150"/>
            <a:ext cx="104775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0B0B0D"/>
                </a:solidFill>
              </a:defRPr>
            </a:pPr>
            <a:r>
              <a:rPr sz="3150" b="1">
                <a:solidFill>
                  <a:srgbClr val="0B0B0D"/>
                </a:solidFill>
              </a:rPr>
              <a:t>现有体系的五个断点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90F421-310B-4699-85BF-E41E9F177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4B3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686745D-1597-4092-8BF7-89356465ED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9C534F-8D09-40EA-B57B-8B5504B83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学校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CB8A7B-5DB6-4335-9B0D-BB6141DD4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0B0B0D"/>
                </a:solidFill>
              </a:defRPr>
            </a:pPr>
            <a:r>
              <a:rPr sz="1050" b="0">
                <a:solidFill>
                  <a:srgbClr val="0B0B0D"/>
                </a:solidFill>
              </a:rPr>
              <a:t>难以持续照顾巨大个体差异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CE5DAC-EEE5-4ABC-976D-CA198FB2E5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0B0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7760034-7F43-4A87-98A6-234560D5A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F4B3E"/>
                </a:solidFill>
              </a:defRPr>
            </a:pPr>
            <a:r>
              <a:rPr sz="900" b="1">
                <a:solidFill>
                  <a:srgbClr val="FF4B3E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D787F8-2E5C-4EDD-9AB5-FFE119353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家庭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A308CE-B7BD-475F-BF52-F0816E74C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D6D3CC"/>
                </a:solidFill>
              </a:defRPr>
            </a:pPr>
            <a:r>
              <a:rPr sz="1050" b="0">
                <a:solidFill>
                  <a:srgbClr val="D6D3CC"/>
                </a:solidFill>
              </a:rPr>
              <a:t>信息碎片化，焦虑替代了长期规划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DC5D54C-91DE-4D47-8994-80993C2CF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82FC2F1-861F-4649-9538-1AF8052BC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6B1C59-565B-4944-83E0-CE82A58AF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课程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364E47A-EAE2-41C6-A074-51224313F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知识学习与真实世界脱节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7C11013-2C85-4791-B247-A738058AB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0CCBD06-8476-457A-9800-9BAC129C5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ACF4A76-E10C-4C32-BB09-B5E6941D0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资源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7AE1917-3422-40EB-B325-79E363BD8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大学、企业与青少年连接不稳定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E4FB9238-C628-4557-AE0D-4F72E48E6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400300"/>
            <a:ext cx="2000250" cy="2857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6D3CC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A81301C-3E98-45B4-8850-BDF86EAF7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2628900"/>
            <a:ext cx="1581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0B0B0D"/>
                </a:solidFill>
              </a:defRPr>
            </a:pPr>
            <a:r>
              <a:rPr sz="900" b="1">
                <a:solidFill>
                  <a:srgbClr val="0B0B0D"/>
                </a:solidFill>
              </a:rPr>
              <a:t>05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6B964D9-874E-4CA4-A19F-B5BEF40FF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3429000"/>
            <a:ext cx="1581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0B0B0D"/>
                </a:solidFill>
              </a:defRPr>
            </a:pPr>
            <a:r>
              <a:rPr sz="1575" b="1">
                <a:solidFill>
                  <a:srgbClr val="0B0B0D"/>
                </a:solidFill>
              </a:rPr>
              <a:t>评价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4383D93-0264-487D-8BF7-66599AC84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34550" y="4000500"/>
            <a:ext cx="15811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0">
                <a:solidFill>
                  <a:srgbClr val="4B4B4F"/>
                </a:solidFill>
              </a:defRPr>
            </a:pPr>
            <a:r>
              <a:rPr sz="1050" b="0">
                <a:solidFill>
                  <a:srgbClr val="4B4B4F"/>
                </a:solidFill>
              </a:rPr>
              <a:t>成绩、竞赛、健康与成长彼此割裂</a:t>
            </a:r>
          </a:p>
        </p:txBody>
      </p:sp>
    </p:spTree>
    <p:extLst>
      <p:ext uri="{BB962C8B-B14F-4D97-AF65-F5344CB8AC3E}">
        <p14:creationId xmlns:p14="http://schemas.microsoft.com/office/powerpoint/2010/main" val="46078278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2026-08-18T08:15:57.4720000Z</dcterms:created>
  <dcterms:modified xsi:type="dcterms:W3CDTF">2026-08-18T08:15:57.4720000Z</dcterms:modified>
</coreProperties>
</file>