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af06818b9e14947" /><Relationship Type="http://schemas.openxmlformats.org/officeDocument/2006/relationships/extended-properties" Target="/docProps/app.xml" Id="R1f492579ebd54d0c" /><Relationship Type="http://schemas.openxmlformats.org/officeDocument/2006/relationships/officeDocument" Target="/ppt/presentation.xml" Id="Rb1b137ed8d5d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54a3286564f54"/>
  </p:sldMasterIdLst>
  <p:notesMasterIdLst>
    <p:notesMasterId xmlns:r="http://schemas.openxmlformats.org/officeDocument/2006/relationships" r:id="Rde40335e91304e2c"/>
  </p:notesMasterIdLst>
  <p:sldIdLst>
    <p:sldId xmlns:r="http://schemas.openxmlformats.org/officeDocument/2006/relationships" id="256" r:id="R689c4eff7cf2411a"/>
    <p:sldId xmlns:r="http://schemas.openxmlformats.org/officeDocument/2006/relationships" id="257" r:id="Raa5675f518344893"/>
    <p:sldId xmlns:r="http://schemas.openxmlformats.org/officeDocument/2006/relationships" id="258" r:id="R301d70629ae84ff0"/>
    <p:sldId xmlns:r="http://schemas.openxmlformats.org/officeDocument/2006/relationships" id="259" r:id="Re1aeb8dff9d54592"/>
    <p:sldId xmlns:r="http://schemas.openxmlformats.org/officeDocument/2006/relationships" id="260" r:id="R86472fb70d314da7"/>
    <p:sldId xmlns:r="http://schemas.openxmlformats.org/officeDocument/2006/relationships" id="261" r:id="Ra446b5f97adc4f7d"/>
    <p:sldId xmlns:r="http://schemas.openxmlformats.org/officeDocument/2006/relationships" id="262" r:id="R4de15514c8954786"/>
    <p:sldId xmlns:r="http://schemas.openxmlformats.org/officeDocument/2006/relationships" id="263" r:id="R6ef2492feed442d3"/>
    <p:sldId xmlns:r="http://schemas.openxmlformats.org/officeDocument/2006/relationships" id="264" r:id="Rb86050acae8e40e5"/>
    <p:sldId xmlns:r="http://schemas.openxmlformats.org/officeDocument/2006/relationships" id="265" r:id="Raeac1c3e7d954cf2"/>
    <p:sldId xmlns:r="http://schemas.openxmlformats.org/officeDocument/2006/relationships" id="266" r:id="R66897ad905954988"/>
    <p:sldId xmlns:r="http://schemas.openxmlformats.org/officeDocument/2006/relationships" id="267" r:id="Rf1194355ba2c4f82"/>
    <p:sldId xmlns:r="http://schemas.openxmlformats.org/officeDocument/2006/relationships" id="268" r:id="R54ee0e4cd1324b3e"/>
    <p:sldId xmlns:r="http://schemas.openxmlformats.org/officeDocument/2006/relationships" id="269" r:id="Rbdf8373e3b0749b5"/>
    <p:sldId xmlns:r="http://schemas.openxmlformats.org/officeDocument/2006/relationships" id="270" r:id="R5aa66edc521b43f5"/>
    <p:sldId xmlns:r="http://schemas.openxmlformats.org/officeDocument/2006/relationships" id="271" r:id="Ra3bd81a77a7c40e9"/>
    <p:sldId xmlns:r="http://schemas.openxmlformats.org/officeDocument/2006/relationships" id="272" r:id="R364385c8b2794603"/>
    <p:sldId xmlns:r="http://schemas.openxmlformats.org/officeDocument/2006/relationships" id="273" r:id="R769d1aa99dbb48b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8a0b5b700d94357" /><Relationship Type="http://schemas.openxmlformats.org/officeDocument/2006/relationships/slideMaster" Target="/ppt/slideMasters/slideMaster1.xml" Id="Rd4d54a3286564f54" /><Relationship Type="http://schemas.openxmlformats.org/officeDocument/2006/relationships/notesMaster" Target="/ppt/notesMasters/notesMaster1.xml" Id="Rde40335e91304e2c" /><Relationship Type="http://schemas.openxmlformats.org/officeDocument/2006/relationships/presProps" Target="/ppt/presProps.xml" Id="R625c80dc396f4e76" /><Relationship Type="http://schemas.openxmlformats.org/officeDocument/2006/relationships/tableStyles" Target="/ppt/tableStyles.xml" Id="R264427945c334be3" /><Relationship Type="http://schemas.openxmlformats.org/officeDocument/2006/relationships/slide" Target="/ppt/slides/slide1.xml" Id="R689c4eff7cf2411a" /><Relationship Type="http://schemas.openxmlformats.org/officeDocument/2006/relationships/slide" Target="/ppt/slides/slide2.xml" Id="Raa5675f518344893" /><Relationship Type="http://schemas.openxmlformats.org/officeDocument/2006/relationships/slide" Target="/ppt/slides/slide3.xml" Id="R301d70629ae84ff0" /><Relationship Type="http://schemas.openxmlformats.org/officeDocument/2006/relationships/slide" Target="/ppt/slides/slide4.xml" Id="Re1aeb8dff9d54592" /><Relationship Type="http://schemas.openxmlformats.org/officeDocument/2006/relationships/slide" Target="/ppt/slides/slide5.xml" Id="R86472fb70d314da7" /><Relationship Type="http://schemas.openxmlformats.org/officeDocument/2006/relationships/slide" Target="/ppt/slides/slide6.xml" Id="Ra446b5f97adc4f7d" /><Relationship Type="http://schemas.openxmlformats.org/officeDocument/2006/relationships/slide" Target="/ppt/slides/slide7.xml" Id="R4de15514c8954786" /><Relationship Type="http://schemas.openxmlformats.org/officeDocument/2006/relationships/slide" Target="/ppt/slides/slide8.xml" Id="R6ef2492feed442d3" /><Relationship Type="http://schemas.openxmlformats.org/officeDocument/2006/relationships/slide" Target="/ppt/slides/slide9.xml" Id="Rb86050acae8e40e5" /><Relationship Type="http://schemas.openxmlformats.org/officeDocument/2006/relationships/slide" Target="/ppt/slides/slide10.xml" Id="Raeac1c3e7d954cf2" /><Relationship Type="http://schemas.openxmlformats.org/officeDocument/2006/relationships/slide" Target="/ppt/slides/slide11.xml" Id="R66897ad905954988" /><Relationship Type="http://schemas.openxmlformats.org/officeDocument/2006/relationships/slide" Target="/ppt/slides/slide12.xml" Id="Rf1194355ba2c4f82" /><Relationship Type="http://schemas.openxmlformats.org/officeDocument/2006/relationships/slide" Target="/ppt/slides/slide13.xml" Id="R54ee0e4cd1324b3e" /><Relationship Type="http://schemas.openxmlformats.org/officeDocument/2006/relationships/slide" Target="/ppt/slides/slide14.xml" Id="Rbdf8373e3b0749b5" /><Relationship Type="http://schemas.openxmlformats.org/officeDocument/2006/relationships/slide" Target="/ppt/slides/slide15.xml" Id="R5aa66edc521b43f5" /><Relationship Type="http://schemas.openxmlformats.org/officeDocument/2006/relationships/slide" Target="/ppt/slides/slide16.xml" Id="Ra3bd81a77a7c40e9" /><Relationship Type="http://schemas.openxmlformats.org/officeDocument/2006/relationships/slide" Target="/ppt/slides/slide17.xml" Id="R364385c8b2794603" /><Relationship Type="http://schemas.openxmlformats.org/officeDocument/2006/relationships/slide" Target="/ppt/slides/slide18.xml" Id="R769d1aa99dbb48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59f66bc554a466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978f775e69a4373" /><Relationship Type="http://schemas.openxmlformats.org/officeDocument/2006/relationships/notesMaster" Target="/ppt/notesMasters/notesMaster1.xml" Id="Rae7c7ebc3406467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91f2ab5f7f942ed" /><Relationship Type="http://schemas.openxmlformats.org/officeDocument/2006/relationships/notesMaster" Target="/ppt/notesMasters/notesMaster1.xml" Id="R8fea580743914f1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3d544f1ef054f6f" /><Relationship Type="http://schemas.openxmlformats.org/officeDocument/2006/relationships/notesMaster" Target="/ppt/notesMasters/notesMaster1.xml" Id="Raabc6a6fe57240d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de09b0dec66423a" /><Relationship Type="http://schemas.openxmlformats.org/officeDocument/2006/relationships/notesMaster" Target="/ppt/notesMasters/notesMaster1.xml" Id="R99c39075c95d4d6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68a22b00194482c" /><Relationship Type="http://schemas.openxmlformats.org/officeDocument/2006/relationships/notesMaster" Target="/ppt/notesMasters/notesMaster1.xml" Id="R90f4552380cd474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0ffb05a84974845" /><Relationship Type="http://schemas.openxmlformats.org/officeDocument/2006/relationships/notesMaster" Target="/ppt/notesMasters/notesMaster1.xml" Id="Rbee2302b5f444c0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1affe0cc6ee4e4e" /><Relationship Type="http://schemas.openxmlformats.org/officeDocument/2006/relationships/notesMaster" Target="/ppt/notesMasters/notesMaster1.xml" Id="R285ec3ef6bbb479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8889762886f4d91" /><Relationship Type="http://schemas.openxmlformats.org/officeDocument/2006/relationships/notesMaster" Target="/ppt/notesMasters/notesMaster1.xml" Id="Rf5a53ed845e8479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b72f82490ec4c7f" /><Relationship Type="http://schemas.openxmlformats.org/officeDocument/2006/relationships/notesMaster" Target="/ppt/notesMasters/notesMaster1.xml" Id="Rc73528446f36476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8358184c9224b45" /><Relationship Type="http://schemas.openxmlformats.org/officeDocument/2006/relationships/notesMaster" Target="/ppt/notesMasters/notesMaster1.xml" Id="R3de686c27c814b6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dbd803faadc4ede" /><Relationship Type="http://schemas.openxmlformats.org/officeDocument/2006/relationships/notesMaster" Target="/ppt/notesMasters/notesMaster1.xml" Id="R073440af6198465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d618d62cabc47a9" /><Relationship Type="http://schemas.openxmlformats.org/officeDocument/2006/relationships/notesMaster" Target="/ppt/notesMasters/notesMaster1.xml" Id="Rf35b8889922a4ff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725d99271f24298" /><Relationship Type="http://schemas.openxmlformats.org/officeDocument/2006/relationships/notesMaster" Target="/ppt/notesMasters/notesMaster1.xml" Id="R8f6c0ee1323642a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456ab771a474a35" /><Relationship Type="http://schemas.openxmlformats.org/officeDocument/2006/relationships/notesMaster" Target="/ppt/notesMasters/notesMaster1.xml" Id="Rfe71552637d94f1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ca2d5bacc0d44a1" /><Relationship Type="http://schemas.openxmlformats.org/officeDocument/2006/relationships/notesMaster" Target="/ppt/notesMasters/notesMaster1.xml" Id="R6e49f157fc8d4d2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4a424a62d8b4d40" /><Relationship Type="http://schemas.openxmlformats.org/officeDocument/2006/relationships/notesMaster" Target="/ppt/notesMasters/notesMaster1.xml" Id="R72a71b79fd92461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a1e1f83a1cd4b5f" /><Relationship Type="http://schemas.openxmlformats.org/officeDocument/2006/relationships/notesMaster" Target="/ppt/notesMasters/notesMaster1.xml" Id="R5aabce5e139e4c3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37ed7660e234d73" /><Relationship Type="http://schemas.openxmlformats.org/officeDocument/2006/relationships/notesMaster" Target="/ppt/notesMasters/notesMaster1.xml" Id="R9d1592cf9485460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人物姓名、照片与履历由项目方提供；对外使用范围以本人最终确认及授权为准。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首版仅公开项目方已确认的姓名；其他顾问待正式授权后发布。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  <a:p xmlns:a="http://schemas.openxmlformats.org/drawingml/2006/main">
            <a:r>
              <a:t>教育部相关政策；APEC 官方资料。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项目方访谈、8月12日筹建会议与内部资料。</a:t>
            </a:r>
          </a:p>
          <a:p xmlns:a="http://schemas.openxmlformats.org/drawingml/2006/main">
            <a:r>
              <a:t>- HSKB V13 approved brand system；https://hskb.com/。</a:t>
            </a:r>
          </a:p>
          <a:p xmlns:a="http://schemas.openxmlformats.org/drawingml/2006/main">
            <a:r>
              <a:t>- 创始团队履历由项目方于2026年8月17日提供。</a:t>
            </a:r>
          </a:p>
          <a:p xmlns:a="http://schemas.openxmlformats.org/drawingml/2006/main">
            <a:r>
              <a:t>说明：合作、人物、案例及数据以正式授权和签约为准。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3c25e929d4d7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755824a6f704580" /><Relationship Type="http://schemas.openxmlformats.org/officeDocument/2006/relationships/slideLayout" Target="/ppt/slideLayouts/slideLayout1.xml" Id="R64e492f2478445f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492f2478445f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48d6fc6f14145" /><Relationship Type="http://schemas.openxmlformats.org/officeDocument/2006/relationships/image" Target="/ppt/media/image.png" Id="R3f24709a05b640c2" /><Relationship Type="http://schemas.openxmlformats.org/officeDocument/2006/relationships/image" Target="/ppt/media/image2.png" Id="Ra19cf6777f3e4e72" /><Relationship Type="http://schemas.openxmlformats.org/officeDocument/2006/relationships/image" Target="/ppt/media/image.svg" Id="Rb731cb980e4b4c4e" /><Relationship Type="http://schemas.openxmlformats.org/officeDocument/2006/relationships/notesSlide" Target="/ppt/notesSlides/notesSlide1.xml" Id="Rc04a44e105764e7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70aa209e4611" /><Relationship Type="http://schemas.openxmlformats.org/officeDocument/2006/relationships/notesSlide" Target="/ppt/notesSlides/notesSlide10.xml" Id="R6cea10a10f1a48b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eb2a9f144f33" /><Relationship Type="http://schemas.openxmlformats.org/officeDocument/2006/relationships/notesSlide" Target="/ppt/notesSlides/notesSlide11.xml" Id="R8e59bbbc2c41439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2fbf7d044983" /><Relationship Type="http://schemas.openxmlformats.org/officeDocument/2006/relationships/notesSlide" Target="/ppt/notesSlides/notesSlide12.xml" Id="Rd3f50529cf42447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d5b8b878c4db6" /><Relationship Type="http://schemas.openxmlformats.org/officeDocument/2006/relationships/notesSlide" Target="/ppt/notesSlides/notesSlide13.xml" Id="R9251d67e6fc24a6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1efba1cca43f3" /><Relationship Type="http://schemas.openxmlformats.org/officeDocument/2006/relationships/notesSlide" Target="/ppt/notesSlides/notesSlide14.xml" Id="Re25db1bf0281457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26625ef54ee2" /><Relationship Type="http://schemas.openxmlformats.org/officeDocument/2006/relationships/image" Target="/ppt/media/image.jpeg" Id="R250c769bc350476b" /><Relationship Type="http://schemas.openxmlformats.org/officeDocument/2006/relationships/notesSlide" Target="/ppt/notesSlides/notesSlide15.xml" Id="Rea6f39d24f914f0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50abb9414aa1" /><Relationship Type="http://schemas.openxmlformats.org/officeDocument/2006/relationships/notesSlide" Target="/ppt/notesSlides/notesSlide16.xml" Id="R952d770bf9864a1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f3fd958443e9" /><Relationship Type="http://schemas.openxmlformats.org/officeDocument/2006/relationships/notesSlide" Target="/ppt/notesSlides/notesSlide17.xml" Id="R87e2a0285fce4f4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f0c816f7a4c4d" /><Relationship Type="http://schemas.openxmlformats.org/officeDocument/2006/relationships/image" Target="/ppt/media/image4.png" Id="R3acd3488e2544f5a" /><Relationship Type="http://schemas.openxmlformats.org/officeDocument/2006/relationships/image" Target="/ppt/media/image2.svg" Id="R955afdf5d99c4639" /><Relationship Type="http://schemas.openxmlformats.org/officeDocument/2006/relationships/notesSlide" Target="/ppt/notesSlides/notesSlide18.xml" Id="Rba8786cb207c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67b825e5464e" /><Relationship Type="http://schemas.openxmlformats.org/officeDocument/2006/relationships/notesSlide" Target="/ppt/notesSlides/notesSlide2.xml" Id="Re136996f24e7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025d44204e40" /><Relationship Type="http://schemas.openxmlformats.org/officeDocument/2006/relationships/notesSlide" Target="/ppt/notesSlides/notesSlide3.xml" Id="Rae328da7edf2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ac48d307e4717" /><Relationship Type="http://schemas.openxmlformats.org/officeDocument/2006/relationships/notesSlide" Target="/ppt/notesSlides/notesSlide4.xml" Id="Re9bd46205bf6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13bed4218426f" /><Relationship Type="http://schemas.openxmlformats.org/officeDocument/2006/relationships/notesSlide" Target="/ppt/notesSlides/notesSlide5.xml" Id="Re42d2acb7498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7f1d024ee4cc1" /><Relationship Type="http://schemas.openxmlformats.org/officeDocument/2006/relationships/notesSlide" Target="/ppt/notesSlides/notesSlide6.xml" Id="R220f4d6e8e16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2bed2e3fb479e" /><Relationship Type="http://schemas.openxmlformats.org/officeDocument/2006/relationships/notesSlide" Target="/ppt/notesSlides/notesSlide7.xml" Id="Re6da2f232d29457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e4ac171e149e3" /><Relationship Type="http://schemas.openxmlformats.org/officeDocument/2006/relationships/image" Target="/ppt/media/image3.png" Id="R4092f3a78b884fff" /><Relationship Type="http://schemas.openxmlformats.org/officeDocument/2006/relationships/notesSlide" Target="/ppt/notesSlides/notesSlide8.xml" Id="R7ca513b6e1854fc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89846572a4280" /><Relationship Type="http://schemas.openxmlformats.org/officeDocument/2006/relationships/notesSlide" Target="/ppt/notesSlides/notesSlide9.xml" Id="Rfa03d93f59c24a7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24709a05b640c2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260489-20E3-4F98-BB4E-4864D4402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4191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9cf6777f3e4e72">
            <a:extLst>
              <a:ext uri="{96DAC541-7B7A-43D3-8B79-37D633B846F1}">
                <asvg:svgBlip xmlns:asvg="http://schemas.microsoft.com/office/drawing/2016/SVG/main" r:embed="Rb731cb980e4b4c4e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47700" y="514350"/>
            <a:ext cx="2324100" cy="5334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4EA002-DB49-4F21-9867-9E62159EE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HSKB · HARBOR 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F8E3F2-31D8-40AA-9B53-CDDD39C74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19250"/>
            <a:ext cx="5905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博格港湾青少年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智能科技成长中心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F0EDD9-0C75-431A-A5C6-CAA897BE7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95750"/>
            <a:ext cx="5334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6D3CC"/>
                </a:solidFill>
              </a:defRPr>
            </a:pPr>
            <a:r>
              <a:rPr sz="1500" b="0">
                <a:solidFill>
                  <a:srgbClr val="D6D3CC"/>
                </a:solidFill>
              </a:rPr>
              <a:t>给好奇心一座港湾，让创造力驶向未来。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9D9E5E-F495-4045-841B-156F0E23B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91150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17EDEA-1D63-42E6-B6A6-D5B148CDC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65785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D3CC"/>
                </a:solidFill>
              </a:defRPr>
            </a:pPr>
            <a:r>
              <a:rPr sz="975" b="1">
                <a:solidFill>
                  <a:srgbClr val="D6D3CC"/>
                </a:solidFill>
              </a:rPr>
              <a:t>深圳 · 粤港澳大湾区 · 面向世界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1F9AF2-045F-468D-B740-698942470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6572250"/>
            <a:ext cx="209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AI 概念视觉｜非真实活动现场</a:t>
            </a:r>
          </a:p>
        </p:txBody>
      </p:sp>
    </p:spTree>
    <p:extLst>
      <p:ext uri="{BB962C8B-B14F-4D97-AF65-F5344CB8AC3E}">
        <p14:creationId xmlns:p14="http://schemas.microsoft.com/office/powerpoint/2010/main" val="115421603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28256E-F17C-475E-8085-855D27635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FUTURE TALENT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1FBAD3-043D-4C70-BB6D-15210D570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9DDE3F-5EE1-477B-8574-21F4CF756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F7AE35-3E46-411B-80CD-D0953655E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FA8CC7-4A8C-4C60-941F-6902228F5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E7CAD4-164F-4192-8D76-AC83046DA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228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0" b="1">
                <a:solidFill>
                  <a:srgbClr val="FF4B3E"/>
                </a:solidFill>
              </a:defRPr>
            </a:pPr>
            <a:r>
              <a:rPr sz="825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A203C8-9851-4DAB-B7E4-732C55E27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240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拔尖创新人才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发现与培养计划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5D35E5-14FB-4CC8-B2FD-556C92C1A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24250"/>
            <a:ext cx="1047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51C255-E243-4562-BD6B-1C5E429E2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57625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8BDC6"/>
                </a:solidFill>
              </a:defRPr>
            </a:pPr>
            <a:r>
              <a:rPr sz="1500" b="0">
                <a:solidFill>
                  <a:srgbClr val="B8BDC6"/>
                </a:solidFill>
              </a:rPr>
              <a:t>青年传播名称：B&amp;G 天才少年计划</a:t>
            </a:r>
          </a:p>
        </p:txBody>
      </p:sp>
    </p:spTree>
    <p:extLst>
      <p:ext uri="{BB962C8B-B14F-4D97-AF65-F5344CB8AC3E}">
        <p14:creationId xmlns:p14="http://schemas.microsoft.com/office/powerpoint/2010/main" val="71761096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7C6BB6-2492-41D3-A731-7BE55A175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1 + 5 + 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7B9087-DA4B-4B9B-95E0-990820E3A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AEF7E5-F084-487A-A3D2-2D0AA60FD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DB4928-A2F8-480D-AD45-5C092ACD7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F2C0AC-EA70-44AC-B807-42CB26A9B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0D42A9-39E6-4BBA-BF31-F94A8D4A1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一人一案 · 五类导师 · N 个开放场景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9C92B0-81A9-49FE-9358-5150BA8F8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30480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F75FF5-8627-4C1F-9041-8EE71F12A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19375"/>
            <a:ext cx="25146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F4B3E"/>
                </a:solidFill>
              </a:defRPr>
            </a:pPr>
            <a:r>
              <a:rPr sz="4500" b="1">
                <a:solidFill>
                  <a:srgbClr val="FF4B3E"/>
                </a:solidFill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D93645-94CA-485E-B133-D1EA9AC10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71875"/>
            <a:ext cx="2514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动态成长档案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DB1C12-DD3B-4C8B-9755-2C48A0323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95750"/>
            <a:ext cx="25146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8CED8"/>
                </a:solidFill>
              </a:defRPr>
            </a:pPr>
            <a:r>
              <a:rPr sz="1125" b="0">
                <a:solidFill>
                  <a:srgbClr val="C8CED8"/>
                </a:solidFill>
              </a:rPr>
              <a:t>目标、证据、支持与年度路线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77998E-FA68-40A5-A313-17AE2FD86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381250"/>
            <a:ext cx="30480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305A33-E9BF-43D6-8DBD-09FAA633F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619375"/>
            <a:ext cx="25146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F4B3E"/>
                </a:solidFill>
              </a:defRPr>
            </a:pPr>
            <a:r>
              <a:rPr sz="4500" b="1">
                <a:solidFill>
                  <a:srgbClr val="FF4B3E"/>
                </a:solidFill>
              </a:rPr>
              <a:t>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905287-C77C-4949-97D5-91DD7827C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571875"/>
            <a:ext cx="2514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导师协同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A9C081-C5D4-4AB0-96D5-DC134EA77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095750"/>
            <a:ext cx="25146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C8CED8"/>
                </a:solidFill>
              </a:defRPr>
            </a:pPr>
            <a:r>
              <a:rPr sz="1125" b="0">
                <a:solidFill>
                  <a:srgbClr val="C8CED8"/>
                </a:solidFill>
              </a:rPr>
              <a:t>成长 / 学术 / 科研 / 产业 / 健康导师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14C491-E941-4F00-9C0A-608BCFA8D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381250"/>
            <a:ext cx="3905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7C0F18-4286-403E-863E-FA46D8365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619375"/>
            <a:ext cx="33718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F4B3E"/>
                </a:solidFill>
              </a:defRPr>
            </a:pPr>
            <a:r>
              <a:rPr sz="4500" b="1">
                <a:solidFill>
                  <a:srgbClr val="FF4B3E"/>
                </a:solidFill>
              </a:rPr>
              <a:t>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E342E92-29ED-461A-B0BE-99C9AED8C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571875"/>
            <a:ext cx="3371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0B0D"/>
                </a:solidFill>
              </a:defRPr>
            </a:pPr>
            <a:r>
              <a:rPr sz="1725" b="1">
                <a:solidFill>
                  <a:srgbClr val="0B0B0D"/>
                </a:solidFill>
              </a:rPr>
              <a:t>开放场景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6BCD1F-A0F5-492C-8793-ECCDDD18C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095750"/>
            <a:ext cx="33718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学校、大学、实验室、企业、城市、国际</a:t>
            </a:r>
          </a:p>
        </p:txBody>
      </p:sp>
    </p:spTree>
    <p:extLst>
      <p:ext uri="{BB962C8B-B14F-4D97-AF65-F5344CB8AC3E}">
        <p14:creationId xmlns:p14="http://schemas.microsoft.com/office/powerpoint/2010/main" val="71762207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2C8B622-65C4-496A-8323-2F58FD9EA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HEALTH GOVERNANCE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86E404-1C58-458C-A201-DCE6B76CA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9D2EBD-F084-48EC-815C-A485809D4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0AB4D3-A408-46EE-94AB-9D2540E09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C5A983-10A2-49C9-B615-4B3A2578F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C65DC1-3507-422C-9BFB-E804F341E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家庭—学校—中心—专业机构，职责清晰地协同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2A0AEE-2FA0-430A-81E1-594AE38BE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096963-82AB-40AA-B60B-75867AF9E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46DC1A-65EF-4F49-8379-800FB0F79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家庭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0AD272-966E-454B-8371-726C449EC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0B0D"/>
                </a:solidFill>
              </a:defRPr>
            </a:pPr>
            <a:r>
              <a:rPr sz="1050" b="0">
                <a:solidFill>
                  <a:srgbClr val="0B0B0D"/>
                </a:solidFill>
              </a:rPr>
              <a:t>知情、陪伴、日常变化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8E8131-B56C-43F1-95CB-D9DCEDCB9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DB1553-A1CA-4AE3-BC7B-D56768109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DEA104-2789-44CB-B51B-40952CDCF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学校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F0326A-A9A6-44B6-A539-C24CDC03D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6D3CC"/>
                </a:solidFill>
              </a:defRPr>
            </a:pPr>
            <a:r>
              <a:rPr sz="1050" b="0">
                <a:solidFill>
                  <a:srgbClr val="D6D3CC"/>
                </a:solidFill>
              </a:rPr>
              <a:t>教育、观察、校内支持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BFB449-7810-4EB4-84E0-99C276B94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9E3E86-53F6-4CD5-ABDB-15B939DE6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E829F6-D01D-4B92-871F-C54723A44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成长中心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504D6D-B591-4CC2-86D6-682D8EAEF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课程、导师、转介协调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30C35B6-FA9F-4DE3-A121-54C20601D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02380D-FCC9-4F34-9513-697C75771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289919A-CDCB-4A95-979D-570EC083E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专业机构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AAEDFB3-C4E3-4D63-9134-F40734A2B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评估、咨询、医疗与督导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57482E-B0A8-435C-B170-B5C46E57B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47EE7F6-0008-4582-8AF3-666087A6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EFCC7DA-B76E-4B73-BB7F-ECBFD3FEB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学生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50F9C3F-1EC2-4000-A419-1C1B4FB5A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知情、表达、选择与求助</a:t>
            </a:r>
          </a:p>
        </p:txBody>
      </p:sp>
    </p:spTree>
    <p:extLst>
      <p:ext uri="{BB962C8B-B14F-4D97-AF65-F5344CB8AC3E}">
        <p14:creationId xmlns:p14="http://schemas.microsoft.com/office/powerpoint/2010/main" val="141152784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433647-7474-4516-8793-AA005063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WHAT THE WORLD TEACHES US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AF4C02-FC10-402F-B224-B71302EE6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B5C7D5-9DDF-4DBE-87C0-86C3F793E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5FE397-C868-46FB-A24F-49C30F052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E973B7-56D6-4CDA-897A-A7B1D028F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ED00ED-580B-47C2-800B-408C7C3F0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全球经验最终指向七件事。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D94139-EDEB-4594-975C-788EA09CF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3771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A12FDE-A359-4519-927E-0AED92EF4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2E843D-87F7-4DB3-84C7-051A226B4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0B0D"/>
                </a:solidFill>
              </a:defRPr>
            </a:pPr>
            <a:r>
              <a:rPr sz="1200" b="1">
                <a:solidFill>
                  <a:srgbClr val="0B0B0D"/>
                </a:solidFill>
              </a:rPr>
              <a:t>识别必须连接课程、导师、项目和资助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7C265A-B311-4D61-89B2-0D941FEEC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337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8F6FC3-A07F-4E12-ACA2-C70B2AC3B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88607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高潜教育与教育公平可以同时推进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0AC46E-8938-40FE-BD83-2710B46E4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486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68BBA7-FC0F-4302-81E4-BCB40C702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43852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真实问题是最强的跨学科课程组织器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2B026D-1EBD-48DA-9C73-FC83C9E0A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386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6EA10B-73CA-4055-A611-5DD756CB9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99097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大学应成为长期网络枢纽而不只是参访点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4506B4-D024-48A9-AD0A-00F14FB98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91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BA01D4F-BB4F-4CA4-A4F8-F9F0B5C5A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4342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企业提供工程世界，而不只是赞助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E436D9-773B-416D-B79E-C87250029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1435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88D03E-6C12-42C4-B0AB-48F4B7EBA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9587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全人成长需要制度、转介和家校协同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8E3B642-212D-4044-ABBB-8200E215A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95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9ACE7AB-1AA0-453F-AFB5-ACCE53826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4832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B0B0D"/>
                </a:solidFill>
              </a:defRPr>
            </a:pPr>
            <a:r>
              <a:rPr sz="1200" b="0">
                <a:solidFill>
                  <a:srgbClr val="0B0B0D"/>
                </a:solidFill>
              </a:rPr>
              <a:t>复制前必须先形成标准与证据</a:t>
            </a:r>
          </a:p>
        </p:txBody>
      </p:sp>
    </p:spTree>
    <p:extLst>
      <p:ext uri="{BB962C8B-B14F-4D97-AF65-F5344CB8AC3E}">
        <p14:creationId xmlns:p14="http://schemas.microsoft.com/office/powerpoint/2010/main" val="167693599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45AC73-7115-4B31-B719-DDA844B68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GOVERNANCE &amp; CO-BUILDING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7C44A4-6C99-41A5-AEDB-4C55221AD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DAB25D-CD0E-4BD6-A547-D5E6A24F2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73AA60-5836-419B-8223-AF0575F04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60E0E2-0BA3-4B3B-AC3D-A3434E7E8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8E2404-9C90-4090-9AD8-17E62B41F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228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0" b="1">
                <a:solidFill>
                  <a:srgbClr val="FF4B3E"/>
                </a:solidFill>
              </a:defRPr>
            </a:pPr>
            <a:r>
              <a:rPr sz="8250" b="1">
                <a:solidFill>
                  <a:srgbClr val="FF4B3E"/>
                </a:solidFill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9B3881-4B95-4A27-B90B-AE9B6DB4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240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治理、共建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与可持续运营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FDDD2E-5929-4A57-91BA-509B6701F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24250"/>
            <a:ext cx="1047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798483-1E12-4BB2-B838-530BC4858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57625"/>
            <a:ext cx="666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8BDC6"/>
                </a:solidFill>
              </a:defRPr>
            </a:pPr>
            <a:r>
              <a:rPr sz="1500" b="0">
                <a:solidFill>
                  <a:srgbClr val="B8BDC6"/>
                </a:solidFill>
              </a:rPr>
              <a:t>多方参与，平等呈现；品牌联合，责任清晰。</a:t>
            </a:r>
          </a:p>
        </p:txBody>
      </p:sp>
    </p:spTree>
    <p:extLst>
      <p:ext uri="{BB962C8B-B14F-4D97-AF65-F5344CB8AC3E}">
        <p14:creationId xmlns:p14="http://schemas.microsoft.com/office/powerpoint/2010/main" val="116170544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41CBA4-A6D2-4095-8A8A-91A1F4D87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PROJECT ADVOCATE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85BF4E-7D53-4491-AAB5-58F6F2A07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A6AE33-0C1C-48C7-895A-F7DE1E24D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99C49C-5C8A-42D4-B018-118867320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20B598-5E37-4AA7-AA18-F712545E8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72FD28-CA26-4389-A885-F490B9932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项目倡导人｜郭丹锐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0c769bc350476b"/>
          <a:srcRect xmlns:a="http://schemas.openxmlformats.org/drawingml/2006/main" l="0" t="15467" r="0" b="154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1952625"/>
            <a:ext cx="3905250" cy="4048125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851594-621F-4B40-8060-F64413F99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00750"/>
            <a:ext cx="39052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3C0B4E-FFE6-4DC5-92B6-7F345CD5E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095500"/>
            <a:ext cx="581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北京大学广东校友会副会长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F4EF83-D14E-41BA-8602-239A183A2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552700"/>
            <a:ext cx="581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校友与公共资源连接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8EFF3D-6EC1-4FC5-A2D8-CF53E62FC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162300"/>
            <a:ext cx="581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183582-D500-40C4-8BDB-01CDCBF25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333750"/>
            <a:ext cx="581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科技创业投资人 · 科创导师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4E128B-79B8-4E41-80CB-54D1C5FC5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790950"/>
            <a:ext cx="581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连接产业、技术与青少年项目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E0E63B-6444-4A54-9189-0236B7C23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400550"/>
            <a:ext cx="581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8D0222-61C0-408E-A89B-50CCF0091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572000"/>
            <a:ext cx="581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Xccelerate 科技基金会（XTF）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7185D2-CA4A-41B8-8236-36298953F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029200"/>
            <a:ext cx="581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合伙人 &amp; 基金经理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E8CAAE-4F04-461D-A3D5-BFBD8AC98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810250"/>
            <a:ext cx="5810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4B4B4F"/>
                </a:solidFill>
              </a:defRPr>
            </a:pPr>
            <a:r>
              <a:rPr sz="750" b="0">
                <a:solidFill>
                  <a:srgbClr val="4B4B4F"/>
                </a:solidFill>
              </a:rPr>
              <a:t>履历由项目方提供｜对外使用以本人授权为准</a:t>
            </a:r>
          </a:p>
        </p:txBody>
      </p:sp>
    </p:spTree>
    <p:extLst>
      <p:ext uri="{BB962C8B-B14F-4D97-AF65-F5344CB8AC3E}">
        <p14:creationId xmlns:p14="http://schemas.microsoft.com/office/powerpoint/2010/main" val="156575026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2586FB-2C38-4CDA-8CFD-44479284F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ADVISORY COUNCIL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F7E4C7-E966-43F1-8DB2-3A3E61388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95E5E7-1EC0-4232-8C60-51E686B5C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DA64CB-9533-425D-A55B-E6463BC14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429D96-821E-4669-B538-261B342BB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396612-481E-47C6-8BAE-41258E9FD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顾问团队：以真实履职支持长期质量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B73975-1242-4F82-BB18-E1737010C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71700"/>
            <a:ext cx="340995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59E4AF-E444-4175-99E0-5A98C7976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B879F1-BB6D-48CA-B961-508390E78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2895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佘国治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319565-0263-4684-9849-0B0408013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19500"/>
            <a:ext cx="2895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项目顾问｜教育治理与学校发展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61450C-7E39-48ED-8949-5739C8623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52950"/>
            <a:ext cx="2895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0B0B0D"/>
                </a:solidFill>
              </a:defRPr>
            </a:pPr>
            <a:r>
              <a:rPr sz="975" b="0">
                <a:solidFill>
                  <a:srgbClr val="0B0B0D"/>
                </a:solidFill>
              </a:rPr>
              <a:t>项目方提供；完整履历与公开使用授权待书面确认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5F2773-BC21-4A2D-B4B3-6600ECDF2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171700"/>
            <a:ext cx="340995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6E2C9A-4621-46F6-89D4-58958BEE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0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EBDB9D-F7F9-43CF-91CD-9B30816BF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02895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0B0D"/>
                </a:solidFill>
              </a:defRPr>
            </a:pPr>
            <a:r>
              <a:rPr sz="1800" b="1">
                <a:solidFill>
                  <a:srgbClr val="0B0B0D"/>
                </a:solidFill>
              </a:rPr>
              <a:t>五类专业席位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31DB07-3CE4-4254-B5F2-B6A6FF3E9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619500"/>
            <a:ext cx="2895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B0D"/>
                </a:solidFill>
              </a:defRPr>
            </a:pPr>
            <a:r>
              <a:rPr sz="1125" b="1">
                <a:solidFill>
                  <a:srgbClr val="0B0B0D"/>
                </a:solidFill>
              </a:rPr>
              <a:t>教育 · 科创 · 健康 · 合规 · 公益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9302E2-54B6-4220-B3D3-A2F3FD8EF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552950"/>
            <a:ext cx="2895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按准入、利益冲突与年度履职机制逐步邀请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675EA5-C693-4B47-9ECD-53FB9FFD9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71700"/>
            <a:ext cx="340995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7D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3D3832-2EE1-4CF8-B714-A10639EB8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0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9ED2300-C045-4E35-9B35-3940D8EC1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02895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0B0D"/>
                </a:solidFill>
              </a:defRPr>
            </a:pPr>
            <a:r>
              <a:rPr sz="1800" b="1">
                <a:solidFill>
                  <a:srgbClr val="0B0B0D"/>
                </a:solidFill>
              </a:rPr>
              <a:t>顾问责任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3AAB72-4BA6-4779-9CDC-7E6A721D1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19500"/>
            <a:ext cx="2895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B0B0D"/>
                </a:solidFill>
              </a:defRPr>
            </a:pPr>
            <a:r>
              <a:rPr sz="1125" b="1">
                <a:solidFill>
                  <a:srgbClr val="0B0B0D"/>
                </a:solidFill>
              </a:rPr>
              <a:t>战略评审 · 质量监督 · 重大风险建议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90D1C6-63C0-4466-83E1-BA525FCE4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552950"/>
            <a:ext cx="2895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4B4B4F"/>
                </a:solidFill>
              </a:defRPr>
            </a:pPr>
            <a:r>
              <a:rPr sz="975" b="0">
                <a:solidFill>
                  <a:srgbClr val="4B4B4F"/>
                </a:solidFill>
              </a:rPr>
              <a:t>顾问不是荣誉墙，不替代运营与法定责任</a:t>
            </a:r>
          </a:p>
        </p:txBody>
      </p:sp>
    </p:spTree>
    <p:extLst>
      <p:ext uri="{BB962C8B-B14F-4D97-AF65-F5344CB8AC3E}">
        <p14:creationId xmlns:p14="http://schemas.microsoft.com/office/powerpoint/2010/main" val="81782510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F23EF0B-635F-48E8-B36B-BF6A35246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SOCIAL IMPACT DASHBOARD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F4CF93-5329-457D-9D5B-5A4A9141A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68525B-B9A6-4BF4-844E-CF07E1B20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E100A7-4236-475F-84C5-0EE98D3F0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F337F7-465C-4726-A966-8BFAF71F0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4DFD97-A114-4C58-BD8D-6693B11E5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用可验证的成长证据回答“中心是否真正有用”。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F2D7CD-530E-4835-B92F-6E670D0E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0980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2C4AB9-E0C2-44ED-A589-2B701A771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4792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53CB5F-E47A-4480-A089-9E864383A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384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机会公平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8C5D01-EE84-4ED1-8BD1-1DB102F52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89560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奖助覆盖、不同群体参与与持续率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4E1EC2-1CE2-4ED5-B76D-D30A21031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0980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40F31A-69A6-4F6F-A2F4-9E45AD8F3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4792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07D23E-EEA6-4B77-80B4-B2C0F5D58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384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学习改善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7784E9-C997-4E5C-8A3E-E97DBCCC7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89560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目标完成、策略使用与学校适应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7AC33F-009A-4121-9615-FE4FA1B4D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0980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3BA7D0-A250-48D3-BDC5-D1414D701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4792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9DEA63-C1CB-407E-9F7F-407B68E40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4384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创新实践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AD71F60-6C59-432E-ACD9-507BEDF59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项目质量、迭代次数、外部反馈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821DB9-80EB-40E6-B6A5-8E3546AA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9095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763A10-6DF0-4A88-AAB8-182A49BDE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2907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BF1BAE4-EDBA-40D0-803B-7A47E8CB4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0195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全人发展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C6D7C32-521C-42E5-AA5C-C6B5A53F4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767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自我管理、关系、生活与健康支持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F2B9271-DCC4-4CA5-9726-B4674DFF6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9095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BEB9427-BDC6-493E-8E98-F24DFE33D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2907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6CCC74-20A9-4D00-BD70-3FA617525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195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未来衔接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DB71C46-C71B-4E20-97E8-60161C485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767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导师连接、课程升级、升学与发展路径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E4D3F1E-A5D9-42AD-96B0-7330102D2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34099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5CD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85EB46A-90C3-4E81-810B-5D9617E47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029075"/>
            <a:ext cx="952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3904C91-9561-4B69-B494-6AF2D027A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0195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平台协同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1F0CD8F-0C3B-4D58-B082-F0BBE5FE5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4767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学校、大学、企业、公益伙伴活跃度</a:t>
            </a:r>
          </a:p>
        </p:txBody>
      </p:sp>
    </p:spTree>
    <p:extLst>
      <p:ext uri="{BB962C8B-B14F-4D97-AF65-F5344CB8AC3E}">
        <p14:creationId xmlns:p14="http://schemas.microsoft.com/office/powerpoint/2010/main" val="44599268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A4AF00-AC73-4505-BE5A-E59DDBF4C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CO-BUILD THE HARBOR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FE40F2-120A-46C5-9501-7239A0EBA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FF4FC0-7E17-4272-B48B-9D40658EB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B93725-BCE5-4268-9472-80313A2E6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41E564-73DC-4432-BD77-E2AF03B8E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9D5C42-7156-4439-8A40-3D218971D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CO-BUILD THE HARBOR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313D38-6BF9-4761-BE8B-722ED771A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D6D3CC"/>
                </a:solidFill>
              </a:defRPr>
            </a:pPr>
            <a:r>
              <a:rPr sz="825" b="1">
                <a:solidFill>
                  <a:srgbClr val="D6D3CC"/>
                </a:solidFill>
              </a:rPr>
              <a:t>18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55A528-1FF7-4B71-81BB-568FD960B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21DB47-8387-4E1D-8581-F4EFA3338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HSKB｜博格港湾青少年智能科技成长中心｜V1.2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F2D6A3-D862-4964-8BAB-72D9A6BF7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D6D3CC"/>
                </a:solidFill>
              </a:defRPr>
            </a:pPr>
            <a:r>
              <a:rPr sz="675" b="0">
                <a:solidFill>
                  <a:srgbClr val="D6D3CC"/>
                </a:solidFill>
              </a:rPr>
              <a:t>拟联合发起 · 待正式签约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C59E45-85A8-4759-B7F3-95BBD79D2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19250"/>
            <a:ext cx="857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FFFFF"/>
                </a:solidFill>
              </a:defRPr>
            </a:pPr>
            <a:r>
              <a:rPr sz="4650" b="1">
                <a:solidFill>
                  <a:srgbClr val="FFFFFF"/>
                </a:solidFill>
              </a:rPr>
              <a:t>申请共建成长中心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190B10-5557-41BD-BD56-C839004EF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5750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4B3E"/>
                </a:solidFill>
              </a:defRPr>
            </a:pPr>
            <a:r>
              <a:rPr sz="1275" b="1">
                <a:solidFill>
                  <a:srgbClr val="FF4B3E"/>
                </a:solidFill>
              </a:rPr>
              <a:t>政府部门 · 协会 · 高校 · 中小学 · 科技企业 · 基金/公益机构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8A2A6C-6484-4B2F-9ABD-419F60191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7810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6D3CC"/>
                </a:solidFill>
              </a:defRPr>
            </a:pPr>
            <a:r>
              <a:rPr sz="1650" b="0">
                <a:solidFill>
                  <a:srgbClr val="D6D3CC"/>
                </a:solidFill>
              </a:rPr>
              <a:t>从深圳出发，共同为下一代建设一个看见天赋、支持差异、连接未来的成长港湾。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cd3488e2544f5a">
            <a:extLst>
              <a:ext uri="{96DAC541-7B7A-43D3-8B79-37D633B846F1}">
                <asvg:svgBlip xmlns:asvg="http://schemas.microsoft.com/office/drawing/2016/SVG/main" r:embed="R955afdf5d99c4639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572500" y="2190750"/>
            <a:ext cx="2667000" cy="87630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7627D1-D482-4A31-8453-83CCDB2E6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3337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4B3E"/>
                </a:solidFill>
              </a:defRPr>
            </a:pPr>
            <a:r>
              <a:rPr sz="1050" b="1">
                <a:solidFill>
                  <a:srgbClr val="FF4B3E"/>
                </a:solidFill>
              </a:rPr>
              <a:t>申请共建</a:t>
            </a:r>
          </a:p>
        </p:txBody>
      </p:sp>
    </p:spTree>
    <p:extLst>
      <p:ext uri="{BB962C8B-B14F-4D97-AF65-F5344CB8AC3E}">
        <p14:creationId xmlns:p14="http://schemas.microsoft.com/office/powerpoint/2010/main" val="163302594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A517CE-D9B8-456E-9940-377E0A627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EXECUTIVE SUMMARY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EE1D39-1095-4E57-AA7F-70DA3D5BA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57529D-9F96-4FA5-8825-32B971B59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8AC5BC-19FF-497A-BFEA-A69A8959D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691C4C-D6C9-4FC1-83E8-0472B81A5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703B02-EA74-4D4A-8CA5-95219B68B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我们要建设的，不是一间培训机构；</a:t>
            </a:r>
          </a:p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而是一座城市级青少年成长基础设施。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9352C5-0616-474B-B276-23F2149B4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E49360-8D28-4324-B270-ADF3ECBA5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0053C9-49BB-438B-9893-DA3BD9269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1 个开放平台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AE78D4-B7A5-441A-BC19-A4CDE54C5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连接政府、协会、学校、大学、企业与公益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342B87-70B2-4FAB-B6E9-ABB4CE8E9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3267B7-5037-418A-A3C2-31A494575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4E9586-BE0F-4E94-8917-9748F2683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3365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6 大成长系统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C6222F8-2E17-4424-BD24-7864BDCFE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4800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从学习支持、科创到健康与生涯衔接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714749-3FA2-4FCB-A283-4B3AB9CD5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310B1E-9325-45E8-B3D7-A27BCCE80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E5C3F1-133F-460F-A955-C2E0F9A63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1 张成长地图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2494D57-3C44-46CC-8E01-1DC9080EA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多元证据、持续更新、一人一案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AA30BC-DBEC-4780-9CA7-DE8462380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2387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B00428-5581-4C69-83B7-4B50144C4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571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884016-7BED-4272-B0E1-E75A2C991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29100"/>
            <a:ext cx="4810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N 个真实场景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7DD38E-C7A7-493D-8202-B5520EC48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43450"/>
            <a:ext cx="4810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把深圳、大湾区和世界变成开放课堂</a:t>
            </a:r>
          </a:p>
        </p:txBody>
      </p:sp>
    </p:spTree>
    <p:extLst>
      <p:ext uri="{BB962C8B-B14F-4D97-AF65-F5344CB8AC3E}">
        <p14:creationId xmlns:p14="http://schemas.microsoft.com/office/powerpoint/2010/main" val="11325653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BE502C-4F12-424F-B1BB-5EF801C95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WHY NOW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6C5C4B-B0D4-4AB1-ABBE-D5F576B18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B490FE-E441-4DAE-8818-6040A4443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932E55-426F-42F5-82B3-70B2B745A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30F669-CB3E-4D58-ABC1-E7A1A7CD4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39DC23-708F-4AF0-863F-FE33DF476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教育、科技、人才正在形成新的战略交汇点。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20DFA5-DEBF-4C1E-8397-D42BC01B6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82060B-8147-4AEF-9EA5-B64A5303B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B392EA-4482-47C7-9DB1-BB37FBF02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AI 正从工具进入教育全场景，但仍需要教师负责与人文关怀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813961-9D8C-4F41-88DD-7A6B27BD2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05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0F4A07-2E6B-482A-918B-F7E7368E3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575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国家科学教育强调真实问题、项目制、跨学科与社会课堂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BFEBC2-CA90-4EB2-9598-D9C3C9238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29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3FCB55-3E90-4FDB-8BF0-2A09B6A13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814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深圳承载 APEC 2026，为亚太青年创新叙事提供城市窗口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18CDAC-CD81-4D4A-8735-0A28A6A0F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52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917EC9-CFAD-4524-BB01-F5D6D0B0E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053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家庭与学校同时需要更专业、更连续的差异化成长支持</a:t>
            </a:r>
          </a:p>
        </p:txBody>
      </p:sp>
    </p:spTree>
    <p:extLst>
      <p:ext uri="{BB962C8B-B14F-4D97-AF65-F5344CB8AC3E}">
        <p14:creationId xmlns:p14="http://schemas.microsoft.com/office/powerpoint/2010/main" val="1605479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73C4DB-2E61-4D07-B6D2-81E9E46A6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MISSION &amp; VISION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924F00-BD69-45B2-977F-C8CB40BFA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92EEF7-A89D-40C7-AED7-D53FA333F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263EA2-6C54-47E0-97D4-FACE82AD8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AAB22D-5FEF-447A-A9A4-19B168FE4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321547-39D4-46F2-BF71-82C426491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B0B0D"/>
                </a:solidFill>
              </a:defRPr>
            </a:pPr>
            <a:r>
              <a:rPr sz="3600" b="1">
                <a:solidFill>
                  <a:srgbClr val="0B0B0D"/>
                </a:solidFill>
              </a:rPr>
              <a:t>使命：让每一种天赋被看见、被支持、被点亮。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5C2022-7EB1-4861-9578-684E56210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8100" cy="2800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1A14AC-AFA9-4813-9D5C-3AF65FFB5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812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ABE8DF-C5E2-45F4-86B8-7DCF4282D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336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品牌主张：给好奇心一座港湾，让创造力驶向未来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F03377-ECD5-48AA-85D5-48BE60A07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051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7B1DE9-FA30-4E74-A216-49B999438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575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愿景：让深圳成为具有世界影响力的青少年智能科技成长沃土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FDB484-71E3-47A4-ADB5-728603985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290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B09ED3-E35B-44BC-A924-D6C3B64F8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814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价值主张：在公平教育的底座上，为差异化成长打开更宽的通道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EA670F-0684-4E40-80E6-FAA656F91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529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3E3E7C-1F82-4BEA-A36D-857B14755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05325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B0B0D"/>
                </a:solidFill>
              </a:defRPr>
            </a:pPr>
            <a:r>
              <a:rPr sz="1425" b="0">
                <a:solidFill>
                  <a:srgbClr val="0B0B0D"/>
                </a:solidFill>
              </a:rPr>
              <a:t>方法：人工智能为工具，真实世界为课堂，全人成长为底线</a:t>
            </a:r>
          </a:p>
        </p:txBody>
      </p:sp>
    </p:spTree>
    <p:extLst>
      <p:ext uri="{BB962C8B-B14F-4D97-AF65-F5344CB8AC3E}">
        <p14:creationId xmlns:p14="http://schemas.microsoft.com/office/powerpoint/2010/main" val="18481294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D5AC33-742B-4342-8934-65E643BAB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CULTURAL ROOTS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BA7EC6-E4D1-4C89-8F0E-53743E27C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847EF3-D05E-496E-B9FE-7CB989E9E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3B62AF-F439-4C1F-93B7-28396A027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17B6FA-54FF-4241-B78F-AF66BE9C1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D16CEB-9DBF-476A-871F-46F59C545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博 · 格 · 港 · 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3EA11C-5739-4F84-B7DC-A044C825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47900"/>
            <a:ext cx="52197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5B9834-25CB-40D2-AB28-7E8F36848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47900"/>
            <a:ext cx="571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5DFDB5-AA48-4ABC-9F9B-5E9597128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7650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博 / 博爱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CA969C-4C12-4898-B608-787E65976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90850"/>
            <a:ext cx="47910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关注每一个孩子，尤其关注容易被忽视者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864646-98E2-4FA9-954B-0049B2EFA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47900"/>
            <a:ext cx="52197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4D6FDC-95FC-4B3B-8A7E-C8CEB276D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47900"/>
            <a:ext cx="571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361504-888A-405E-8811-16727526B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7650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格 / 格新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ABA363-2760-4132-84FA-94E3965D1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90850"/>
            <a:ext cx="47910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科技、创意、破格机制与持续革新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244E89-B2F6-436A-AAA3-0694B20E7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52197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BDF5A9-69B7-4018-9078-DEFF0831B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571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10EE25-E957-48F9-BF21-D20BD1BC5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862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港 / 港湾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EAFB61-2B76-43C8-B582-C020A2FB5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47910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连接港澳，也是安全停靠与再出发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E1D0C4B-6B42-4B06-B323-393FCC502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57650"/>
            <a:ext cx="52197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8B055FB-CDAC-402A-92D8-761452DCD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57650"/>
            <a:ext cx="5715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8A91E7-6DDE-40A3-94F6-036B885A3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286250"/>
            <a:ext cx="47910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湾 / 湾区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35D0BF-BD69-457D-AF6A-4A679826D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00600"/>
            <a:ext cx="47910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B4B4F"/>
                </a:solidFill>
              </a:defRPr>
            </a:pPr>
            <a:r>
              <a:rPr sz="1125" b="0">
                <a:solidFill>
                  <a:srgbClr val="4B4B4F"/>
                </a:solidFill>
              </a:rPr>
              <a:t>深圳起点、湾区协同、面向世界</a:t>
            </a:r>
          </a:p>
        </p:txBody>
      </p:sp>
    </p:spTree>
    <p:extLst>
      <p:ext uri="{BB962C8B-B14F-4D97-AF65-F5344CB8AC3E}">
        <p14:creationId xmlns:p14="http://schemas.microsoft.com/office/powerpoint/2010/main" val="9929329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4F6D05A-E7D1-4B9A-8B5B-6005A902B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THE B&amp;G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D75C78-A28A-4183-B0A3-745A8C33B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78F1E3-5062-456F-B92E-6BD8ADFE0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A3CB97-0505-461A-A74D-F62F0EA42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7EAF10-5F25-4A1D-8BB1-3BB197442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F0BB6D-A350-4AD6-9113-7F91075FF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一座港湾 · 一张地图 · 五类导师 · 六大系统 · N 个场景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74780C-E80E-41B5-8BCC-7E84D639E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FE4BFB-4C1F-436C-807B-CDA46EC1D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71DD50-A18D-4B77-B60C-5CE84D1C6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一座港湾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B1A4E6-598B-49E2-8C12-31D89339F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B0B0D"/>
                </a:solidFill>
              </a:defRPr>
            </a:pPr>
            <a:r>
              <a:rPr sz="1050" b="0">
                <a:solidFill>
                  <a:srgbClr val="0B0B0D"/>
                </a:solidFill>
              </a:rPr>
              <a:t>区域中心与开放平台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AB5A87-753D-44F9-84FB-0B15C132B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6C0B9A-081B-47DF-950E-6073D71BD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77E93C-F9BD-4DAD-BD5E-EF821EFE4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一张地图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295811-3CA6-401A-A705-8EE64E57D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6D3CC"/>
                </a:solidFill>
              </a:defRPr>
            </a:pPr>
            <a:r>
              <a:rPr sz="1050" b="0">
                <a:solidFill>
                  <a:srgbClr val="D6D3CC"/>
                </a:solidFill>
              </a:rPr>
              <a:t>动态成长档案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AD0F596-7A39-4AB1-9DE9-60E34D04A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663C64-20DF-4010-B1F4-C878E9C05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F5300E-484A-46E1-8569-993E8497E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五类导师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4F7A63-FCB5-4280-8482-46FF3FBD7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成长 / 学术 / 科研 / 产业 / 健康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54D2D4-88B5-46BA-BA57-3E8C99154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F903F3-E68C-4478-A02C-D2774E1E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9010C0-D0A4-4550-9EF8-F2C97313D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六大系统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13157A-7723-4833-A911-F5598B485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学习到未来衔接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10D095-F4D1-4786-AED0-C5E772642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2000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9B59C0-B949-4B34-8BD4-A137BBA6E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628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80E2743-F7F7-4AB0-BC47-35161E521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429000"/>
            <a:ext cx="1581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0B0D"/>
                </a:solidFill>
              </a:defRPr>
            </a:pPr>
            <a:r>
              <a:rPr sz="1575" b="1">
                <a:solidFill>
                  <a:srgbClr val="0B0B0D"/>
                </a:solidFill>
              </a:rPr>
              <a:t>N 个场景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69E5F78-9D30-401F-B38D-7E3938AA0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000500"/>
            <a:ext cx="15811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城市 / 大学 / 企业</a:t>
            </a:r>
          </a:p>
        </p:txBody>
      </p:sp>
    </p:spTree>
    <p:extLst>
      <p:ext uri="{BB962C8B-B14F-4D97-AF65-F5344CB8AC3E}">
        <p14:creationId xmlns:p14="http://schemas.microsoft.com/office/powerpoint/2010/main" val="9595658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5BD7B3A-23D9-4F58-BA50-4BDBC8D28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SIX GROWTH SYSTEMS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6870A7-8CB2-4F36-9547-4E0AD4903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BB5A76-4000-4011-88CA-24B5AA39A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35F7E3-623A-41AD-B478-D0194590F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98BEB4-EB79-403D-A25F-3442E9A8E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A23E2D-5C0F-4748-9527-05245EB9B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从学习支持，到人生发展的完整闭环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B46AC7-1C13-4D34-AFC4-EB1283D00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3837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65EA97-D552-4E72-A14A-1B12CB2C8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4792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52C0EC-8858-4E64-9AB0-81C37CBBB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194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AI 辅助高效学习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9AF02C-0DEC-424C-B3AE-C1E642CB4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23837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CEB158-6794-4278-92D5-9F7B03CEA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4792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A5753B-ABFE-4913-97E5-C173ED0A2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0194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科创与项目制实践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AF7894-2A6A-4058-A3B0-BB27C3F6C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3837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E3BA72-3A57-4F07-9AAB-CECEFCF2C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44792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4B3E"/>
                </a:solidFill>
              </a:defRPr>
            </a:pPr>
            <a:r>
              <a:rPr sz="900" b="1">
                <a:solidFill>
                  <a:srgbClr val="FF4B3E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5F4929-3369-492D-A8BE-157902015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0194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天赋发现与定制培养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F63D0B-C906-4D67-BBA3-2BF75188B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9572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EAC3A3-EE5E-446E-8851-B5F62B48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052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4FEC51-4B5E-42DC-ABB1-3F3F13B01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7677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人格、心理、生理与生活健康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22E56C-824A-48DB-B6CE-34A4B93B7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9572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1EC707-FC2D-4823-BA86-6625B8327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1052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7DAD7C-877F-4AE9-827F-6CCD2ECF9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67677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城市、企业与大学研学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B4DEE3F-2317-441C-B9A5-A796DF51A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895725"/>
            <a:ext cx="34099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3C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2EA4EF-07DF-4608-B881-77ABCA989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1052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0B0D"/>
                </a:solidFill>
              </a:defRPr>
            </a:pPr>
            <a:r>
              <a:rPr sz="900" b="1">
                <a:solidFill>
                  <a:srgbClr val="0B0B0D"/>
                </a:solidFill>
              </a:rPr>
              <a:t>06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3DA93B6-6936-4780-A037-DFFC58C3C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67677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0B0D"/>
                </a:solidFill>
              </a:defRPr>
            </a:pPr>
            <a:r>
              <a:rPr sz="1425" b="1">
                <a:solidFill>
                  <a:srgbClr val="0B0B0D"/>
                </a:solidFill>
              </a:rPr>
              <a:t>生涯升学与人才衔接</a:t>
            </a:r>
          </a:p>
        </p:txBody>
      </p:sp>
    </p:spTree>
    <p:extLst>
      <p:ext uri="{BB962C8B-B14F-4D97-AF65-F5344CB8AC3E}">
        <p14:creationId xmlns:p14="http://schemas.microsoft.com/office/powerpoint/2010/main" val="67770602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C9F4C8-5E7A-4770-8ED1-8442CE0F8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SYSTEM 01 / AI-ASSISTED LEARNING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D7AA68-2777-40F3-864B-89724A1DA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0304DF-9E6A-453F-BFDE-6F3227CF8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FC6FFB-90BF-46E9-87DB-50F7B7436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DAB1F8-0FFD-4696-8F3E-319E45B08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F65A8D-2E5A-4D26-86A9-BEA2DF78E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AI 不是替代教育，</a:t>
            </a:r>
          </a:p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而是扩大每个孩子被支持的机会。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23C839-9773-414E-B6DC-3942D4F98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24125"/>
            <a:ext cx="4286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B4B4F"/>
                </a:solidFill>
              </a:defRPr>
            </a:pPr>
            <a:r>
              <a:rPr sz="1500" b="0">
                <a:solidFill>
                  <a:srgbClr val="4B4B4F"/>
                </a:solidFill>
              </a:rPr>
              <a:t>诊断学习状态、拆解目标、匹配策略、反馈过程；教师与导师对重要判断负责。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7AEBDB-2797-44FD-9A92-6A8937BFC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0125"/>
            <a:ext cx="9048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92f3a78b884fff"/>
          <a:srcRect xmlns:a="http://schemas.openxmlformats.org/drawingml/2006/main" l="0" t="3159" r="0" b="315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0" y="1809750"/>
            <a:ext cx="5829300" cy="40957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4BB60A-1AFE-413E-91BA-BDF063C3E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6000750"/>
            <a:ext cx="2628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AI 概念视觉｜非真实活动现场</a:t>
            </a:r>
          </a:p>
        </p:txBody>
      </p:sp>
    </p:spTree>
    <p:extLst>
      <p:ext uri="{BB962C8B-B14F-4D97-AF65-F5344CB8AC3E}">
        <p14:creationId xmlns:p14="http://schemas.microsoft.com/office/powerpoint/2010/main" val="132586234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55B0088-93B1-41B8-8C5F-75AEE5CEB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4B3E"/>
                </a:solidFill>
              </a:defRPr>
            </a:pPr>
            <a:r>
              <a:rPr sz="825" b="1">
                <a:solidFill>
                  <a:srgbClr val="FF4B3E"/>
                </a:solidFill>
              </a:rPr>
              <a:t>THE PROJECT CYCLE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4BB020-49B0-4FE8-BB78-C4AE26422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4B4B4F"/>
                </a:solidFill>
              </a:defRPr>
            </a:pPr>
            <a:r>
              <a:rPr sz="825" b="1">
                <a:solidFill>
                  <a:srgbClr val="4B4B4F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6430A6-D099-442E-B4A9-357CBA92C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3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73569B-A851-4C21-9AC5-1F80F95A2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72250"/>
            <a:ext cx="590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HSKB｜博格港湾青少年智能科技成长中心｜V1.2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E5FE0E-34E0-492C-BA37-E8FCBBEB2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6572250"/>
            <a:ext cx="25908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4B4B4F"/>
                </a:solidFill>
              </a:defRPr>
            </a:pPr>
            <a:r>
              <a:rPr sz="675" b="0">
                <a:solidFill>
                  <a:srgbClr val="4B4B4F"/>
                </a:solidFill>
              </a:rPr>
              <a:t>拟联合发起 · 待正式签约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E95EFE-E0D3-4B8B-945F-5EDC6B17F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819150"/>
            <a:ext cx="1047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0B0D"/>
                </a:solidFill>
              </a:defRPr>
            </a:pPr>
            <a:r>
              <a:rPr sz="3150" b="1">
                <a:solidFill>
                  <a:srgbClr val="0B0B0D"/>
                </a:solidFill>
              </a:rPr>
              <a:t>真实问题驱动的六步科创循环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6B0118-E38E-4C60-8098-109780990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24250"/>
            <a:ext cx="10715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58BB44-4190-4204-AEF5-4C3469C57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0B4A9D-9CAD-40C5-9804-FB96D51F8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观察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77B3D4-125F-4D3F-A39C-AA847FB62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发现城市或产业问题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C3C8A7-7905-44AF-B006-9CA12899A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7EBE7C-A995-470C-8C3C-52B27B7D5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定义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E78F63-4F88-4F81-B6D4-B52354DC7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研究对象与用户需求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8FF8D9-2139-404E-A2F9-B64823596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42E5E1-F177-4309-ACFE-B285B5659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跨学科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E261A3-6A3E-4D6F-B354-E193D66F9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调用科学、工程与人文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A1A794-4C80-4F8D-A17E-FD262273E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1A0596-70FD-46CD-B6D0-E2BDB3C16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原型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222BDE-99A1-4380-91A9-4D395A7F5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设计、制作、编程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7637C9-0F4D-4F83-B693-1F6D8743E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714440-9B0D-4D20-B697-9E79D734C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迭代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9476FF-53BA-456E-8790-4E68AA8CA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测试、反馈、改进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8760A5-66A9-4ABB-90AF-7C1CD51F8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10775" y="33909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4B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C37ADC1-01EC-4DB7-B5F5-3CCC56570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2381250"/>
            <a:ext cx="1704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0B0D"/>
                </a:solidFill>
              </a:defRPr>
            </a:pPr>
            <a:r>
              <a:rPr sz="1500" b="1">
                <a:solidFill>
                  <a:srgbClr val="0B0B0D"/>
                </a:solidFill>
              </a:rPr>
              <a:t>表达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895372-B7EA-4877-A388-92ADD2B5D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857625"/>
            <a:ext cx="17049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B4B4F"/>
                </a:solidFill>
              </a:defRPr>
            </a:pPr>
            <a:r>
              <a:rPr sz="1050" b="0">
                <a:solidFill>
                  <a:srgbClr val="4B4B4F"/>
                </a:solidFill>
              </a:rPr>
              <a:t>展览、答辩、公开成果</a:t>
            </a:r>
          </a:p>
        </p:txBody>
      </p:sp>
    </p:spTree>
    <p:extLst>
      <p:ext uri="{BB962C8B-B14F-4D97-AF65-F5344CB8AC3E}">
        <p14:creationId xmlns:p14="http://schemas.microsoft.com/office/powerpoint/2010/main" val="142709667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2026-08-18T08:16:09.1460000Z</dcterms:created>
  <dcterms:modified xsi:type="dcterms:W3CDTF">2026-08-18T08:16:09.1460000Z</dcterms:modified>
</coreProperties>
</file>