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74aedea78d040fe" /><Relationship Type="http://schemas.openxmlformats.org/officeDocument/2006/relationships/extended-properties" Target="/docProps/app.xml" Id="R1d7f2502eea5489e" /><Relationship Type="http://schemas.openxmlformats.org/officeDocument/2006/relationships/officeDocument" Target="/ppt/presentation.xml" Id="Rfdbca6a5345342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856a015c384bd6"/>
  </p:sldMasterIdLst>
  <p:notesMasterIdLst>
    <p:notesMasterId xmlns:r="http://schemas.openxmlformats.org/officeDocument/2006/relationships" r:id="R515c540675d04950"/>
  </p:notesMasterIdLst>
  <p:sldIdLst>
    <p:sldId xmlns:r="http://schemas.openxmlformats.org/officeDocument/2006/relationships" id="256" r:id="R2a531236ae714697"/>
    <p:sldId xmlns:r="http://schemas.openxmlformats.org/officeDocument/2006/relationships" id="257" r:id="Raa2abf92c58a4837"/>
    <p:sldId xmlns:r="http://schemas.openxmlformats.org/officeDocument/2006/relationships" id="258" r:id="R9d35d7c0accd4acf"/>
    <p:sldId xmlns:r="http://schemas.openxmlformats.org/officeDocument/2006/relationships" id="259" r:id="Re4b374bd838a4deb"/>
    <p:sldId xmlns:r="http://schemas.openxmlformats.org/officeDocument/2006/relationships" id="260" r:id="R18d0d3c257d64b86"/>
    <p:sldId xmlns:r="http://schemas.openxmlformats.org/officeDocument/2006/relationships" id="261" r:id="R4c60c326655a4965"/>
    <p:sldId xmlns:r="http://schemas.openxmlformats.org/officeDocument/2006/relationships" id="262" r:id="Rdf9ee8cc4473418d"/>
    <p:sldId xmlns:r="http://schemas.openxmlformats.org/officeDocument/2006/relationships" id="263" r:id="R507d42bc76dd4238"/>
    <p:sldId xmlns:r="http://schemas.openxmlformats.org/officeDocument/2006/relationships" id="264" r:id="R43b5191240064285"/>
    <p:sldId xmlns:r="http://schemas.openxmlformats.org/officeDocument/2006/relationships" id="265" r:id="R9c4c55b2c2ab44f6"/>
    <p:sldId xmlns:r="http://schemas.openxmlformats.org/officeDocument/2006/relationships" id="266" r:id="R0579c53ac9c0447a"/>
    <p:sldId xmlns:r="http://schemas.openxmlformats.org/officeDocument/2006/relationships" id="267" r:id="Rd93fc139abb84a7c"/>
    <p:sldId xmlns:r="http://schemas.openxmlformats.org/officeDocument/2006/relationships" id="268" r:id="R2715a8a926284144"/>
    <p:sldId xmlns:r="http://schemas.openxmlformats.org/officeDocument/2006/relationships" id="269" r:id="Rd94d97186c104e71"/>
    <p:sldId xmlns:r="http://schemas.openxmlformats.org/officeDocument/2006/relationships" id="270" r:id="Rd6e5d2c649514eb7"/>
    <p:sldId xmlns:r="http://schemas.openxmlformats.org/officeDocument/2006/relationships" id="271" r:id="Rd0b92ee177a04994"/>
    <p:sldId xmlns:r="http://schemas.openxmlformats.org/officeDocument/2006/relationships" id="272" r:id="Rbd1ddcab87d647ab"/>
    <p:sldId xmlns:r="http://schemas.openxmlformats.org/officeDocument/2006/relationships" id="273" r:id="R61ae83dfff054c95"/>
    <p:sldId xmlns:r="http://schemas.openxmlformats.org/officeDocument/2006/relationships" id="274" r:id="R99fabba892964960"/>
    <p:sldId xmlns:r="http://schemas.openxmlformats.org/officeDocument/2006/relationships" id="275" r:id="Rf0e3af45f22a4022"/>
    <p:sldId xmlns:r="http://schemas.openxmlformats.org/officeDocument/2006/relationships" id="276" r:id="R89cc5cd095944a6a"/>
    <p:sldId xmlns:r="http://schemas.openxmlformats.org/officeDocument/2006/relationships" id="277" r:id="R98dac8c4fe7f4c54"/>
    <p:sldId xmlns:r="http://schemas.openxmlformats.org/officeDocument/2006/relationships" id="278" r:id="Rf95ba1c0896f40d2"/>
    <p:sldId xmlns:r="http://schemas.openxmlformats.org/officeDocument/2006/relationships" id="279" r:id="Rc114210a15c34e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1b8fbe50b543f4" /><Relationship Type="http://schemas.openxmlformats.org/officeDocument/2006/relationships/slideMaster" Target="/ppt/slideMasters/slideMaster1.xml" Id="R05856a015c384bd6" /><Relationship Type="http://schemas.openxmlformats.org/officeDocument/2006/relationships/notesMaster" Target="/ppt/notesMasters/notesMaster1.xml" Id="R515c540675d04950" /><Relationship Type="http://schemas.openxmlformats.org/officeDocument/2006/relationships/presProps" Target="/ppt/presProps.xml" Id="R29ffa21d15e340d4" /><Relationship Type="http://schemas.openxmlformats.org/officeDocument/2006/relationships/tableStyles" Target="/ppt/tableStyles.xml" Id="Rffd2c47c747c485a" /><Relationship Type="http://schemas.openxmlformats.org/officeDocument/2006/relationships/slide" Target="/ppt/slides/slide1.xml" Id="R2a531236ae714697" /><Relationship Type="http://schemas.openxmlformats.org/officeDocument/2006/relationships/slide" Target="/ppt/slides/slide2.xml" Id="Raa2abf92c58a4837" /><Relationship Type="http://schemas.openxmlformats.org/officeDocument/2006/relationships/slide" Target="/ppt/slides/slide3.xml" Id="R9d35d7c0accd4acf" /><Relationship Type="http://schemas.openxmlformats.org/officeDocument/2006/relationships/slide" Target="/ppt/slides/slide4.xml" Id="Re4b374bd838a4deb" /><Relationship Type="http://schemas.openxmlformats.org/officeDocument/2006/relationships/slide" Target="/ppt/slides/slide5.xml" Id="R18d0d3c257d64b86" /><Relationship Type="http://schemas.openxmlformats.org/officeDocument/2006/relationships/slide" Target="/ppt/slides/slide6.xml" Id="R4c60c326655a4965" /><Relationship Type="http://schemas.openxmlformats.org/officeDocument/2006/relationships/slide" Target="/ppt/slides/slide7.xml" Id="Rdf9ee8cc4473418d" /><Relationship Type="http://schemas.openxmlformats.org/officeDocument/2006/relationships/slide" Target="/ppt/slides/slide8.xml" Id="R507d42bc76dd4238" /><Relationship Type="http://schemas.openxmlformats.org/officeDocument/2006/relationships/slide" Target="/ppt/slides/slide9.xml" Id="R43b5191240064285" /><Relationship Type="http://schemas.openxmlformats.org/officeDocument/2006/relationships/slide" Target="/ppt/slides/slide10.xml" Id="R9c4c55b2c2ab44f6" /><Relationship Type="http://schemas.openxmlformats.org/officeDocument/2006/relationships/slide" Target="/ppt/slides/slide11.xml" Id="R0579c53ac9c0447a" /><Relationship Type="http://schemas.openxmlformats.org/officeDocument/2006/relationships/slide" Target="/ppt/slides/slide12.xml" Id="Rd93fc139abb84a7c" /><Relationship Type="http://schemas.openxmlformats.org/officeDocument/2006/relationships/slide" Target="/ppt/slides/slide13.xml" Id="R2715a8a926284144" /><Relationship Type="http://schemas.openxmlformats.org/officeDocument/2006/relationships/slide" Target="/ppt/slides/slide14.xml" Id="Rd94d97186c104e71" /><Relationship Type="http://schemas.openxmlformats.org/officeDocument/2006/relationships/slide" Target="/ppt/slides/slide15.xml" Id="Rd6e5d2c649514eb7" /><Relationship Type="http://schemas.openxmlformats.org/officeDocument/2006/relationships/slide" Target="/ppt/slides/slide16.xml" Id="Rd0b92ee177a04994" /><Relationship Type="http://schemas.openxmlformats.org/officeDocument/2006/relationships/slide" Target="/ppt/slides/slide17.xml" Id="Rbd1ddcab87d647ab" /><Relationship Type="http://schemas.openxmlformats.org/officeDocument/2006/relationships/slide" Target="/ppt/slides/slide18.xml" Id="R61ae83dfff054c95" /><Relationship Type="http://schemas.openxmlformats.org/officeDocument/2006/relationships/slide" Target="/ppt/slides/slide19.xml" Id="R99fabba892964960" /><Relationship Type="http://schemas.openxmlformats.org/officeDocument/2006/relationships/slide" Target="/ppt/slides/slide20.xml" Id="Rf0e3af45f22a4022" /><Relationship Type="http://schemas.openxmlformats.org/officeDocument/2006/relationships/slide" Target="/ppt/slides/slide21.xml" Id="R89cc5cd095944a6a" /><Relationship Type="http://schemas.openxmlformats.org/officeDocument/2006/relationships/slide" Target="/ppt/slides/slide22.xml" Id="R98dac8c4fe7f4c54" /><Relationship Type="http://schemas.openxmlformats.org/officeDocument/2006/relationships/slide" Target="/ppt/slides/slide23.xml" Id="Rf95ba1c0896f40d2" /><Relationship Type="http://schemas.openxmlformats.org/officeDocument/2006/relationships/slide" Target="/ppt/slides/slide24.xml" Id="Rc114210a15c34e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c885276c6147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f3e0d3f05848bd" /><Relationship Type="http://schemas.openxmlformats.org/officeDocument/2006/relationships/notesMaster" Target="/ppt/notesMasters/notesMaster1.xml" Id="Rb2b8334afaed466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f97d7933a54ada" /><Relationship Type="http://schemas.openxmlformats.org/officeDocument/2006/relationships/notesMaster" Target="/ppt/notesMasters/notesMaster1.xml" Id="R2eb0ad95480c4a8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510554040141f5" /><Relationship Type="http://schemas.openxmlformats.org/officeDocument/2006/relationships/notesMaster" Target="/ppt/notesMasters/notesMaster1.xml" Id="R8d00b77ec17346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99f4cdc270f440b" /><Relationship Type="http://schemas.openxmlformats.org/officeDocument/2006/relationships/notesMaster" Target="/ppt/notesMasters/notesMaster1.xml" Id="R22982a76e4d548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d942dbbb7f4e51" /><Relationship Type="http://schemas.openxmlformats.org/officeDocument/2006/relationships/notesMaster" Target="/ppt/notesMasters/notesMaster1.xml" Id="Rc4f636aecfe44f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eee45c48d74e9f" /><Relationship Type="http://schemas.openxmlformats.org/officeDocument/2006/relationships/notesMaster" Target="/ppt/notesMasters/notesMaster1.xml" Id="R47c3a6db03bb47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afd18602b24285" /><Relationship Type="http://schemas.openxmlformats.org/officeDocument/2006/relationships/notesMaster" Target="/ppt/notesMasters/notesMaster1.xml" Id="R064d97f10a2a4e2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9f5061ffb24371" /><Relationship Type="http://schemas.openxmlformats.org/officeDocument/2006/relationships/notesMaster" Target="/ppt/notesMasters/notesMaster1.xml" Id="Rb46b06aa1b904e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64d65831ea43dd" /><Relationship Type="http://schemas.openxmlformats.org/officeDocument/2006/relationships/notesMaster" Target="/ppt/notesMasters/notesMaster1.xml" Id="R9f2e1ebf0a31417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b54860d4d94ede" /><Relationship Type="http://schemas.openxmlformats.org/officeDocument/2006/relationships/notesMaster" Target="/ppt/notesMasters/notesMaster1.xml" Id="Rf2fc3daea5914c1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77e346c4c94442" /><Relationship Type="http://schemas.openxmlformats.org/officeDocument/2006/relationships/notesMaster" Target="/ppt/notesMasters/notesMaster1.xml" Id="R67fddcc9a3074c3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642c898965148d8" /><Relationship Type="http://schemas.openxmlformats.org/officeDocument/2006/relationships/notesMaster" Target="/ppt/notesMasters/notesMaster1.xml" Id="R45954197a9c14bd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d2e4ce5468b4138" /><Relationship Type="http://schemas.openxmlformats.org/officeDocument/2006/relationships/notesMaster" Target="/ppt/notesMasters/notesMaster1.xml" Id="R503f4aa853194e6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a975826c49c4083" /><Relationship Type="http://schemas.openxmlformats.org/officeDocument/2006/relationships/notesMaster" Target="/ppt/notesMasters/notesMaster1.xml" Id="R10f3d55c14fa455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5aec8df82394122" /><Relationship Type="http://schemas.openxmlformats.org/officeDocument/2006/relationships/notesMaster" Target="/ppt/notesMasters/notesMaster1.xml" Id="R2a4e307c8d4d46d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dff2386354547fe" /><Relationship Type="http://schemas.openxmlformats.org/officeDocument/2006/relationships/notesMaster" Target="/ppt/notesMasters/notesMaster1.xml" Id="R95a8d5e50a81423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8c79667f3744eb2" /><Relationship Type="http://schemas.openxmlformats.org/officeDocument/2006/relationships/notesMaster" Target="/ppt/notesMasters/notesMaster1.xml" Id="R05c3ed82fee04b5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9d671c97bef4c02" /><Relationship Type="http://schemas.openxmlformats.org/officeDocument/2006/relationships/notesMaster" Target="/ppt/notesMasters/notesMaster1.xml" Id="R7738a59463664b3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ea5e57913db45bf" /><Relationship Type="http://schemas.openxmlformats.org/officeDocument/2006/relationships/notesMaster" Target="/ppt/notesMasters/notesMaster1.xml" Id="Rf6aea20ae18e4e5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6be9723e28745a4" /><Relationship Type="http://schemas.openxmlformats.org/officeDocument/2006/relationships/notesMaster" Target="/ppt/notesMasters/notesMaster1.xml" Id="Recfca351369b484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b0d36f9b3684956" /><Relationship Type="http://schemas.openxmlformats.org/officeDocument/2006/relationships/notesMaster" Target="/ppt/notesMasters/notesMaster1.xml" Id="R77312b09747446f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12a9839717e4d07" /><Relationship Type="http://schemas.openxmlformats.org/officeDocument/2006/relationships/notesMaster" Target="/ppt/notesMasters/notesMaster1.xml" Id="Rca351b3cacf5484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9e6c7ea0c97404e" /><Relationship Type="http://schemas.openxmlformats.org/officeDocument/2006/relationships/notesMaster" Target="/ppt/notesMasters/notesMaster1.xml" Id="Rd502cb5f5a43451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ce167148bb04908" /><Relationship Type="http://schemas.openxmlformats.org/officeDocument/2006/relationships/notesMaster" Target="/ppt/notesMasters/notesMaster1.xml" Id="R25ce08a017ca43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G01 广东省2027高考报名通知与报名规定</a:t>
            </a:r>
          </a:p>
          <a:p xmlns:a="http://schemas.openxmlformats.org/drawingml/2006/main">
            <a:r>
              <a:t>https://gzzk.gz.gov.cn/attachment/8/8084/8084596/11034140.pdf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2027官方已公布；扫描原件目视核验</a:t>
            </a:r>
          </a:p>
          <a:p xmlns:a="http://schemas.openxmlformats.org/drawingml/2006/main">
            <a:r>
              <a:t>支持内容：2026年11月1—10日注册及网上报名；11月6—10日确认，各地市可细化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G01 广东省2027高考报名通知与报名规定</a:t>
            </a:r>
          </a:p>
          <a:p xmlns:a="http://schemas.openxmlformats.org/drawingml/2006/main">
            <a:r>
              <a:t>https://gzzk.gz.gov.cn/attachment/8/8084/8084596/11034140.pdf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2027官方已公布；扫描原件目视核验</a:t>
            </a:r>
          </a:p>
          <a:p xmlns:a="http://schemas.openxmlformats.org/drawingml/2006/main">
            <a:r>
              <a:t>支持内容：2026年11月1—10日注册及网上报名；11月6—10日确认，各地市可细化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Q01 中山大学2026年强基计划招生简章</a:t>
            </a:r>
          </a:p>
          <a:p xmlns:a="http://schemas.openxmlformats.org/drawingml/2006/main">
            <a:r>
              <a:t>https://admission.sysu.edu.cn/f/newsCenter/article/396d66629667441bbcb590354adca785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支持内容：4月报名、6月确认、校测与7月录取规则；只能报1校；录取后不参加后续批次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M01 澳门大学：内地高考生最新入学消息</a:t>
            </a:r>
          </a:p>
          <a:p xmlns:a="http://schemas.openxmlformats.org/drawingml/2006/main">
            <a:r>
              <a:t>https://reg.um.edu.mo/admissions/nonlocal/mainland/gk/news/?lang=zh-hant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支持内容：2026-05-04至06-26申请；官方说明报考及录取不影响内地投档录取，不锁档不提档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H03 香港理工大学：申请办法及注意事项2027</a:t>
            </a:r>
          </a:p>
          <a:p xmlns:a="http://schemas.openxmlformats.org/drawingml/2006/main">
            <a:r>
              <a:t>https://www.polyu.edu.hk/study/ug/admissions/jee/application-procedures-and-important-points-to-note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支持内容：2026-09-23开放；2027-06-13截止；6月下旬按指定日期输入高考成绩；6月下旬至7月7日发通知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H05 香港城市大学：内地高考报考须知2027</a:t>
            </a:r>
          </a:p>
          <a:p xmlns:a="http://schemas.openxmlformats.org/drawingml/2006/main">
            <a:r>
              <a:t>https://www.cityu.edu.hk/admo/mainland/admissions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支持内容：2027独立申请及补成绩；城大已退出统招，不能沿用旧提前批路径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G06 2027年起在粤招生专业选考科目要求</a:t>
            </a:r>
          </a:p>
          <a:p xmlns:a="http://schemas.openxmlformats.org/drawingml/2006/main">
            <a:r>
              <a:t>https://szeb.sz.gov.cn/szzkw/qt/tzgg/content/post_12055042.html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2027起参考要求已发布；具体招生计划仍须核对</a:t>
            </a:r>
          </a:p>
          <a:p xmlns:a="http://schemas.openxmlformats.org/drawingml/2006/main">
            <a:r>
              <a:t>支持内容：查询xkcx2027库，不能沿用仅适用2025、2026高考的2024库；以当年计划为准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G01 广东省2027高考报名通知与报名规定</a:t>
            </a:r>
          </a:p>
          <a:p xmlns:a="http://schemas.openxmlformats.org/drawingml/2006/main">
            <a:r>
              <a:t>https://gzzk.gz.gov.cn/attachment/8/8084/8084596/11034140.pdf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2027官方已公布；扫描原件目视核验</a:t>
            </a:r>
          </a:p>
          <a:p xmlns:a="http://schemas.openxmlformats.org/drawingml/2006/main">
            <a:r>
              <a:t>支持内容：2026年11月1—10日注册及网上报名；11月6—10日确认，各地市可细化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H02 香港科技大学：中国内地高考入学2027</a:t>
            </a:r>
          </a:p>
          <a:p xmlns:a="http://schemas.openxmlformats.org/drawingml/2006/main">
            <a:r>
              <a:t>https://www.join.hkust.edu.hk/admissions/gaokao?tid=46348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支持内容：2026-10-02开放；2027-06-10截止，页面未明示时刻；2027年6月下旬高考后面试；2027年6月下旬至7月上旬发录取通知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H07 岭南大学：2027/28内地本科入学申请开放公告</a:t>
            </a:r>
          </a:p>
          <a:p xmlns:a="http://schemas.openxmlformats.org/drawingml/2006/main">
            <a:r>
              <a:t>https://www.ln.edu.hk/chs/news/press-releases/20261012/lingnan-university-opens202728-undergraduate-applications-for-chinese-mainland-students-flagship-samuel-c-c-ting-elite-class-and-a-brand-new-double-degree-programme-launched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支持内容：2026-10-12发布；2026-10-08开放；2027-06-10内地应届高考生截止；独立招生不占内地志愿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G01 广东省2027高考报名通知与报名规定</a:t>
            </a:r>
          </a:p>
          <a:p xmlns:a="http://schemas.openxmlformats.org/drawingml/2006/main">
            <a:r>
              <a:t>https://gzzk.gz.gov.cn/attachment/8/8084/8084596/11034140.pdf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2027官方已公布；扫描原件目视核验</a:t>
            </a:r>
          </a:p>
          <a:p xmlns:a="http://schemas.openxmlformats.org/drawingml/2006/main">
            <a:r>
              <a:t>支持内容：2026年11月1—10日注册及网上报名；11月6—10日确认，各地市可细化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G02 深圳市2026高考报名通知：体检安排</a:t>
            </a:r>
          </a:p>
          <a:p xmlns:a="http://schemas.openxmlformats.org/drawingml/2006/main">
            <a:r>
              <a:t>https://szeb.sz.gov.cn/home/jyfw/ksfw/zkgg/content/post_12429050.html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2026往届参考；2027体检细则待更新</a:t>
            </a:r>
          </a:p>
          <a:p xmlns:a="http://schemas.openxmlformats.org/drawingml/2006/main">
            <a:r>
              <a:t>支持内容：深圳普通体检为报名后至2026年2月1日；按学校安排体检和复检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G11 2027首次学考报名：深圳官方考试日历</a:t>
            </a:r>
          </a:p>
          <a:p xmlns:a="http://schemas.openxmlformats.org/drawingml/2006/main">
            <a:r>
              <a:t>https://szeb.sz.gov.cn/home/jyfw/ksfw/ksrl/ksrl11/content/post_12624410.html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官方预排：2026年11月下旬；具体时间待定</a:t>
            </a:r>
          </a:p>
          <a:p xmlns:a="http://schemas.openxmlformats.org/drawingml/2006/main">
            <a:r>
              <a:t>支持内容：不能把官方预排当正式报名细则，也不能沿用2026届11月14—19日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Q03 教育部：2026高校特殊类型招生工作答记者问</a:t>
            </a:r>
          </a:p>
          <a:p xmlns:a="http://schemas.openxmlformats.org/drawingml/2006/main">
            <a:r>
              <a:t>https://www.moe.gov.cn/jyb_xwfb/s271/202511/t20251103_1418853.html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2026制度参考；2027要求待更新</a:t>
            </a:r>
          </a:p>
          <a:p xmlns:a="http://schemas.openxmlformats.org/drawingml/2006/main">
            <a:r>
              <a:t>支持内容：艺术、体育、高水平运动队、保送与综合评价招生要求，应先核资格和考试程序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G07 南方科技大学2026综合评价招生简章</a:t>
            </a:r>
          </a:p>
          <a:p xmlns:a="http://schemas.openxmlformats.org/drawingml/2006/main">
            <a:r>
              <a:t>https://zs.sustech.edu.cn/#/detail?alias=55a2abeb-62f9-4583-8396-dca39f4dbe81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支持内容：物理＋化学、学考合格；报名、初审、机试与面试；校测后仍须填报高考志愿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G08 香港中文大学（深圳）2026广东综评简章</a:t>
            </a:r>
          </a:p>
          <a:p xmlns:a="http://schemas.openxmlformats.org/drawingml/2006/main">
            <a:r>
              <a:t>https://admissions.cuhk.edu.cn/article/2377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支持内容：独立综评申请、学考条件；高考后出分前校测，入围后还需填报综评志愿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M02 澳门科技大学：招生日程</a:t>
            </a:r>
          </a:p>
          <a:p xmlns:a="http://schemas.openxmlformats.org/drawingml/2006/main">
            <a:r>
              <a:t>https://ugadmissions.must.edu.mo/page/application-period.html?locale=zh_CN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支持内容：2026-01-22至02-27艺术及特长生报名；2026-05-06至06-30所有高考生报名；不能改写成2027同日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G03 深圳市2026年高考报名手册</a:t>
            </a:r>
          </a:p>
          <a:p xmlns:a="http://schemas.openxmlformats.org/drawingml/2006/main">
            <a:r>
              <a:t>https://szeb.sz.gov.cn/szzkw/qt/tzgg/content/post_12458720.html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2026往届参考；2027学考与春季细则待更新</a:t>
            </a:r>
          </a:p>
          <a:p xmlns:a="http://schemas.openxmlformats.org/drawingml/2006/main">
            <a:r>
              <a:t>支持内容：学考、春季高职依学考路线、报考资格与体检说明；3＋证书与普通高中路线分开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H04 香港理工大学：3D综合评估入学计划2027</a:t>
            </a:r>
          </a:p>
          <a:p xmlns:a="http://schemas.openxmlformats.org/drawingml/2006/main">
            <a:r>
              <a:t>https://www.polyu.edu.hk/study/ug/admissions/jee/3d-admission-scheme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支持内容：早轮2027-02-11截止；主轮2027-05-14截止；指定截止前递交入学申请、缴费、填相关成绩后自动参与；这不是广东内地高校综合评价招生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G02 深圳市2026高考报名通知：体检安排</a:t>
            </a:r>
          </a:p>
          <a:p xmlns:a="http://schemas.openxmlformats.org/drawingml/2006/main">
            <a:r>
              <a:t>https://szeb.sz.gov.cn/home/jyfw/ksfw/zkgg/content/post_12429050.html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2026往届参考；2027体检细则待更新</a:t>
            </a:r>
          </a:p>
          <a:p xmlns:a="http://schemas.openxmlformats.org/drawingml/2006/main">
            <a:r>
              <a:t>支持内容：深圳普通体检为报名后至2026年2月1日；按学校安排体检和复检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Q01 中山大学2026年强基计划招生简章</a:t>
            </a:r>
          </a:p>
          <a:p xmlns:a="http://schemas.openxmlformats.org/drawingml/2006/main">
            <a:r>
              <a:t>https://admission.sysu.edu.cn/f/newsCenter/article/396d66629667441bbcb590354adca785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支持内容：4月报名、6月确认、校测与7月录取规则；只能报1校；录取后不参加后续批次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G03 深圳市2026年高考报名手册</a:t>
            </a:r>
          </a:p>
          <a:p xmlns:a="http://schemas.openxmlformats.org/drawingml/2006/main">
            <a:r>
              <a:t>https://szeb.sz.gov.cn/szzkw/qt/tzgg/content/post_12458720.html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2026往届参考；2027学考与春季细则待更新</a:t>
            </a:r>
          </a:p>
          <a:p xmlns:a="http://schemas.openxmlformats.org/drawingml/2006/main">
            <a:r>
              <a:t>支持内容：学考、春季高职依学考路线、报考资格与体检说明；3＋证书与普通高中路线分开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G04 深圳2026高考英语听说考试安排</a:t>
            </a:r>
          </a:p>
          <a:p xmlns:a="http://schemas.openxmlformats.org/drawingml/2006/main">
            <a:r>
              <a:t>https://szeb.sz.gov.cn/home/jyfw/ksfw/zkgg/content/post_12676786.html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2026往届参考；2027具体日待更新</a:t>
            </a:r>
          </a:p>
          <a:p xmlns:a="http://schemas.openxmlformats.org/drawingml/2006/main">
            <a:r>
              <a:t>支持内容：2026深圳英语听说3月14—15日；实际考点及场次以准考证为准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G09 广东2026高考志愿填报通知</a:t>
            </a:r>
          </a:p>
          <a:p xmlns:a="http://schemas.openxmlformats.org/drawingml/2006/main">
            <a:r>
              <a:t>https://szeb.sz.gov.cn/szzkw/zkgg/gkxx/content/post_12863751.html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2026制度与窗口参考；2027文件待更新</a:t>
            </a:r>
          </a:p>
          <a:p xmlns:a="http://schemas.openxmlformats.org/drawingml/2006/main">
            <a:r>
              <a:t>支持内容：志愿最后确认；院校专业组与批次；香港独立招生录取后不参加内地统招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Q01 中山大学2026年强基计划招生简章</a:t>
            </a:r>
          </a:p>
          <a:p xmlns:a="http://schemas.openxmlformats.org/drawingml/2006/main">
            <a:r>
              <a:t>https://admission.sysu.edu.cn/f/newsCenter/article/396d66629667441bbcb590354adca785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支持内容：4月报名、6月确认、校测与7月录取规则；只能报1校；录取后不参加后续批次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Q02 教育部2026高考专题：专项计划与报考规则</a:t>
            </a:r>
          </a:p>
          <a:p xmlns:a="http://schemas.openxmlformats.org/drawingml/2006/main">
            <a:r>
              <a:t>https://www.moe.gov.cn/jyb_xwfb/xw_zt/moe_357/2026/2026_zt08/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现行制度参考；2027文件须复核</a:t>
            </a:r>
          </a:p>
          <a:p xmlns:a="http://schemas.openxmlformats.org/drawingml/2006/main">
            <a:r>
              <a:t>支持内容：自2026起高校专项改为省级资格申报审核，高校不另组织报名、校测；资格限定实施区域与户籍学籍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G07 南方科技大学2026综合评价招生简章</a:t>
            </a:r>
          </a:p>
          <a:p xmlns:a="http://schemas.openxmlformats.org/drawingml/2006/main">
            <a:r>
              <a:t>https://zs.sustech.edu.cn/#/detail?alias=55a2abeb-62f9-4583-8396-dca39f4dbe81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支持内容：物理＋化学、学考合格；报名、初审、机试与面试；校测后仍须填报高考志愿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G08 香港中文大学（深圳）2026广东综评简章</a:t>
            </a:r>
          </a:p>
          <a:p xmlns:a="http://schemas.openxmlformats.org/drawingml/2006/main">
            <a:r>
              <a:t>https://admissions.cuhk.edu.cn/article/2377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支持内容：独立综评申请、学考条件；高考后出分前校测，入围后还需填报综评志愿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H04 香港理工大学：3D综合评估入学计划2027</a:t>
            </a:r>
          </a:p>
          <a:p xmlns:a="http://schemas.openxmlformats.org/drawingml/2006/main">
            <a:r>
              <a:t>https://www.polyu.edu.hk/study/ug/admissions/jee/3d-admission-scheme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支持内容：早轮2027-02-11截止；主轮2027-05-14截止；指定截止前递交入学申请、缴费、填相关成绩后自动参与；这不是广东内地高校综合评价招生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M01 澳门大学：内地高考生最新入学消息</a:t>
            </a:r>
          </a:p>
          <a:p xmlns:a="http://schemas.openxmlformats.org/drawingml/2006/main">
            <a:r>
              <a:t>https://reg.um.edu.mo/admissions/nonlocal/mainland/gk/news/?lang=zh-hant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支持内容：2026-05-04至06-26申请；官方说明报考及录取不影响内地投档录取，不锁档不提档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M02 澳门科技大学：招生日程</a:t>
            </a:r>
          </a:p>
          <a:p xmlns:a="http://schemas.openxmlformats.org/drawingml/2006/main">
            <a:r>
              <a:t>https://ugadmissions.must.edu.mo/page/application-period.html?locale=zh_CN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支持内容：2026-01-22至02-27艺术及特长生报名；2026-05-06至06-30所有高考生报名；不能改写成2027同日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M03 澳门理工大学：一般课程入学途径</a:t>
            </a:r>
          </a:p>
          <a:p xmlns:a="http://schemas.openxmlformats.org/drawingml/2006/main">
            <a:r>
              <a:t>https://mpusite.mpu.edu.mo/admission_mainland/en/general_programmes_routes.php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支持内容：2026-05-15至06-30申请；2026-06-30前申报成绩；单独招生，可同时填报内地志愿；艺术音乐体育等另有程序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G07 南方科技大学2026综合评价招生简章</a:t>
            </a:r>
          </a:p>
          <a:p xmlns:a="http://schemas.openxmlformats.org/drawingml/2006/main">
            <a:r>
              <a:t>https://zs.sustech.edu.cn/#/detail?alias=55a2abeb-62f9-4583-8396-dca39f4dbe81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支持内容：物理＋化学、学考合格；报名、初审、机试与面试；校测后仍须填报高考志愿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G08 香港中文大学（深圳）2026广东综评简章</a:t>
            </a:r>
          </a:p>
          <a:p xmlns:a="http://schemas.openxmlformats.org/drawingml/2006/main">
            <a:r>
              <a:t>https://admissions.cuhk.edu.cn/article/2377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支持内容：独立综评申请、学考条件；高考后出分前校测，入围后还需填报综评志愿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G05 广东2026夏季高考考试温馨提示</a:t>
            </a:r>
          </a:p>
          <a:p xmlns:a="http://schemas.openxmlformats.org/drawingml/2006/main">
            <a:r>
              <a:t>https://gzzk.gz.gov.cn/gkck/gkckxx/gkzx/content/post_10836983.html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2026往届参考；2027正式日期待更新</a:t>
            </a:r>
          </a:p>
          <a:p xmlns:a="http://schemas.openxmlformats.org/drawingml/2006/main">
            <a:r>
              <a:t>支持内容：2026广东高考6月7—9日；逐场核对考点和准考证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G09 广东2026高考志愿填报通知</a:t>
            </a:r>
          </a:p>
          <a:p xmlns:a="http://schemas.openxmlformats.org/drawingml/2006/main">
            <a:r>
              <a:t>https://szeb.sz.gov.cn/szzkw/zkgg/gkxx/content/post_12863751.html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2026制度与窗口参考；2027文件待更新</a:t>
            </a:r>
          </a:p>
          <a:p xmlns:a="http://schemas.openxmlformats.org/drawingml/2006/main">
            <a:r>
              <a:t>支持内容：志愿最后确认；院校专业组与批次；香港独立招生录取后不参加内地统招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Q01 中山大学2026年强基计划招生简章</a:t>
            </a:r>
          </a:p>
          <a:p xmlns:a="http://schemas.openxmlformats.org/drawingml/2006/main">
            <a:r>
              <a:t>https://admission.sysu.edu.cn/f/newsCenter/article/396d66629667441bbcb590354adca785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支持内容：4月报名、6月确认、校测与7月录取规则；只能报1校；录取后不参加后续批次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H02 香港科技大学：中国内地高考入学2027</a:t>
            </a:r>
          </a:p>
          <a:p xmlns:a="http://schemas.openxmlformats.org/drawingml/2006/main">
            <a:r>
              <a:t>https://www.join.hkust.edu.hk/admissions/gaokao?tid=46348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支持内容：2026-10-02开放；2027-06-10截止，页面未明示时刻；2027年6月下旬高考后面试；2027年6月下旬至7月上旬发录取通知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H03 香港理工大学：申请办法及注意事项2027</a:t>
            </a:r>
          </a:p>
          <a:p xmlns:a="http://schemas.openxmlformats.org/drawingml/2006/main">
            <a:r>
              <a:t>https://www.polyu.edu.hk/study/ug/admissions/jee/application-procedures-and-important-points-to-note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支持内容：2026-09-23开放；2027-06-13截止；6月下旬按指定日期输入高考成绩；6月下旬至7月7日发通知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H05 香港城市大学：内地高考报考须知2027</a:t>
            </a:r>
          </a:p>
          <a:p xmlns:a="http://schemas.openxmlformats.org/drawingml/2006/main">
            <a:r>
              <a:t>https://www.cityu.edu.hk/admo/mainland/admissions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支持内容：2027独立申请及补成绩；城大已退出统招，不能沿用旧提前批路径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H06 香港浸会大学：中国内地应届高考生入学2027</a:t>
            </a:r>
          </a:p>
          <a:p xmlns:a="http://schemas.openxmlformats.org/drawingml/2006/main">
            <a:r>
              <a:t>https://admissions.hkbu.edu.hk/admissions/mainland-jee.html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2027截止已公布，精确开放日待核验</a:t>
            </a:r>
          </a:p>
          <a:p xmlns:a="http://schemas.openxmlformats.org/drawingml/2006/main">
            <a:r>
              <a:t>支持内容：现已接受2027申请；2027-06-13截止；截止后专业不可更改；具体面试安排待通知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H07 岭南大学：2027/28内地本科入学申请开放公告</a:t>
            </a:r>
          </a:p>
          <a:p xmlns:a="http://schemas.openxmlformats.org/drawingml/2006/main">
            <a:r>
              <a:t>https://www.ln.edu.hk/chs/news/press-releases/20261012/lingnan-university-opens202728-undergraduate-applications-for-chinese-mainland-students-flagship-samuel-c-c-ting-elite-class-and-a-brand-new-double-degree-programme-launched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支持内容：2026-10-12发布；2026-10-08开放；2027-06-10内地应届高考生截止；独立招生不占内地志愿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G13 广东2026高考成绩发布与复查通知</a:t>
            </a:r>
          </a:p>
          <a:p xmlns:a="http://schemas.openxmlformats.org/drawingml/2006/main">
            <a:r>
              <a:t>https://gzzk.gz.gov.cn/gkck/gkckxx/wjtz/content/post_10869233.html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2026往届参考；2027出分及复查期限待更新</a:t>
            </a:r>
          </a:p>
          <a:p xmlns:a="http://schemas.openxmlformats.org/drawingml/2006/main">
            <a:r>
              <a:t>支持内容：查成绩、看位次和限时申请复查；不得把2026具体日期顺延成2027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H03 香港理工大学：申请办法及注意事项2027</a:t>
            </a:r>
          </a:p>
          <a:p xmlns:a="http://schemas.openxmlformats.org/drawingml/2006/main">
            <a:r>
              <a:t>https://www.polyu.edu.hk/study/ug/admissions/jee/application-procedures-and-important-points-to-note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支持内容：2026-09-23开放；2027-06-13截止；6月下旬按指定日期输入高考成绩；6月下旬至7月7日发通知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G09 广东2026高考志愿填报通知</a:t>
            </a:r>
          </a:p>
          <a:p xmlns:a="http://schemas.openxmlformats.org/drawingml/2006/main">
            <a:r>
              <a:t>https://szeb.sz.gov.cn/szzkw/zkgg/gkxx/content/post_12863751.html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2026制度与窗口参考；2027文件待更新</a:t>
            </a:r>
          </a:p>
          <a:p xmlns:a="http://schemas.openxmlformats.org/drawingml/2006/main">
            <a:r>
              <a:t>支持内容：志愿最后确认；院校专业组与批次；香港独立招生录取后不参加内地统招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Q01 中山大学2026年强基计划招生简章</a:t>
            </a:r>
          </a:p>
          <a:p xmlns:a="http://schemas.openxmlformats.org/drawingml/2006/main">
            <a:r>
              <a:t>https://admission.sysu.edu.cn/f/newsCenter/article/396d66629667441bbcb590354adca785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支持内容：4月报名、6月确认、校测与7月录取规则；只能报1校；录取后不参加后续批次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M01 澳门大学：内地高考生最新入学消息</a:t>
            </a:r>
          </a:p>
          <a:p xmlns:a="http://schemas.openxmlformats.org/drawingml/2006/main">
            <a:r>
              <a:t>https://reg.um.edu.mo/admissions/nonlocal/mainland/gk/news/?lang=zh-hant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支持内容：2026-05-04至06-26申请；官方说明报考及录取不影响内地投档录取，不锁档不提档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M03 澳门理工大学：一般课程入学途径</a:t>
            </a:r>
          </a:p>
          <a:p xmlns:a="http://schemas.openxmlformats.org/drawingml/2006/main">
            <a:r>
              <a:t>https://mpusite.mpu.edu.mo/admission_mainland/en/general_programmes_routes.php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支持内容：2026-05-15至06-30申请；2026-06-30前申报成绩；单独招生，可同时填报内地志愿；艺术音乐体育等另有程序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G01 广东省2027高考报名通知与报名规定</a:t>
            </a:r>
          </a:p>
          <a:p xmlns:a="http://schemas.openxmlformats.org/drawingml/2006/main">
            <a:r>
              <a:t>https://gzzk.gz.gov.cn/attachment/8/8084/8084596/11034140.pdf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2027官方已公布；扫描原件目视核验</a:t>
            </a:r>
          </a:p>
          <a:p xmlns:a="http://schemas.openxmlformats.org/drawingml/2006/main">
            <a:r>
              <a:t>支持内容：2026年11月1—10日注册及网上报名；11月6—10日确认，各地市可细化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H04 香港理工大学：3D综合评估入学计划2027</a:t>
            </a:r>
          </a:p>
          <a:p xmlns:a="http://schemas.openxmlformats.org/drawingml/2006/main">
            <a:r>
              <a:t>https://www.polyu.edu.hk/study/ug/admissions/jee/3d-admission-scheme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支持内容：早轮2027-02-11截止；主轮2027-05-14截止；指定截止前递交入学申请、缴费、填相关成绩后自动参与；这不是广东内地高校综合评价招生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H02 香港科技大学：中国内地高考入学2027</a:t>
            </a:r>
          </a:p>
          <a:p xmlns:a="http://schemas.openxmlformats.org/drawingml/2006/main">
            <a:r>
              <a:t>https://www.join.hkust.edu.hk/admissions/gaokao?tid=46348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支持内容：2026-10-02开放；2027-06-10截止，页面未明示时刻；2027年6月下旬高考后面试；2027年6月下旬至7月上旬发录取通知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H03 香港理工大学：申请办法及注意事项2027</a:t>
            </a:r>
          </a:p>
          <a:p xmlns:a="http://schemas.openxmlformats.org/drawingml/2006/main">
            <a:r>
              <a:t>https://www.polyu.edu.hk/study/ug/admissions/jee/application-procedures-and-important-points-to-note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支持内容：2026-09-23开放；2027-06-13截止；6月下旬按指定日期输入高考成绩；6月下旬至7月7日发通知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H05 香港城市大学：内地高考报考须知2027</a:t>
            </a:r>
          </a:p>
          <a:p xmlns:a="http://schemas.openxmlformats.org/drawingml/2006/main">
            <a:r>
              <a:t>https://www.cityu.edu.hk/admo/mainland/admissions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支持内容：2027独立申请及补成绩；城大已退出统招，不能沿用旧提前批路径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H06 香港浸会大学：中国内地应届高考生入学2027</a:t>
            </a:r>
          </a:p>
          <a:p xmlns:a="http://schemas.openxmlformats.org/drawingml/2006/main">
            <a:r>
              <a:t>https://admissions.hkbu.edu.hk/admissions/mainland-jee.html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2027截止已公布，精确开放日待核验</a:t>
            </a:r>
          </a:p>
          <a:p xmlns:a="http://schemas.openxmlformats.org/drawingml/2006/main">
            <a:r>
              <a:t>支持内容：现已接受2027申请；2027-06-13截止；截止后专业不可更改；具体面试安排待通知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H07 岭南大学：2027/28内地本科入学申请开放公告</a:t>
            </a:r>
          </a:p>
          <a:p xmlns:a="http://schemas.openxmlformats.org/drawingml/2006/main">
            <a:r>
              <a:t>https://www.ln.edu.hk/chs/news/press-releases/20261012/lingnan-university-opens202728-undergraduate-applications-for-chinese-mainland-students-flagship-samuel-c-c-ting-elite-class-and-a-brand-new-double-degree-programme-launched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支持内容：2026-10-12发布；2026-10-08开放；2027-06-10内地应届高考生截止；独立招生不占内地志愿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G03 深圳市2026年高考报名手册</a:t>
            </a:r>
          </a:p>
          <a:p xmlns:a="http://schemas.openxmlformats.org/drawingml/2006/main">
            <a:r>
              <a:t>https://szeb.sz.gov.cn/szzkw/qt/tzgg/content/post_12458720.html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2026往届参考；2027学考与春季细则待更新</a:t>
            </a:r>
          </a:p>
          <a:p xmlns:a="http://schemas.openxmlformats.org/drawingml/2006/main">
            <a:r>
              <a:t>支持内容：学考、春季高职依学考路线、报考资格与体检说明；3＋证书与普通高中路线分开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G04 深圳2026高考英语听说考试安排</a:t>
            </a:r>
          </a:p>
          <a:p xmlns:a="http://schemas.openxmlformats.org/drawingml/2006/main">
            <a:r>
              <a:t>https://szeb.sz.gov.cn/home/jyfw/ksfw/zkgg/content/post_12676786.html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2026往届参考；2027具体日待更新</a:t>
            </a:r>
          </a:p>
          <a:p xmlns:a="http://schemas.openxmlformats.org/drawingml/2006/main">
            <a:r>
              <a:t>支持内容：2026深圳英语听说3月14—15日；实际考点及场次以准考证为准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G05 广东2026夏季高考考试温馨提示</a:t>
            </a:r>
          </a:p>
          <a:p xmlns:a="http://schemas.openxmlformats.org/drawingml/2006/main">
            <a:r>
              <a:t>https://gzzk.gz.gov.cn/gkck/gkckxx/gkzx/content/post_10836983.html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2026往届参考；2027正式日期待更新</a:t>
            </a:r>
          </a:p>
          <a:p xmlns:a="http://schemas.openxmlformats.org/drawingml/2006/main">
            <a:r>
              <a:t>支持内容：2026广东高考6月7—9日；逐场核对考点和准考证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G09 广东2026高考志愿填报通知</a:t>
            </a:r>
          </a:p>
          <a:p xmlns:a="http://schemas.openxmlformats.org/drawingml/2006/main">
            <a:r>
              <a:t>https://szeb.sz.gov.cn/szzkw/zkgg/gkxx/content/post_12863751.html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2026制度与窗口参考；2027文件待更新</a:t>
            </a:r>
          </a:p>
          <a:p xmlns:a="http://schemas.openxmlformats.org/drawingml/2006/main">
            <a:r>
              <a:t>支持内容：志愿最后确认；院校专业组与批次；香港独立招生录取后不参加内地统招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G07 南方科技大学2026综合评价招生简章</a:t>
            </a:r>
          </a:p>
          <a:p xmlns:a="http://schemas.openxmlformats.org/drawingml/2006/main">
            <a:r>
              <a:t>https://zs.sustech.edu.cn/#/detail?alias=55a2abeb-62f9-4583-8396-dca39f4dbe81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支持内容：物理＋化学、学考合格；报名、初审、机试与面试；校测后仍须填报高考志愿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G08 香港中文大学（深圳）2026广东综评简章</a:t>
            </a:r>
          </a:p>
          <a:p xmlns:a="http://schemas.openxmlformats.org/drawingml/2006/main">
            <a:r>
              <a:t>https://admissions.cuhk.edu.cn/article/2377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支持内容：独立综评申请、学考条件；高考后出分前校测，入围后还需填报综评志愿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Q01 中山大学2026年强基计划招生简章</a:t>
            </a:r>
          </a:p>
          <a:p xmlns:a="http://schemas.openxmlformats.org/drawingml/2006/main">
            <a:r>
              <a:t>https://admission.sysu.edu.cn/f/newsCenter/article/396d66629667441bbcb590354adca785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支持内容：4月报名、6月确认、校测与7月录取规则；只能报1校；录取后不参加后续批次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Q02 教育部2026高考专题：专项计划与报考规则</a:t>
            </a:r>
          </a:p>
          <a:p xmlns:a="http://schemas.openxmlformats.org/drawingml/2006/main">
            <a:r>
              <a:t>https://www.moe.gov.cn/jyb_xwfb/xw_zt/moe_357/2026/2026_zt08/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现行制度参考；2027文件须复核</a:t>
            </a:r>
          </a:p>
          <a:p xmlns:a="http://schemas.openxmlformats.org/drawingml/2006/main">
            <a:r>
              <a:t>支持内容：自2026起高校专项改为省级资格申报审核，高校不另组织报名、校测；资格限定实施区域与户籍学籍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Q03 教育部：2026高校特殊类型招生工作答记者问</a:t>
            </a:r>
          </a:p>
          <a:p xmlns:a="http://schemas.openxmlformats.org/drawingml/2006/main">
            <a:r>
              <a:t>https://www.moe.gov.cn/jyb_xwfb/s271/202511/t20251103_1418853.html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2026制度参考；2027要求待更新</a:t>
            </a:r>
          </a:p>
          <a:p xmlns:a="http://schemas.openxmlformats.org/drawingml/2006/main">
            <a:r>
              <a:t>支持内容：艺术、体育、高水平运动队、保送与综合评价招生要求，应先核资格和考试程序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H05 香港城市大学：内地高考报考须知2027</a:t>
            </a:r>
          </a:p>
          <a:p xmlns:a="http://schemas.openxmlformats.org/drawingml/2006/main">
            <a:r>
              <a:t>https://www.cityu.edu.hk/admo/mainland/admissions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支持内容：2027独立申请及补成绩；城大已退出统招，不能沿用旧提前批路径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H08 香港中文大学（香港）：内地高考招生计划</a:t>
            </a:r>
          </a:p>
          <a:p xmlns:a="http://schemas.openxmlformats.org/drawingml/2006/main">
            <a:r>
              <a:t>https://admission.cuhk.edu.hk/sc/application/mainland-gaokao/admission/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2026制度参考；2027计划待核验</a:t>
            </a:r>
          </a:p>
          <a:p xmlns:a="http://schemas.openxmlformats.org/drawingml/2006/main">
            <a:r>
              <a:t>支持内容：通过全国高考统招提前批；不需直接向校方申请，不设面试；未获提前批录取仍可参与后续批次；与香港中文大学（深圳）分开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M01 澳门大学：内地高考生最新入学消息</a:t>
            </a:r>
          </a:p>
          <a:p xmlns:a="http://schemas.openxmlformats.org/drawingml/2006/main">
            <a:r>
              <a:t>https://reg.um.edu.mo/admissions/nonlocal/mainland/gk/news/?lang=zh-hant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支持内容：2026-05-04至06-26申请；官方说明报考及录取不影响内地投档录取，不锁档不提档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G07 南方科技大学2026综合评价招生简章</a:t>
            </a:r>
          </a:p>
          <a:p xmlns:a="http://schemas.openxmlformats.org/drawingml/2006/main">
            <a:r>
              <a:t>https://zs.sustech.edu.cn/#/detail?alias=55a2abeb-62f9-4583-8396-dca39f4dbe81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支持内容：物理＋化学、学考合格；报名、初审、机试与面试；校测后仍须填报高考志愿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G08 香港中文大学（深圳）2026广东综评简章</a:t>
            </a:r>
          </a:p>
          <a:p xmlns:a="http://schemas.openxmlformats.org/drawingml/2006/main">
            <a:r>
              <a:t>https://admissions.cuhk.edu.cn/article/2377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支持内容：独立综评申请、学考条件；高考后出分前校测，入围后还需填报综评志愿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G10 北师香港浸会大学2026广东综评简章</a:t>
            </a:r>
          </a:p>
          <a:p xmlns:a="http://schemas.openxmlformats.org/drawingml/2006/main">
            <a:r>
              <a:t>https://admission.bnbu.edu.cn/CEA/regulation.htm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支持内容：广东综评、学考条件、全英文小组面试；入围后须填报综评志愿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G12 华南理工2026综合评价招生报名通知</a:t>
            </a:r>
          </a:p>
          <a:p xmlns:a="http://schemas.openxmlformats.org/drawingml/2006/main">
            <a:r>
              <a:t>https://admission.scut.edu.cn/2026/0205/c30825a618207/page.htm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支持内容：广州国际校区综评面向广东等省市；核选科、学考和校测，不补造截止日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H04 香港理工大学：3D综合评估入学计划2027</a:t>
            </a:r>
          </a:p>
          <a:p xmlns:a="http://schemas.openxmlformats.org/drawingml/2006/main">
            <a:r>
              <a:t>https://www.polyu.edu.hk/study/ug/admissions/jee/3d-admission-scheme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支持内容：早轮2027-02-11截止；主轮2027-05-14截止；指定截止前递交入学申请、缴费、填相关成绩后自动参与；这不是广东内地高校综合评价招生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H08 香港中文大学（香港）：内地高考招生计划</a:t>
            </a:r>
          </a:p>
          <a:p xmlns:a="http://schemas.openxmlformats.org/drawingml/2006/main">
            <a:r>
              <a:t>https://admission.cuhk.edu.hk/sc/application/mainland-gaokao/admission/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2026制度参考；2027计划待核验</a:t>
            </a:r>
          </a:p>
          <a:p xmlns:a="http://schemas.openxmlformats.org/drawingml/2006/main">
            <a:r>
              <a:t>支持内容：通过全国高考统招提前批；不需直接向校方申请，不设面试；未获提前批录取仍可参与后续批次；与香港中文大学（深圳）分开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Q01 中山大学2026年强基计划招生简章</a:t>
            </a:r>
          </a:p>
          <a:p xmlns:a="http://schemas.openxmlformats.org/drawingml/2006/main">
            <a:r>
              <a:t>https://admission.sysu.edu.cn/f/newsCenter/article/396d66629667441bbcb590354adca785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支持内容：4月报名、6月确认、校测与7月录取规则；只能报1校；录取后不参加后续批次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H02 香港科技大学：中国内地高考入学2027</a:t>
            </a:r>
          </a:p>
          <a:p xmlns:a="http://schemas.openxmlformats.org/drawingml/2006/main">
            <a:r>
              <a:t>https://www.join.hkust.edu.hk/admissions/gaokao?tid=46348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支持内容：2026-10-02开放；2027-06-10截止，页面未明示时刻；2027年6月下旬高考后面试；2027年6月下旬至7月上旬发录取通知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H03 香港理工大学：申请办法及注意事项2027</a:t>
            </a:r>
          </a:p>
          <a:p xmlns:a="http://schemas.openxmlformats.org/drawingml/2006/main">
            <a:r>
              <a:t>https://www.polyu.edu.hk/study/ug/admissions/jee/application-procedures-and-important-points-to-note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支持内容：2026-09-23开放；2027-06-13截止；6月下旬按指定日期输入高考成绩；6月下旬至7月7日发通知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H04 香港理工大学：3D综合评估入学计划2027</a:t>
            </a:r>
          </a:p>
          <a:p xmlns:a="http://schemas.openxmlformats.org/drawingml/2006/main">
            <a:r>
              <a:t>https://www.polyu.edu.hk/study/ug/admissions/jee/3d-admission-scheme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支持内容：早轮2027-02-11截止；主轮2027-05-14截止；指定截止前递交入学申请、缴费、填相关成绩后自动参与；这不是广东内地高校综合评价招生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H05 香港城市大学：内地高考报考须知2027</a:t>
            </a:r>
          </a:p>
          <a:p xmlns:a="http://schemas.openxmlformats.org/drawingml/2006/main">
            <a:r>
              <a:t>https://www.cityu.edu.hk/admo/mainland/admissions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支持内容：2027独立申请及补成绩；城大已退出统招，不能沿用旧提前批路径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H06 香港浸会大学：中国内地应届高考生入学2027</a:t>
            </a:r>
          </a:p>
          <a:p xmlns:a="http://schemas.openxmlformats.org/drawingml/2006/main">
            <a:r>
              <a:t>https://admissions.hkbu.edu.hk/admissions/mainland-jee.html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2027截止已公布，精确开放日待核验</a:t>
            </a:r>
          </a:p>
          <a:p xmlns:a="http://schemas.openxmlformats.org/drawingml/2006/main">
            <a:r>
              <a:t>支持内容：现已接受2027申请；2027-06-13截止；截止后专业不可更改；具体面试安排待通知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H07 岭南大学：2027/28内地本科入学申请开放公告</a:t>
            </a:r>
          </a:p>
          <a:p xmlns:a="http://schemas.openxmlformats.org/drawingml/2006/main">
            <a:r>
              <a:t>https://www.ln.edu.hk/chs/news/press-releases/20261012/lingnan-university-opens202728-undergraduate-applications-for-chinese-mainland-students-flagship-samuel-c-c-ting-elite-class-and-a-brand-new-double-degree-programme-launched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支持内容：2026-10-12发布；2026-10-08开放；2027-06-10内地应届高考生截止；独立招生不占内地志愿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H08 香港中文大学（香港）：内地高考招生计划</a:t>
            </a:r>
          </a:p>
          <a:p xmlns:a="http://schemas.openxmlformats.org/drawingml/2006/main">
            <a:r>
              <a:t>https://admission.cuhk.edu.hk/sc/application/mainland-gaokao/admission/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2026制度参考；2027计划待核验</a:t>
            </a:r>
          </a:p>
          <a:p xmlns:a="http://schemas.openxmlformats.org/drawingml/2006/main">
            <a:r>
              <a:t>支持内容：通过全国高考统招提前批；不需直接向校方申请，不设面试；未获提前批录取仍可参与后续批次；与香港中文大学（深圳）分开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G09 广东2026高考志愿填报通知</a:t>
            </a:r>
          </a:p>
          <a:p xmlns:a="http://schemas.openxmlformats.org/drawingml/2006/main">
            <a:r>
              <a:t>https://szeb.sz.gov.cn/szzkw/zkgg/gkxx/content/post_12863751.html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2026制度与窗口参考；2027文件待更新</a:t>
            </a:r>
          </a:p>
          <a:p xmlns:a="http://schemas.openxmlformats.org/drawingml/2006/main">
            <a:r>
              <a:t>支持内容：志愿最后确认；院校专业组与批次；香港独立招生录取后不参加内地统招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M01 澳门大学：内地高考生最新入学消息</a:t>
            </a:r>
          </a:p>
          <a:p xmlns:a="http://schemas.openxmlformats.org/drawingml/2006/main">
            <a:r>
              <a:t>https://reg.um.edu.mo/admissions/nonlocal/mainland/gk/news/?lang=zh-hant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支持内容：2026-05-04至06-26申请；官方说明报考及录取不影响内地投档录取，不锁档不提档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M02 澳门科技大学：招生日程</a:t>
            </a:r>
          </a:p>
          <a:p xmlns:a="http://schemas.openxmlformats.org/drawingml/2006/main">
            <a:r>
              <a:t>https://ugadmissions.must.edu.mo/page/application-period.html?locale=zh_CN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支持内容：2026-01-22至02-27艺术及特长生报名；2026-05-06至06-30所有高考生报名；不能改写成2027同日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M03 澳门理工大学：一般课程入学途径</a:t>
            </a:r>
          </a:p>
          <a:p xmlns:a="http://schemas.openxmlformats.org/drawingml/2006/main">
            <a:r>
              <a:t>https://mpusite.mpu.edu.mo/admission_mainland/en/general_programmes_routes.php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支持内容：2026-05-15至06-30申请；2026-06-30前申报成绩；单独招生，可同时填报内地志愿；艺术音乐体育等另有程序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Q02 教育部2026高考专题：专项计划与报考规则</a:t>
            </a:r>
          </a:p>
          <a:p xmlns:a="http://schemas.openxmlformats.org/drawingml/2006/main">
            <a:r>
              <a:t>https://www.moe.gov.cn/jyb_xwfb/xw_zt/moe_357/2026/2026_zt08/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现行制度参考；2027文件须复核</a:t>
            </a:r>
          </a:p>
          <a:p xmlns:a="http://schemas.openxmlformats.org/drawingml/2006/main">
            <a:r>
              <a:t>支持内容：自2026起高校专项改为省级资格申报审核，高校不另组织报名、校测；资格限定实施区域与户籍学籍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Q03 教育部：2026高校特殊类型招生工作答记者问</a:t>
            </a:r>
          </a:p>
          <a:p xmlns:a="http://schemas.openxmlformats.org/drawingml/2006/main">
            <a:r>
              <a:t>https://www.moe.gov.cn/jyb_xwfb/s271/202511/t20251103_1418853.html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2026制度参考；2027要求待更新</a:t>
            </a:r>
          </a:p>
          <a:p xmlns:a="http://schemas.openxmlformats.org/drawingml/2006/main">
            <a:r>
              <a:t>支持内容：艺术、体育、高水平运动队、保送与综合评价招生要求，应先核资格和考试程序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G03 深圳市2026年高考报名手册</a:t>
            </a:r>
          </a:p>
          <a:p xmlns:a="http://schemas.openxmlformats.org/drawingml/2006/main">
            <a:r>
              <a:t>https://szeb.sz.gov.cn/szzkw/qt/tzgg/content/post_12458720.html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2026往届参考；2027学考与春季细则待更新</a:t>
            </a:r>
          </a:p>
          <a:p xmlns:a="http://schemas.openxmlformats.org/drawingml/2006/main">
            <a:r>
              <a:t>支持内容：学考、春季高职依学考路线、报考资格与体检说明；3＋证书与普通高中路线分开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G09 广东2026高考志愿填报通知</a:t>
            </a:r>
          </a:p>
          <a:p xmlns:a="http://schemas.openxmlformats.org/drawingml/2006/main">
            <a:r>
              <a:t>https://szeb.sz.gov.cn/szzkw/zkgg/gkxx/content/post_12863751.html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2026制度与窗口参考；2027文件待更新</a:t>
            </a:r>
          </a:p>
          <a:p xmlns:a="http://schemas.openxmlformats.org/drawingml/2006/main">
            <a:r>
              <a:t>支持内容：志愿最后确认；院校专业组与批次；香港独立招生录取后不参加内地统招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Q03 教育部：2026高校特殊类型招生工作答记者问</a:t>
            </a:r>
          </a:p>
          <a:p xmlns:a="http://schemas.openxmlformats.org/drawingml/2006/main">
            <a:r>
              <a:t>https://www.moe.gov.cn/jyb_xwfb/s271/202511/t20251103_1418853.html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2026制度参考；2027要求待更新</a:t>
            </a:r>
          </a:p>
          <a:p xmlns:a="http://schemas.openxmlformats.org/drawingml/2006/main">
            <a:r>
              <a:t>支持内容：艺术、体育、高水平运动队、保送与综合评价招生要求，应先核资格和考试程序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Q01 中山大学2026年强基计划招生简章</a:t>
            </a:r>
          </a:p>
          <a:p xmlns:a="http://schemas.openxmlformats.org/drawingml/2006/main">
            <a:r>
              <a:t>https://admission.sysu.edu.cn/f/newsCenter/article/396d66629667441bbcb590354adca785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支持内容：4月报名、6月确认、校测与7月录取规则；只能报1校；录取后不参加后续批次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G09 广东2026高考志愿填报通知</a:t>
            </a:r>
          </a:p>
          <a:p xmlns:a="http://schemas.openxmlformats.org/drawingml/2006/main">
            <a:r>
              <a:t>https://szeb.sz.gov.cn/szzkw/zkgg/gkxx/content/post_12863751.html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2026制度与窗口参考；2027文件待更新</a:t>
            </a:r>
          </a:p>
          <a:p xmlns:a="http://schemas.openxmlformats.org/drawingml/2006/main">
            <a:r>
              <a:t>支持内容：志愿最后确认；院校专业组与批次；香港独立招生录取后不参加内地统招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G01 广东省2027高考报名通知与报名规定</a:t>
            </a:r>
          </a:p>
          <a:p xmlns:a="http://schemas.openxmlformats.org/drawingml/2006/main">
            <a:r>
              <a:t>https://gzzk.gz.gov.cn/attachment/8/8084/8084596/11034140.pdf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2027官方已公布；扫描原件目视核验</a:t>
            </a:r>
          </a:p>
          <a:p xmlns:a="http://schemas.openxmlformats.org/drawingml/2006/main">
            <a:r>
              <a:t>支持内容：2026年11月1—10日注册及网上报名；11月6—10日确认，各地市可细化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G02 深圳市2026高考报名通知：体检安排</a:t>
            </a:r>
          </a:p>
          <a:p xmlns:a="http://schemas.openxmlformats.org/drawingml/2006/main">
            <a:r>
              <a:t>https://szeb.sz.gov.cn/home/jyfw/ksfw/zkgg/content/post_12429050.html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2026往届参考；2027体检细则待更新</a:t>
            </a:r>
          </a:p>
          <a:p xmlns:a="http://schemas.openxmlformats.org/drawingml/2006/main">
            <a:r>
              <a:t>支持内容：深圳普通体检为报名后至2026年2月1日；按学校安排体检和复检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G09 广东2026高考志愿填报通知</a:t>
            </a:r>
          </a:p>
          <a:p xmlns:a="http://schemas.openxmlformats.org/drawingml/2006/main">
            <a:r>
              <a:t>https://szeb.sz.gov.cn/szzkw/zkgg/gkxx/content/post_12863751.html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2026制度与窗口参考；2027文件待更新</a:t>
            </a:r>
          </a:p>
          <a:p xmlns:a="http://schemas.openxmlformats.org/drawingml/2006/main">
            <a:r>
              <a:t>支持内容：志愿最后确认；院校专业组与批次；香港独立招生录取后不参加内地统招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G01 广东省2027高考报名通知与报名规定</a:t>
            </a:r>
          </a:p>
          <a:p xmlns:a="http://schemas.openxmlformats.org/drawingml/2006/main">
            <a:r>
              <a:t>https://gzzk.gz.gov.cn/attachment/8/8084/8084596/11034140.pdf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2027官方已公布；扫描原件目视核验</a:t>
            </a:r>
          </a:p>
          <a:p xmlns:a="http://schemas.openxmlformats.org/drawingml/2006/main">
            <a:r>
              <a:t>支持内容：2026年11月1—10日注册及网上报名；11月6—10日确认，各地市可细化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G02 深圳市2026高考报名通知：体检安排</a:t>
            </a:r>
          </a:p>
          <a:p xmlns:a="http://schemas.openxmlformats.org/drawingml/2006/main">
            <a:r>
              <a:t>https://szeb.sz.gov.cn/home/jyfw/ksfw/zkgg/content/post_12429050.html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2026往届参考；2027体检细则待更新</a:t>
            </a:r>
          </a:p>
          <a:p xmlns:a="http://schemas.openxmlformats.org/drawingml/2006/main">
            <a:r>
              <a:t>支持内容：深圳普通体检为报名后至2026年2月1日；按学校安排体检和复检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G03 深圳市2026年高考报名手册</a:t>
            </a:r>
          </a:p>
          <a:p xmlns:a="http://schemas.openxmlformats.org/drawingml/2006/main">
            <a:r>
              <a:t>https://szeb.sz.gov.cn/szzkw/qt/tzgg/content/post_12458720.html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2026往届参考；2027学考与春季细则待更新</a:t>
            </a:r>
          </a:p>
          <a:p xmlns:a="http://schemas.openxmlformats.org/drawingml/2006/main">
            <a:r>
              <a:t>支持内容：学考、春季高职依学考路线、报考资格与体检说明；3＋证书与普通高中路线分开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G04 深圳2026高考英语听说考试安排</a:t>
            </a:r>
          </a:p>
          <a:p xmlns:a="http://schemas.openxmlformats.org/drawingml/2006/main">
            <a:r>
              <a:t>https://szeb.sz.gov.cn/home/jyfw/ksfw/zkgg/content/post_12676786.html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2026往届参考；2027具体日待更新</a:t>
            </a:r>
          </a:p>
          <a:p xmlns:a="http://schemas.openxmlformats.org/drawingml/2006/main">
            <a:r>
              <a:t>支持内容：2026深圳英语听说3月14—15日；实际考点及场次以准考证为准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G05 广东2026夏季高考考试温馨提示</a:t>
            </a:r>
          </a:p>
          <a:p xmlns:a="http://schemas.openxmlformats.org/drawingml/2006/main">
            <a:r>
              <a:t>https://gzzk.gz.gov.cn/gkck/gkckxx/gkzx/content/post_10836983.html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2026往届参考；2027正式日期待更新</a:t>
            </a:r>
          </a:p>
          <a:p xmlns:a="http://schemas.openxmlformats.org/drawingml/2006/main">
            <a:r>
              <a:t>支持内容：2026广东高考6月7—9日；逐场核对考点和准考证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G06 2027年起在粤招生专业选考科目要求</a:t>
            </a:r>
          </a:p>
          <a:p xmlns:a="http://schemas.openxmlformats.org/drawingml/2006/main">
            <a:r>
              <a:t>https://szeb.sz.gov.cn/szzkw/qt/tzgg/content/post_12055042.html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2027起参考要求已发布；具体招生计划仍须核对</a:t>
            </a:r>
          </a:p>
          <a:p xmlns:a="http://schemas.openxmlformats.org/drawingml/2006/main">
            <a:r>
              <a:t>支持内容：查询xkcx2027库，不能沿用仅适用2025、2026高考的2024库；以当年计划为准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G07 南方科技大学2026综合评价招生简章</a:t>
            </a:r>
          </a:p>
          <a:p xmlns:a="http://schemas.openxmlformats.org/drawingml/2006/main">
            <a:r>
              <a:t>https://zs.sustech.edu.cn/#/detail?alias=55a2abeb-62f9-4583-8396-dca39f4dbe81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支持内容：物理＋化学、学考合格；报名、初审、机试与面试；校测后仍须填报高考志愿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G08 香港中文大学（深圳）2026广东综评简章</a:t>
            </a:r>
          </a:p>
          <a:p xmlns:a="http://schemas.openxmlformats.org/drawingml/2006/main">
            <a:r>
              <a:t>https://admissions.cuhk.edu.cn/article/2377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支持内容：独立综评申请、学考条件；高考后出分前校测，入围后还需填报综评志愿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G09 广东2026高考志愿填报通知</a:t>
            </a:r>
          </a:p>
          <a:p xmlns:a="http://schemas.openxmlformats.org/drawingml/2006/main">
            <a:r>
              <a:t>https://szeb.sz.gov.cn/szzkw/zkgg/gkxx/content/post_12863751.html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2026制度与窗口参考；2027文件待更新</a:t>
            </a:r>
          </a:p>
          <a:p xmlns:a="http://schemas.openxmlformats.org/drawingml/2006/main">
            <a:r>
              <a:t>支持内容：志愿最后确认；院校专业组与批次；香港独立招生录取后不参加内地统招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G10 北师香港浸会大学2026广东综评简章</a:t>
            </a:r>
          </a:p>
          <a:p xmlns:a="http://schemas.openxmlformats.org/drawingml/2006/main">
            <a:r>
              <a:t>https://admission.bnbu.edu.cn/CEA/regulation.htm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支持内容：广东综评、学考条件、全英文小组面试；入围后须填报综评志愿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G11 2027首次学考报名：深圳官方考试日历</a:t>
            </a:r>
          </a:p>
          <a:p xmlns:a="http://schemas.openxmlformats.org/drawingml/2006/main">
            <a:r>
              <a:t>https://szeb.sz.gov.cn/home/jyfw/ksfw/ksrl/ksrl11/content/post_12624410.html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官方预排：2026年11月下旬；具体时间待定</a:t>
            </a:r>
          </a:p>
          <a:p xmlns:a="http://schemas.openxmlformats.org/drawingml/2006/main">
            <a:r>
              <a:t>支持内容：不能把官方预排当正式报名细则，也不能沿用2026届11月14—19日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G12 华南理工2026综合评价招生报名通知</a:t>
            </a:r>
          </a:p>
          <a:p xmlns:a="http://schemas.openxmlformats.org/drawingml/2006/main">
            <a:r>
              <a:t>https://admission.scut.edu.cn/2026/0205/c30825a618207/page.htm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支持内容：广州国际校区综评面向广东等省市；核选科、学考和校测，不补造截止日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G13 广东2026高考成绩发布与复查通知</a:t>
            </a:r>
          </a:p>
          <a:p xmlns:a="http://schemas.openxmlformats.org/drawingml/2006/main">
            <a:r>
              <a:t>https://gzzk.gz.gov.cn/gkck/gkckxx/wjtz/content/post_10869233.html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2026往届参考；2027出分及复查期限待更新</a:t>
            </a:r>
          </a:p>
          <a:p xmlns:a="http://schemas.openxmlformats.org/drawingml/2006/main">
            <a:r>
              <a:t>支持内容：查成绩、看位次和限时申请复查；不得把2026具体日期顺延成2027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H01 香港大学：内地高考2027</a:t>
            </a:r>
          </a:p>
          <a:p xmlns:a="http://schemas.openxmlformats.org/drawingml/2006/main">
            <a:r>
              <a:t>https://admissions.hku.hk/zh-hans/apply/mainland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支持内容：2027常规与多元卓越期限；高考后补成绩；接受录取后不再参加内地高招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H02 香港科技大学：中国内地高考入学2027</a:t>
            </a:r>
          </a:p>
          <a:p xmlns:a="http://schemas.openxmlformats.org/drawingml/2006/main">
            <a:r>
              <a:t>https://www.join.hkust.edu.hk/admissions/gaokao?tid=46348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支持内容：2026-10-02开放；2027-06-10截止，页面未明示时刻；2027年6月下旬高考后面试；2027年6月下旬至7月上旬发录取通知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H03 香港理工大学：申请办法及注意事项2027</a:t>
            </a:r>
          </a:p>
          <a:p xmlns:a="http://schemas.openxmlformats.org/drawingml/2006/main">
            <a:r>
              <a:t>https://www.polyu.edu.hk/study/ug/admissions/jee/application-procedures-and-important-points-to-note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支持内容：2026-09-23开放；2027-06-13截止；6月下旬按指定日期输入高考成绩；6月下旬至7月7日发通知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H04 香港理工大学：3D综合评估入学计划2027</a:t>
            </a:r>
          </a:p>
          <a:p xmlns:a="http://schemas.openxmlformats.org/drawingml/2006/main">
            <a:r>
              <a:t>https://www.polyu.edu.hk/study/ug/admissions/jee/3d-admission-scheme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支持内容：早轮2027-02-11截止；主轮2027-05-14截止；指定截止前递交入学申请、缴费、填相关成绩后自动参与；这不是广东内地高校综合评价招生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H05 香港城市大学：内地高考报考须知2027</a:t>
            </a:r>
          </a:p>
          <a:p xmlns:a="http://schemas.openxmlformats.org/drawingml/2006/main">
            <a:r>
              <a:t>https://www.cityu.edu.hk/admo/mainland/admissions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支持内容：2027独立申请及补成绩；城大已退出统招，不能沿用旧提前批路径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H06 香港浸会大学：中国内地应届高考生入学2027</a:t>
            </a:r>
          </a:p>
          <a:p xmlns:a="http://schemas.openxmlformats.org/drawingml/2006/main">
            <a:r>
              <a:t>https://admissions.hkbu.edu.hk/admissions/mainland-jee.html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2027截止已公布，精确开放日待核验</a:t>
            </a:r>
          </a:p>
          <a:p xmlns:a="http://schemas.openxmlformats.org/drawingml/2006/main">
            <a:r>
              <a:t>支持内容：现已接受2027申请；2027-06-13截止；截止后专业不可更改；具体面试安排待通知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H07 岭南大学：2027/28内地本科入学申请开放公告</a:t>
            </a:r>
          </a:p>
          <a:p xmlns:a="http://schemas.openxmlformats.org/drawingml/2006/main">
            <a:r>
              <a:t>https://www.ln.edu.hk/chs/news/press-releases/20261012/lingnan-university-opens202728-undergraduate-applications-for-chinese-mainland-students-flagship-samuel-c-c-ting-elite-class-and-a-brand-new-double-degree-programme-launched</a:t>
            </a:r>
          </a:p>
          <a:p xmlns:a="http://schemas.openxmlformats.org/drawingml/2006/main">
            <a:r>
              <a:t>适用年份：2027</a:t>
            </a:r>
          </a:p>
          <a:p xmlns:a="http://schemas.openxmlformats.org/drawingml/2006/main">
            <a:r>
              <a:t>2027官方已公布</a:t>
            </a:r>
          </a:p>
          <a:p xmlns:a="http://schemas.openxmlformats.org/drawingml/2006/main">
            <a:r>
              <a:t>支持内容：2026-10-12发布；2026-10-08开放；2027-06-10内地应届高考生截止；独立招生不占内地志愿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H08 香港中文大学（香港）：内地高考招生计划</a:t>
            </a:r>
          </a:p>
          <a:p xmlns:a="http://schemas.openxmlformats.org/drawingml/2006/main">
            <a:r>
              <a:t>https://admission.cuhk.edu.hk/sc/application/mainland-gaokao/admission/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2026制度参考；2027计划待核验</a:t>
            </a:r>
          </a:p>
          <a:p xmlns:a="http://schemas.openxmlformats.org/drawingml/2006/main">
            <a:r>
              <a:t>支持内容：通过全国高考统招提前批；不需直接向校方申请，不设面试；未获提前批录取仍可参与后续批次；与香港中文大学（深圳）分开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M01 澳门大学：内地高考生最新入学消息</a:t>
            </a:r>
          </a:p>
          <a:p xmlns:a="http://schemas.openxmlformats.org/drawingml/2006/main">
            <a:r>
              <a:t>https://reg.um.edu.mo/admissions/nonlocal/mainland/gk/news/?lang=zh-hant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支持内容：2026-05-04至06-26申请；官方说明报考及录取不影响内地投档录取，不锁档不提档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M02 澳门科技大学：招生日程</a:t>
            </a:r>
          </a:p>
          <a:p xmlns:a="http://schemas.openxmlformats.org/drawingml/2006/main">
            <a:r>
              <a:t>https://ugadmissions.must.edu.mo/page/application-period.html?locale=zh_CN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支持内容：2026-01-22至02-27艺术及特长生报名；2026-05-06至06-30所有高考生报名；不能改写成2027同日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M03 澳门理工大学：一般课程入学途径</a:t>
            </a:r>
          </a:p>
          <a:p xmlns:a="http://schemas.openxmlformats.org/drawingml/2006/main">
            <a:r>
              <a:t>https://mpusite.mpu.edu.mo/admission_mainland/en/general_programmes_routes.php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2026参考；2027日期本次未核到</a:t>
            </a:r>
          </a:p>
          <a:p xmlns:a="http://schemas.openxmlformats.org/drawingml/2006/main">
            <a:r>
              <a:t>支持内容：2026-05-15至06-30申请；2026-06-30前申报成绩；单独招生，可同时填报内地志愿；艺术音乐体育等另有程序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Q01 中山大学2026年强基计划招生简章</a:t>
            </a:r>
          </a:p>
          <a:p xmlns:a="http://schemas.openxmlformats.org/drawingml/2006/main">
            <a:r>
              <a:t>https://admission.sysu.edu.cn/f/newsCenter/article/396d66629667441bbcb590354adca785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2026往届参考；2027简章待更新</a:t>
            </a:r>
          </a:p>
          <a:p xmlns:a="http://schemas.openxmlformats.org/drawingml/2006/main">
            <a:r>
              <a:t>支持内容：4月报名、6月确认、校测与7月录取规则；只能报1校；录取后不参加后续批次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Q02 教育部2026高考专题：专项计划与报考规则</a:t>
            </a:r>
          </a:p>
          <a:p xmlns:a="http://schemas.openxmlformats.org/drawingml/2006/main">
            <a:r>
              <a:t>https://www.moe.gov.cn/jyb_xwfb/xw_zt/moe_357/2026/2026_zt08/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现行制度参考；2027文件须复核</a:t>
            </a:r>
          </a:p>
          <a:p xmlns:a="http://schemas.openxmlformats.org/drawingml/2006/main">
            <a:r>
              <a:t>支持内容：自2026起高校专项改为省级资格申报审核，高校不另组织报名、校测；资格限定实施区域与户籍学籍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Q03 教育部：2026高校特殊类型招生工作答记者问</a:t>
            </a:r>
          </a:p>
          <a:p xmlns:a="http://schemas.openxmlformats.org/drawingml/2006/main">
            <a:r>
              <a:t>https://www.moe.gov.cn/jyb_xwfb/s271/202511/t20251103_1418853.html</a:t>
            </a:r>
          </a:p>
          <a:p xmlns:a="http://schemas.openxmlformats.org/drawingml/2006/main">
            <a:r>
              <a:t>适用年份：2026</a:t>
            </a:r>
          </a:p>
          <a:p xmlns:a="http://schemas.openxmlformats.org/drawingml/2006/main">
            <a:r>
              <a:t>2026制度参考；2027要求待更新</a:t>
            </a:r>
          </a:p>
          <a:p xmlns:a="http://schemas.openxmlformats.org/drawingml/2006/main">
            <a:r>
              <a:t>支持内容：艺术、体育、高水平运动队、保送与综合评价招生要求，应先核资格和考试程序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390bceea8f4a8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8ce8455c1b4a6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c5af89c6a0430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7063910f37403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0ca438fa93456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e7f5c3329f4a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727968-D4C6-476C-8689-46E2770F96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3938351-9EDE-4D03-A2CE-CDF839EC3B6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99EB2D1-2CAC-4187-B9E2-5404830086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721711-8F8F-4ED6-94CF-48F4503E3D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6AA800-FD3C-4ED2-991E-E308C0AE8B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FB5D2A2-B8AE-49A6-9611-40C06D61FB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7F0CDF-BD57-43EF-8BB0-86F967BF866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B8A0A72-2A3F-49C9-80D0-80F3E6DD8E3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327A2F5-6F0A-477E-B672-E1676952A7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F017D24-CBAE-4174-9173-F02AC2B02F5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7543d7916c4e42" /><Relationship Type="http://schemas.openxmlformats.org/officeDocument/2006/relationships/slideLayout" Target="/ppt/slideLayouts/slideLayout1.xml" Id="R49369ff55541455a" /><Relationship Type="http://schemas.openxmlformats.org/officeDocument/2006/relationships/slideLayout" Target="/ppt/slideLayouts/slideLayout2.xml" Id="R5ba283d075e44d79" /><Relationship Type="http://schemas.openxmlformats.org/officeDocument/2006/relationships/slideLayout" Target="/ppt/slideLayouts/slideLayout3.xml" Id="R9f48a7fb60504def" /><Relationship Type="http://schemas.openxmlformats.org/officeDocument/2006/relationships/slideLayout" Target="/ppt/slideLayouts/slideLayout4.xml" Id="R05328a32b0d540b5" /><Relationship Type="http://schemas.openxmlformats.org/officeDocument/2006/relationships/slideLayout" Target="/ppt/slideLayouts/slideLayout5.xml" Id="R091b75620f3146ce" /><Relationship Type="http://schemas.openxmlformats.org/officeDocument/2006/relationships/slideLayout" Target="/ppt/slideLayouts/slideLayout6.xml" Id="Rf7f0423debba46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369ff55541455a"/>
    <p:sldLayoutId xmlns:r="http://schemas.openxmlformats.org/officeDocument/2006/relationships" id="2147483650" r:id="R5ba283d075e44d79"/>
    <p:sldLayoutId xmlns:r="http://schemas.openxmlformats.org/officeDocument/2006/relationships" id="2147483651" r:id="R9f48a7fb60504def"/>
    <p:sldLayoutId xmlns:r="http://schemas.openxmlformats.org/officeDocument/2006/relationships" id="2147483652" r:id="R05328a32b0d540b5"/>
    <p:sldLayoutId xmlns:r="http://schemas.openxmlformats.org/officeDocument/2006/relationships" id="2147483653" r:id="R091b75620f3146ce"/>
    <p:sldLayoutId xmlns:r="http://schemas.openxmlformats.org/officeDocument/2006/relationships" id="2147483654" r:id="Rf7f0423debba46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43fb428ce64d60" /><Relationship Type="http://schemas.openxmlformats.org/officeDocument/2006/relationships/image" Target="/ppt/media/image.png" Id="R1e440f85760746ef" /><Relationship Type="http://schemas.openxmlformats.org/officeDocument/2006/relationships/notesSlide" Target="/ppt/notesSlides/notesSlide1.xml" Id="R75fd18398c0043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b3d7870d0d4c3d" /><Relationship Type="http://schemas.openxmlformats.org/officeDocument/2006/relationships/notesSlide" Target="/ppt/notesSlides/notesSlide2.xml" Id="R04780ec1681e4f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2ff4228ba344e7" /><Relationship Type="http://schemas.openxmlformats.org/officeDocument/2006/relationships/notesSlide" Target="/ppt/notesSlides/notesSlide3.xml" Id="Rcc2fd57777b945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27893424084942" /><Relationship Type="http://schemas.openxmlformats.org/officeDocument/2006/relationships/notesSlide" Target="/ppt/notesSlides/notesSlide4.xml" Id="R26585a01265f4b4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f997cb47f24afb" /><Relationship Type="http://schemas.openxmlformats.org/officeDocument/2006/relationships/notesSlide" Target="/ppt/notesSlides/notesSlide5.xml" Id="Ree12e618827442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bcd4da30a94c84" /><Relationship Type="http://schemas.openxmlformats.org/officeDocument/2006/relationships/notesSlide" Target="/ppt/notesSlides/notesSlide6.xml" Id="R861aba1fbd454d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172ecfcf7b4d3f" /><Relationship Type="http://schemas.openxmlformats.org/officeDocument/2006/relationships/notesSlide" Target="/ppt/notesSlides/notesSlide7.xml" Id="R7211a85c03424f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095878ecd34ef4" /><Relationship Type="http://schemas.openxmlformats.org/officeDocument/2006/relationships/notesSlide" Target="/ppt/notesSlides/notesSlide8.xml" Id="R6606112857ee45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ef391465d6445f" /><Relationship Type="http://schemas.openxmlformats.org/officeDocument/2006/relationships/notesSlide" Target="/ppt/notesSlides/notesSlide9.xml" Id="Rc34e8dd518aa4f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3d6f159a294c80" /><Relationship Type="http://schemas.openxmlformats.org/officeDocument/2006/relationships/notesSlide" Target="/ppt/notesSlides/notesSlide10.xml" Id="R07c684a951b345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00b13825064f07" /><Relationship Type="http://schemas.openxmlformats.org/officeDocument/2006/relationships/notesSlide" Target="/ppt/notesSlides/notesSlide11.xml" Id="R4e72859dba8d458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daaa8148744f65" /><Relationship Type="http://schemas.openxmlformats.org/officeDocument/2006/relationships/notesSlide" Target="/ppt/notesSlides/notesSlide12.xml" Id="R6cf535a572ad4a3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15419bac2d4c25" /><Relationship Type="http://schemas.openxmlformats.org/officeDocument/2006/relationships/notesSlide" Target="/ppt/notesSlides/notesSlide13.xml" Id="Rda4ae09cecf34c4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f81fc49aa04fe5" /><Relationship Type="http://schemas.openxmlformats.org/officeDocument/2006/relationships/notesSlide" Target="/ppt/notesSlides/notesSlide14.xml" Id="R0b5edb52d9d4447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990947f13a40ff" /><Relationship Type="http://schemas.openxmlformats.org/officeDocument/2006/relationships/notesSlide" Target="/ppt/notesSlides/notesSlide15.xml" Id="R327bf33b295c47c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faafdcf9414262" /><Relationship Type="http://schemas.openxmlformats.org/officeDocument/2006/relationships/notesSlide" Target="/ppt/notesSlides/notesSlide16.xml" Id="Rfbdf428e3f2e4ea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31c67b533b485e" /><Relationship Type="http://schemas.openxmlformats.org/officeDocument/2006/relationships/notesSlide" Target="/ppt/notesSlides/notesSlide17.xml" Id="R2c256de53504406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3ea66bcdb74c33" /><Relationship Type="http://schemas.openxmlformats.org/officeDocument/2006/relationships/notesSlide" Target="/ppt/notesSlides/notesSlide18.xml" Id="R8d4fb0426eca458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13e288b5774239" /><Relationship Type="http://schemas.openxmlformats.org/officeDocument/2006/relationships/notesSlide" Target="/ppt/notesSlides/notesSlide19.xml" Id="Rdc37dbbe371e4bf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1edcd227994273" /><Relationship Type="http://schemas.openxmlformats.org/officeDocument/2006/relationships/notesSlide" Target="/ppt/notesSlides/notesSlide20.xml" Id="Rf76b6bbd28c9416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8b209388c04a7f" /><Relationship Type="http://schemas.openxmlformats.org/officeDocument/2006/relationships/notesSlide" Target="/ppt/notesSlides/notesSlide21.xml" Id="Rc4276303f86e4c7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c36bb97b1a4f54" /><Relationship Type="http://schemas.openxmlformats.org/officeDocument/2006/relationships/notesSlide" Target="/ppt/notesSlides/notesSlide22.xml" Id="R89ebdabd1cce4e9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706919ac1d4a22" /><Relationship Type="http://schemas.openxmlformats.org/officeDocument/2006/relationships/notesSlide" Target="/ppt/notesSlides/notesSlide23.xml" Id="R1f208c029547435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fb3bb9c1f24829" /><Relationship Type="http://schemas.openxmlformats.org/officeDocument/2006/relationships/notesSlide" Target="/ppt/notesSlides/notesSlide24.xml" Id="R5d4dcc573e5145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C249C6-143D-494C-824A-375ED732F9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440f85760746ef"/>
          <a:stretch xmlns:a="http://schemas.openxmlformats.org/drawingml/2006/main"/>
        </p:blipFill>
        <p:spPr>
          <a:xfrm xmlns:a="http://schemas.openxmlformats.org/drawingml/2006/main">
            <a:off x="690549" y="495300"/>
            <a:ext cx="3419501" cy="1028700"/>
          </a:xfrm>
          <a:prstGeom xmlns:a="http://schemas.openxmlformats.org/drawingml/2006/main" prst="rect">
            <a:avLst/>
          </a:prstGeom>
        </p:spPr>
      </p:pic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8679C82-A1AB-4330-8969-4FD245B8E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6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46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深圳高三</a:t>
            </a:r>
          </a:p>
          <a:p xmlns:a="http://schemas.openxmlformats.org/drawingml/2006/main">
            <a:pPr>
              <a:defRPr sz="46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一年升学重要节点</a:t>
            </a:r>
          </a:p>
        </p:txBody>
      </p:sp>
      <p:sp>
        <p:nvSpPr>
          <p:cNvPr id="3" name="cover-period">
            <a:extLst xmlns:a="http://schemas.openxmlformats.org/drawingml/2006/main">
              <a:ext uri="{FF2B5EF4-FFF2-40B4-BE49-F238E27FC236}">
                <a16:creationId xmlns:a16="http://schemas.microsoft.com/office/drawing/2014/main" id="{8B7734B4-5E40-4C72-AEE0-A0F63F7E1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00" b="0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600" b="0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00" b="0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2027届  2026年9月—2027年8月</a:t>
            </a:r>
          </a:p>
        </p:txBody>
      </p:sp>
      <p:sp>
        <p:nvSpPr>
          <p:cNvPr id="4" name="cover-disclosure">
            <a:extLst xmlns:a="http://schemas.openxmlformats.org/drawingml/2006/main">
              <a:ext uri="{FF2B5EF4-FFF2-40B4-BE49-F238E27FC236}">
                <a16:creationId xmlns:a16="http://schemas.microsoft.com/office/drawing/2014/main" id="{3247BE7A-9254-4D25-A99A-66836042F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综合评价  港澳院校  强基计划  多元升学</a:t>
            </a:r>
          </a:p>
          <a:p xmlns:a="http://schemas.openxmlformats.org/drawingml/2006/main">
            <a:pPr>
              <a:defRPr sz="17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备考节点与重要考试   信息核验截至2026年10月13日</a:t>
            </a:r>
          </a:p>
        </p:txBody>
      </p:sp>
    </p:spTree>
    <p:extLst>
      <p:ext uri="{BB962C8B-B14F-4D97-AF65-F5344CB8AC3E}">
        <p14:creationId xmlns:p14="http://schemas.microsoft.com/office/powerpoint/2010/main" val="17312467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tion">
            <a:extLst xmlns:a="http://schemas.openxmlformats.org/drawingml/2006/main">
              <a:ext uri="{FF2B5EF4-FFF2-40B4-BE49-F238E27FC236}">
                <a16:creationId xmlns:a16="http://schemas.microsoft.com/office/drawing/2014/main" id="{427E5E41-49C3-4E6C-8544-E37C8196B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阅读说明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1267F7A-8B87-40AB-A327-50C800A5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日期状态与适用范围</a:t>
            </a:r>
          </a:p>
        </p:txBody>
      </p:sp>
      <p:sp>
        <p:nvSpPr>
          <p:cNvPr id="3" name="body-label-0">
            <a:extLst xmlns:a="http://schemas.openxmlformats.org/drawingml/2006/main">
              <a:ext uri="{FF2B5EF4-FFF2-40B4-BE49-F238E27FC236}">
                <a16:creationId xmlns:a16="http://schemas.microsoft.com/office/drawing/2014/main" id="{B4A5A7C6-6B64-410F-9F67-1434C7F7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667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2027已公布</a:t>
            </a:r>
          </a:p>
        </p:txBody>
      </p:sp>
      <p:sp>
        <p:nvSpPr>
          <p:cNvPr id="4" name="body-text-0">
            <a:extLst xmlns:a="http://schemas.openxmlformats.org/drawingml/2006/main">
              <a:ext uri="{FF2B5EF4-FFF2-40B4-BE49-F238E27FC236}">
                <a16:creationId xmlns:a16="http://schemas.microsoft.com/office/drawing/2014/main" id="{774F8B3E-3529-4F41-A052-C91922DD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90700"/>
            <a:ext cx="8096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广东高考报名、部分港校申请期限可直接建立提醒。</a:t>
            </a:r>
          </a:p>
        </p:txBody>
      </p:sp>
      <p:sp>
        <p:nvSpPr>
          <p:cNvPr id="5" name="body-label-1">
            <a:extLst xmlns:a="http://schemas.openxmlformats.org/drawingml/2006/main">
              <a:ext uri="{FF2B5EF4-FFF2-40B4-BE49-F238E27FC236}">
                <a16:creationId xmlns:a16="http://schemas.microsoft.com/office/drawing/2014/main" id="{1AAA4066-6810-4D27-A15A-7588874A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2667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往届参考</a:t>
            </a:r>
          </a:p>
        </p:txBody>
      </p:sp>
      <p:sp>
        <p:nvSpPr>
          <p:cNvPr id="6" name="body-text-1">
            <a:extLst xmlns:a="http://schemas.openxmlformats.org/drawingml/2006/main">
              <a:ext uri="{FF2B5EF4-FFF2-40B4-BE49-F238E27FC236}">
                <a16:creationId xmlns:a16="http://schemas.microsoft.com/office/drawing/2014/main" id="{B0ED98E1-E327-4C9A-BCBF-0D2E1ADB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19400"/>
            <a:ext cx="8096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强基、综评、澳门及内地录取按2026窗口规划，2027须更新。</a:t>
            </a:r>
          </a:p>
        </p:txBody>
      </p:sp>
      <p:sp>
        <p:nvSpPr>
          <p:cNvPr id="7" name="body-label-2">
            <a:extLst xmlns:a="http://schemas.openxmlformats.org/drawingml/2006/main">
              <a:ext uri="{FF2B5EF4-FFF2-40B4-BE49-F238E27FC236}">
                <a16:creationId xmlns:a16="http://schemas.microsoft.com/office/drawing/2014/main" id="{61AC4BB1-9E6C-4E41-82F6-A70F1ED6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2667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校内待定</a:t>
            </a:r>
          </a:p>
        </p:txBody>
      </p:sp>
      <p:sp>
        <p:nvSpPr>
          <p:cNvPr id="8" name="body-text-2">
            <a:extLst xmlns:a="http://schemas.openxmlformats.org/drawingml/2006/main">
              <a:ext uri="{FF2B5EF4-FFF2-40B4-BE49-F238E27FC236}">
                <a16:creationId xmlns:a16="http://schemas.microsoft.com/office/drawing/2014/main" id="{0D0F9DCB-8EDC-4983-A170-9BA0A0F8D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8096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深圳模考、联考、体检与复习进度按所在学校通知。</a:t>
            </a:r>
          </a:p>
        </p:txBody>
      </p:sp>
      <p:sp>
        <p:nvSpPr>
          <p:cNvPr id="9" name="body-label-3">
            <a:extLst xmlns:a="http://schemas.openxmlformats.org/drawingml/2006/main">
              <a:ext uri="{FF2B5EF4-FFF2-40B4-BE49-F238E27FC236}">
                <a16:creationId xmlns:a16="http://schemas.microsoft.com/office/drawing/2014/main" id="{E54539AD-64F7-4BDF-9006-5D00FD56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2667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适用对象</a:t>
            </a:r>
          </a:p>
        </p:txBody>
      </p:sp>
      <p:sp>
        <p:nvSpPr>
          <p:cNvPr id="10" name="body-text-3">
            <a:extLst xmlns:a="http://schemas.openxmlformats.org/drawingml/2006/main">
              <a:ext uri="{FF2B5EF4-FFF2-40B4-BE49-F238E27FC236}">
                <a16:creationId xmlns:a16="http://schemas.microsoft.com/office/drawing/2014/main" id="{EBC33EC0-D497-4220-B975-3BFA78F6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876800"/>
            <a:ext cx="8096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深圳就读、准备参加2027广东普通高考的高三学生。</a:t>
            </a:r>
          </a:p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DSE及国际课程另列。</a:t>
            </a:r>
          </a:p>
        </p:txBody>
      </p:sp>
      <p:sp>
        <p:nvSpPr>
          <p:cNvPr id="11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9843830C-B73C-4A9D-9EC8-B0439FBD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每所院校的当届简章与最新通知优先。报考资格须单独核验  来源 G01</a:t>
            </a:r>
          </a:p>
        </p:txBody>
      </p:sp>
      <p:sp>
        <p:nvSpPr>
          <p:cNvPr id="1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6E98E6B-1447-42AC-82AF-3880CAC9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085565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F2CB6C5D-8158-4EE9-8270-D6832094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年度总览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4B165E5-8019-4CD1-B5A0-1B49CDB92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全年主线：备考与申请同步推进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475284-9C6D-4119-A19D-72753D8F3395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809750"/>
                <a:gridCol w="4572000"/>
                <a:gridCol w="459105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备考与考试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升学行动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9—11月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一轮复习与成绩定位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完成高考报名确认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核资格、选科与专业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启动港校申请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12—2月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期末诊断、寒假补弱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持续训练英语听说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整理真实材料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特别计划、综评与面试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3—5月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听说、模考与专题复习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进入高考冲刺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强基、综评窗口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澳门申请与校测安排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6—8月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高考、校测、志愿填报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录取与征集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港澳截止、成绩上传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接受录取与入学办理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F2544753-7D50-4352-B24C-2D83494B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信息核验截至 2026-10-13。参考窗口须复核当届公告  来源 G01、Q01、H01、M01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9431C4F-AD2D-46E9-85E9-D878A19C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43730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40A21060-A043-43CD-812C-8567714F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秋季准备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36CA5A0-0771-4C17-8DA8-71CEE607D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9—10月：资格与申请底表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048880-302E-4065-88DC-9F8F5476408F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809750"/>
                <a:gridCol w="4152900"/>
                <a:gridCol w="501015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月份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备考与资格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申请与材料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2026年9月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一轮复习起步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核学考合格与选科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理大9月23日、城大9月24日开放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建立院校清单与全年预算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2026年10月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核高考报名资格与身份证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随迁子女提前核证明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港科大10月2日、港大10月6日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岭南10月8日开放申请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F6D47FB9-D42B-4676-B58D-1C3389B0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9月已过，尚未建档者现在补齐。开放日已公布，校内考试按学校通知  来源 H03、H05、G06、G01、H01、H02、H07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0A6DE4D-C8A1-4EB4-8CB5-C2333779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44505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F1D85D47-C4CD-42B9-9629-7C8BE477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报名与材料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983B118-96C5-47CB-960E-F9D0C833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11—12月：报名确认与首轮截止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EEDA78-97F7-4BA7-BB4F-21D3CB3797DC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809750"/>
                <a:gridCol w="4152900"/>
                <a:gridCol w="501015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月份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备考与资格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申请与材料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2026年11月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高考11月1—10日网上报名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11月6—10日确认报名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学考首次报名预排11月下旬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核照片、选科及联系方式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艺体、招飞、保送按通知启动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2026年12月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一轮查漏，统考按正式通知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核成绩与盖章证明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12月31日港大多元卓越首轮截止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整理综评目标校申请清单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540B0A0A-ED01-4651-AED3-DD51A7DD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首次学考报名11月下旬为深圳官方预排，具体办理日期待正式通知  来源 G01、G02、G11、Q03、H01、G07、G08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CB71A51-90C3-4999-85D0-8E493DF24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824208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BD87D7D7-B0AB-4918-B840-ED5D162B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寒假阶段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560EBF0-8136-4DE5-BEF7-D5B91C67A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1—2月：期末复盘与面试准备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BE27F5-63AD-4A65-9D60-5CA44EE81642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809750"/>
                <a:gridCol w="4152900"/>
                <a:gridCol w="501015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月份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备考与考试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申请与行动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2027年1月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期末考诊断、寒假补弱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学考参加安排以通知为准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港大多元卓越1—2月起分批面试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澳门艺体、特长窗口提前关注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2027年2月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保持英语听说训练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核体检结果与受限专业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2月11日理大3D早轮截止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提前筛选强基、综评目标专业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1735D255-B8A6-4439-851A-D7E36422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信息核验截至 2026-10-13。参考窗口须复核当届公告  来源 H01、M02、G03、H04、G02、Q01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1D963DB-F06D-4522-870F-5AFE24BF6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492039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B1F9F704-0B1E-4A72-9A33-D9D33B9C7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春季阶段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5CF2634-724A-4347-9884-57DD2C5D7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3—4月：重要考试与春季申请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8EDF70-14D4-46D0-AECF-2AE28390D433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809750"/>
                <a:gridCol w="4152900"/>
                <a:gridCol w="501015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月份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备考与考试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申请与行动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2027年3月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重点关注英语听说正式考试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深圳一模日期按学校通知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3月22日港大多元卓越最终截止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春季高职志愿按当年安排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2027年4月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二轮专题、限时训练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二模或联考按学校通知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强基4月为往届报名参考窗口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综评补件、初审及校测冲突核对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7502683D-C04A-43C2-A2B9-FC6B4837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2027听说、模考、强基及综评具体日期待当届正式通知  来源 H01、G03、G04、G09、Q01、Q02、G07、G08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EACA29D-0641-41D4-81B9-F930E069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0796161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3FBEB525-1E16-493F-B6C9-6877E75D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高考前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D0AE5E1-0FBB-4ED2-B1B5-8DC5AEF1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5月：申请收口与冲刺</a:t>
            </a:r>
          </a:p>
        </p:txBody>
      </p:sp>
      <p:sp>
        <p:nvSpPr>
          <p:cNvPr id="3" name="body-label-0">
            <a:extLst xmlns:a="http://schemas.openxmlformats.org/drawingml/2006/main">
              <a:ext uri="{FF2B5EF4-FFF2-40B4-BE49-F238E27FC236}">
                <a16:creationId xmlns:a16="http://schemas.microsoft.com/office/drawing/2014/main" id="{87D149B4-D1A3-4FBA-BD43-349347B7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复习与考试</a:t>
            </a:r>
          </a:p>
        </p:txBody>
      </p:sp>
      <p:sp>
        <p:nvSpPr>
          <p:cNvPr id="4" name="body-text-0">
            <a:extLst xmlns:a="http://schemas.openxmlformats.org/drawingml/2006/main">
              <a:ext uri="{FF2B5EF4-FFF2-40B4-BE49-F238E27FC236}">
                <a16:creationId xmlns:a16="http://schemas.microsoft.com/office/drawing/2014/main" id="{7D19BC62-446E-4897-8CBB-BF6D1B801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907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三轮冲刺与适应性训练。</a:t>
            </a:r>
          </a:p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校内三模日期按学校通知，保持全真作答节奏。</a:t>
            </a:r>
          </a:p>
        </p:txBody>
      </p:sp>
      <p:sp>
        <p:nvSpPr>
          <p:cNvPr id="5" name="body-label-1">
            <a:extLst xmlns:a="http://schemas.openxmlformats.org/drawingml/2006/main">
              <a:ext uri="{FF2B5EF4-FFF2-40B4-BE49-F238E27FC236}">
                <a16:creationId xmlns:a16="http://schemas.microsoft.com/office/drawing/2014/main" id="{2E3DB43A-2F95-45CF-BF85-4910D01DA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申请截止</a:t>
            </a:r>
          </a:p>
        </p:txBody>
      </p:sp>
      <p:sp>
        <p:nvSpPr>
          <p:cNvPr id="6" name="body-text-1">
            <a:extLst xmlns:a="http://schemas.openxmlformats.org/drawingml/2006/main">
              <a:ext uri="{FF2B5EF4-FFF2-40B4-BE49-F238E27FC236}">
                <a16:creationId xmlns:a16="http://schemas.microsoft.com/office/drawing/2014/main" id="{3F6FD186-82EE-4925-93B6-2D154B5E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0515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5月14日理大3D主轮截止。</a:t>
            </a:r>
          </a:p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澳门普通高考申请重点关注5—6月，2027日期待更新。</a:t>
            </a:r>
          </a:p>
        </p:txBody>
      </p:sp>
      <p:sp>
        <p:nvSpPr>
          <p:cNvPr id="7" name="body-label-2">
            <a:extLst xmlns:a="http://schemas.openxmlformats.org/drawingml/2006/main">
              <a:ext uri="{FF2B5EF4-FFF2-40B4-BE49-F238E27FC236}">
                <a16:creationId xmlns:a16="http://schemas.microsoft.com/office/drawing/2014/main" id="{7F4236A6-4D26-4A98-BC53-A17EE9D51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本月产出</a:t>
            </a:r>
          </a:p>
        </p:txBody>
      </p:sp>
      <p:sp>
        <p:nvSpPr>
          <p:cNvPr id="8" name="body-text-2">
            <a:extLst xmlns:a="http://schemas.openxmlformats.org/drawingml/2006/main">
              <a:ext uri="{FF2B5EF4-FFF2-40B4-BE49-F238E27FC236}">
                <a16:creationId xmlns:a16="http://schemas.microsoft.com/office/drawing/2014/main" id="{5A21CDE5-6325-4076-ABE3-F17140BBC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196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完成高考前申请清单、志愿草表及校测行程。</a:t>
            </a:r>
          </a:p>
          <a:p xmlns:a="http://schemas.openxmlformats.org/drawingml/2006/main">
            <a:pPr>
              <a:def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核专业组、总费用与体检限制。</a:t>
            </a:r>
          </a:p>
        </p:txBody>
      </p:sp>
      <p:sp>
        <p:nvSpPr>
          <p:cNvPr id="9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1085EBBA-1C62-49D5-8724-DD22193F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信息核验截至 2026-10-13。参考窗口须复核当届公告  来源 H04、M01、M02、M03、G07、G08</a:t>
            </a:r>
          </a:p>
        </p:txBody>
      </p:sp>
      <p:sp>
        <p:nvSpPr>
          <p:cNvPr id="10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DB6B91C-848F-4EF3-8EDA-A52BFD5E1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599468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AEE41B82-99C6-4F5E-AE98-9E4538BE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高考月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32AC1EB-E88E-4707-8C6E-6943604FA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6月：高考、校测与填报集中</a:t>
            </a:r>
          </a:p>
        </p:txBody>
      </p:sp>
      <p:sp>
        <p:nvSpPr>
          <p:cNvPr id="3" name="body-label-0">
            <a:extLst xmlns:a="http://schemas.openxmlformats.org/drawingml/2006/main">
              <a:ext uri="{FF2B5EF4-FFF2-40B4-BE49-F238E27FC236}">
                <a16:creationId xmlns:a16="http://schemas.microsoft.com/office/drawing/2014/main" id="{BF071F73-AFE3-43AD-B313-4C44837D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高考与校测</a:t>
            </a:r>
          </a:p>
        </p:txBody>
      </p:sp>
      <p:sp>
        <p:nvSpPr>
          <p:cNvPr id="4" name="body-text-0">
            <a:extLst xmlns:a="http://schemas.openxmlformats.org/drawingml/2006/main">
              <a:ext uri="{FF2B5EF4-FFF2-40B4-BE49-F238E27FC236}">
                <a16:creationId xmlns:a16="http://schemas.microsoft.com/office/drawing/2014/main" id="{71D78F3C-BFC0-4475-A9A4-82B12563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907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6月7—9日仅为2026高考与选择考参考。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2027正式日期待通知。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考后按资格参加强基、综评校测。</a:t>
            </a:r>
          </a:p>
        </p:txBody>
      </p:sp>
      <p:sp>
        <p:nvSpPr>
          <p:cNvPr id="5" name="body-label-1">
            <a:extLst xmlns:a="http://schemas.openxmlformats.org/drawingml/2006/main">
              <a:ext uri="{FF2B5EF4-FFF2-40B4-BE49-F238E27FC236}">
                <a16:creationId xmlns:a16="http://schemas.microsoft.com/office/drawing/2014/main" id="{3CC634CA-2FBA-41A8-9164-751594B4C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港校申请</a:t>
            </a:r>
          </a:p>
        </p:txBody>
      </p:sp>
      <p:sp>
        <p:nvSpPr>
          <p:cNvPr id="6" name="body-text-1">
            <a:extLst xmlns:a="http://schemas.openxmlformats.org/drawingml/2006/main">
              <a:ext uri="{FF2B5EF4-FFF2-40B4-BE49-F238E27FC236}">
                <a16:creationId xmlns:a16="http://schemas.microsoft.com/office/drawing/2014/main" id="{8C60542E-A054-4D3D-8DC4-9C0898E7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0515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6月10日港科大、岭南截止。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6月13日理大、城大、浸会截止。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港大6月28日中午12点截止。</a:t>
            </a:r>
          </a:p>
        </p:txBody>
      </p:sp>
      <p:sp>
        <p:nvSpPr>
          <p:cNvPr id="7" name="body-label-2">
            <a:extLst xmlns:a="http://schemas.openxmlformats.org/drawingml/2006/main">
              <a:ext uri="{FF2B5EF4-FFF2-40B4-BE49-F238E27FC236}">
                <a16:creationId xmlns:a16="http://schemas.microsoft.com/office/drawing/2014/main" id="{05F25BAE-4A41-4472-91C7-6D08EB49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出分与志愿</a:t>
            </a:r>
          </a:p>
        </p:txBody>
      </p:sp>
      <p:sp>
        <p:nvSpPr>
          <p:cNvPr id="8" name="body-text-2">
            <a:extLst xmlns:a="http://schemas.openxmlformats.org/drawingml/2006/main">
              <a:ext uri="{FF2B5EF4-FFF2-40B4-BE49-F238E27FC236}">
                <a16:creationId xmlns:a16="http://schemas.microsoft.com/office/drawing/2014/main" id="{5A77A91D-8899-440D-ACDA-784E7D9EA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196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关注成绩、位次、复核与正式填报通知。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及时上传高考成绩，每次提交保存回执。</a:t>
            </a:r>
          </a:p>
        </p:txBody>
      </p:sp>
      <p:sp>
        <p:nvSpPr>
          <p:cNvPr id="9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135240F8-8C8B-4EFC-94C1-8EAF7F5F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信息核验截至 2026-10-13。参考窗口须复核当届公告  来源 G05、G09、Q01、H01、H02、H03、H05、H06、H07、G13</a:t>
            </a:r>
          </a:p>
        </p:txBody>
      </p:sp>
      <p:sp>
        <p:nvSpPr>
          <p:cNvPr id="10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4CAD322-70E4-4F7D-8045-96659A99F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225959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B65BC4EE-1D39-45FA-99C7-7E8227958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录取与入学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BFE55C5-87CE-4101-8131-BB6F9735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7—8月：录取决定与入学准备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5A8FA8-6E27-4C8D-A956-10A4CCF7013C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1809750"/>
                <a:gridCol w="4438650"/>
                <a:gridCol w="472440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月份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内地录取与征集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港澳与入学办理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2027年7月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关注强基、提前批与本科录取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未录取者及时跟进征集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接受独立港校录取前核统招影响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澳门录取按个人通知确认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619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2027年8月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关注专科及征集安排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核录取通知、档案与资助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办理签注／签证、住宿与报到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理大8月30日开学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B22BE493-2886-4656-9D57-741A66D23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内地2027批次日期及各校入学安排以正式通知为准  来源 H01、H03、G09、Q01、M01、M03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A17470C-5FE2-4D94-B95D-4C3C9BD4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0908525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E3C69A17-EDB7-4FE3-A0B8-442E808E3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可建立正式提醒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B4461E3-3312-44E3-9E44-AD940FF80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已公布期限：2026年11月至2027年5月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70085E-885C-43B8-8F7C-9C1ED36E57A1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619500"/>
                <a:gridCol w="3524250"/>
                <a:gridCol w="382905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事项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官方日期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办理提示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587375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广东高考注册与网上报名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2026年11月1—10日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网上报名后还须确认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7375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广东高考确认报名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2026年11月6—10日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报名点办理时间提前询问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587375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港大多元卓越首轮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2026年12月31日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首轮之外还有最终轮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7375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理大3D早轮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2027年2月11日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申请、缴费及成绩须完成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587375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港大多元卓越最终轮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2027年3月22日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与常规本科申请分开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7375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理大3D主轮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2027年5月14日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核成绩输入及面试通知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DB200B6D-CDE4-4FE2-9B04-5CD279B0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信息核验截至 2026-10-13。参考窗口须复核当届公告  来源 G01、H01、H04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5EAF017-27B3-4308-A6B0-5E17FAFA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0870079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92BF77E2-A3A8-46C8-BB87-DDEFF322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可建立正式提醒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373B406-3A62-4084-BB46-54B3D8E27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已公布期限：2027年6月至8月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F6C085-6F28-4274-AB1F-9E53C44BD18E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619500"/>
                <a:gridCol w="3524250"/>
                <a:gridCol w="382905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事项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官方日期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办理提示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503464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港科大常规申请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2027年6月10日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未公布具体截止时刻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3464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岭南常规申请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2027年6月10日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内地应届高考路线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503464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理大常规申请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2027年6月13日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出分后按要求输入成绩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3464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城大常规申请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2027年6月13日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官网独立申请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503464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浸会常规申请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2027年6月13日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截止后专业不可更改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3464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港大常规申请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2027年6月28日中午12点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出分后仍须补交成绩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503464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香港理工大学开学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2027年8月30日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报到与住宿按通知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528E7E63-70B9-4E2D-AFE1-3C48F9D68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未核到具体时刻的截止日期，只列官方日期。成绩补交仍须遵守校方要求  来源 H01、H02、H03、H05、H06、H07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136DAAE-C321-4BFB-A0A8-8528198B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0239916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6CA7999E-F243-43C9-AE50-12ED5CC2E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学业主线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C485343-EB85-4B4D-A0C1-8423269C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重要考试与复习节点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B60C0D-34BB-4E7E-98E8-855774CC6B76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000250"/>
                <a:gridCol w="4210050"/>
                <a:gridCol w="476250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时间窗口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重要考试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复习重点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9—2月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开学测评、期中与期末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学考、艺体统考按通知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一轮复习、错因记录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寒假补弱与英语听说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3—4月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英语听说正式考试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一模、二模及联考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二轮专题、限时作答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用位次与单科失分复盘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5—6月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三模、适应性训练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高考、选择考及校测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全真训练、稳定节奏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核证件与考试交通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6月底—8月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出分与成绩复核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志愿、录取与征集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依据位次与专业组填报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保存每次提交回执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C05321F0-4751-4EF4-9ACC-CF993F86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英语听说、深圳模考与2027高考日程待正式通知。模考日期按所在学校确认  来源 G03、G04、G05、G09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EF554AE-D7F0-49F7-B683-CCF41965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586329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168717AE-70B2-4EFB-B59B-D230536F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渠道选择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6E7E68D-7937-420D-BECF-8C7408B9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主要升学路线对照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537F49-7EB8-46F7-8ACC-359BCA24DFA9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095500"/>
                <a:gridCol w="4438650"/>
                <a:gridCol w="443865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路线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时间与申请方式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核心核对项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7239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内地综合评价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秋季准备，冬春逐校报名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高考后考核与录取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广东招生、选科、学考与英语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院校计算方式各异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强基计划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4月为往届参考报名窗口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高考后确认与校测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基础学科适配、报1校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录取后的批次约束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7239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香港院校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秋季起独立申请，6月截止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港中文香港统招另核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高考路线、英语与专业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接受录取影响内地统招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澳门院校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普通高考路线关注5—6月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艺体或特长通常更早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逐校核条件、确认与费用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2027具体日期待更新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7239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其他多元路径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艺体、军警、专项、春季高职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中外合作与海外逐项安排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先核身份资格与招生主体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专业限制、服务及退款条款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D0ED5A45-7707-4657-B0D4-9AE2888C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信息核验截至 2026-10-13。参考窗口须复核当届公告  来源 G07、G08、Q01、Q02、Q03、H01、H05、H08、M01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5669B7E-9DF8-43A8-8B1B-51CD5F62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92990077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B3A3AFC4-72ED-4EDB-B978-9BDE5C16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内地院校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715155B-ABE3-4B8C-A401-9FC885DB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综合评价：每所学校一张申请表</a:t>
            </a:r>
          </a:p>
        </p:txBody>
      </p:sp>
      <p:sp>
        <p:nvSpPr>
          <p:cNvPr id="3" name="body-label-0">
            <a:extLst xmlns:a="http://schemas.openxmlformats.org/drawingml/2006/main">
              <a:ext uri="{FF2B5EF4-FFF2-40B4-BE49-F238E27FC236}">
                <a16:creationId xmlns:a16="http://schemas.microsoft.com/office/drawing/2014/main" id="{CB2A3EE3-0015-4CE7-910C-7A65BB67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重点关注</a:t>
            </a:r>
          </a:p>
        </p:txBody>
      </p:sp>
      <p:sp>
        <p:nvSpPr>
          <p:cNvPr id="4" name="body-text-0">
            <a:extLst xmlns:a="http://schemas.openxmlformats.org/drawingml/2006/main">
              <a:ext uri="{FF2B5EF4-FFF2-40B4-BE49-F238E27FC236}">
                <a16:creationId xmlns:a16="http://schemas.microsoft.com/office/drawing/2014/main" id="{6F262C8C-5E29-44EC-86C5-CEE6C39F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907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南方科技大学、香港中文大学（深圳）、华工广州国际校区等。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招生专业与资格读2027简章。</a:t>
            </a:r>
          </a:p>
        </p:txBody>
      </p:sp>
      <p:sp>
        <p:nvSpPr>
          <p:cNvPr id="5" name="body-label-1">
            <a:extLst xmlns:a="http://schemas.openxmlformats.org/drawingml/2006/main">
              <a:ext uri="{FF2B5EF4-FFF2-40B4-BE49-F238E27FC236}">
                <a16:creationId xmlns:a16="http://schemas.microsoft.com/office/drawing/2014/main" id="{679B0A65-26E9-4585-991D-33292610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报名与校测</a:t>
            </a:r>
          </a:p>
        </p:txBody>
      </p:sp>
      <p:sp>
        <p:nvSpPr>
          <p:cNvPr id="6" name="body-text-1">
            <a:extLst xmlns:a="http://schemas.openxmlformats.org/drawingml/2006/main">
              <a:ext uri="{FF2B5EF4-FFF2-40B4-BE49-F238E27FC236}">
                <a16:creationId xmlns:a16="http://schemas.microsoft.com/office/drawing/2014/main" id="{65BF866E-8EC1-4C16-B243-80973A92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0515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逐校查选科、学考、英语及材料要求。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初审后核缴费、确认、校测预约与时间冲突。</a:t>
            </a:r>
          </a:p>
        </p:txBody>
      </p:sp>
      <p:sp>
        <p:nvSpPr>
          <p:cNvPr id="7" name="body-label-2">
            <a:extLst xmlns:a="http://schemas.openxmlformats.org/drawingml/2006/main">
              <a:ext uri="{FF2B5EF4-FFF2-40B4-BE49-F238E27FC236}">
                <a16:creationId xmlns:a16="http://schemas.microsoft.com/office/drawing/2014/main" id="{D9D1450E-F95E-40BC-B836-C23163E5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规则区别</a:t>
            </a:r>
          </a:p>
        </p:txBody>
      </p:sp>
      <p:sp>
        <p:nvSpPr>
          <p:cNvPr id="8" name="body-text-2">
            <a:extLst xmlns:a="http://schemas.openxmlformats.org/drawingml/2006/main">
              <a:ext uri="{FF2B5EF4-FFF2-40B4-BE49-F238E27FC236}">
                <a16:creationId xmlns:a16="http://schemas.microsoft.com/office/drawing/2014/main" id="{FFD5B213-ABCA-40D5-9B05-6CD540BF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196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学校的比例、截止日和考核形式各异。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港中深、港中文香港、港大特别计划分别管理。</a:t>
            </a:r>
          </a:p>
        </p:txBody>
      </p:sp>
      <p:sp>
        <p:nvSpPr>
          <p:cNvPr id="9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822B7D62-3079-42F8-B354-02023888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2027未公布的安排保留待更新。材料真实可核验，往届截止不可直接改成年份  来源 G07、G08、G10、G12、H01、H04、H08</a:t>
            </a:r>
          </a:p>
        </p:txBody>
      </p:sp>
      <p:sp>
        <p:nvSpPr>
          <p:cNvPr id="10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B53CD80-A1C9-40D9-89E5-0A1B53CCB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7365572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70128216-E73E-49A1-A600-1A9603FBD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基础学科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463E11A-6339-4906-81D4-0433616FC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强基计划：专业适配与报考约束</a:t>
            </a:r>
          </a:p>
        </p:txBody>
      </p:sp>
      <p:sp>
        <p:nvSpPr>
          <p:cNvPr id="3" name="body-label-0">
            <a:extLst xmlns:a="http://schemas.openxmlformats.org/drawingml/2006/main">
              <a:ext uri="{FF2B5EF4-FFF2-40B4-BE49-F238E27FC236}">
                <a16:creationId xmlns:a16="http://schemas.microsoft.com/office/drawing/2014/main" id="{74278246-2B3A-433F-9563-A3635740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报考前</a:t>
            </a:r>
          </a:p>
        </p:txBody>
      </p:sp>
      <p:sp>
        <p:nvSpPr>
          <p:cNvPr id="4" name="body-text-0">
            <a:extLst xmlns:a="http://schemas.openxmlformats.org/drawingml/2006/main">
              <a:ext uri="{FF2B5EF4-FFF2-40B4-BE49-F238E27FC236}">
                <a16:creationId xmlns:a16="http://schemas.microsoft.com/office/drawing/2014/main" id="{2EB18734-71C6-4B90-A0E4-7CDD48CA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907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研究学科、课程、选科与身体要求。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选定1所学校。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4月为2026报名参考窗口。</a:t>
            </a:r>
          </a:p>
        </p:txBody>
      </p:sp>
      <p:sp>
        <p:nvSpPr>
          <p:cNvPr id="5" name="body-label-1">
            <a:extLst xmlns:a="http://schemas.openxmlformats.org/drawingml/2006/main">
              <a:ext uri="{FF2B5EF4-FFF2-40B4-BE49-F238E27FC236}">
                <a16:creationId xmlns:a16="http://schemas.microsoft.com/office/drawing/2014/main" id="{EF94BF5E-7F82-4590-BE1B-C0003C54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高考后</a:t>
            </a:r>
          </a:p>
        </p:txBody>
      </p:sp>
      <p:sp>
        <p:nvSpPr>
          <p:cNvPr id="6" name="body-text-1">
            <a:extLst xmlns:a="http://schemas.openxmlformats.org/drawingml/2006/main">
              <a:ext uri="{FF2B5EF4-FFF2-40B4-BE49-F238E27FC236}">
                <a16:creationId xmlns:a16="http://schemas.microsoft.com/office/drawing/2014/main" id="{2EE657CC-3C98-4B7E-A442-709E0E02B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0515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查看确认、入围与校测通知。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目标校可能安排笔试、面试或体育测试，按当年简章执行。</a:t>
            </a:r>
          </a:p>
        </p:txBody>
      </p:sp>
      <p:sp>
        <p:nvSpPr>
          <p:cNvPr id="7" name="body-label-2">
            <a:extLst xmlns:a="http://schemas.openxmlformats.org/drawingml/2006/main">
              <a:ext uri="{FF2B5EF4-FFF2-40B4-BE49-F238E27FC236}">
                <a16:creationId xmlns:a16="http://schemas.microsoft.com/office/drawing/2014/main" id="{28D0E06A-CA95-466B-84BE-3BAEA012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录取约束</a:t>
            </a:r>
          </a:p>
        </p:txBody>
      </p:sp>
      <p:sp>
        <p:nvSpPr>
          <p:cNvPr id="8" name="body-text-2">
            <a:extLst xmlns:a="http://schemas.openxmlformats.org/drawingml/2006/main">
              <a:ext uri="{FF2B5EF4-FFF2-40B4-BE49-F238E27FC236}">
                <a16:creationId xmlns:a16="http://schemas.microsoft.com/office/drawing/2014/main" id="{8BB067BA-BA44-4F6F-B065-8E511FCDD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196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中大2026规则：未确认视为放弃，强基正式录取后不参加后续批次。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2027须重新核目标校规则。</a:t>
            </a:r>
          </a:p>
        </p:txBody>
      </p:sp>
      <p:sp>
        <p:nvSpPr>
          <p:cNvPr id="9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A0822F2B-3653-4104-B115-BA485C5F3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中大2026成绩比例为高考85%＋校考15%，仅为该校往届示例。专业调整及本研衔接有条件  来源 Q01</a:t>
            </a:r>
          </a:p>
        </p:txBody>
      </p:sp>
      <p:sp>
        <p:nvSpPr>
          <p:cNvPr id="10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A46520F-31E9-412C-A995-8EFEB9DC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78350166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DDE7852B-8D94-4641-8AF3-12603ACFD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内地高考路线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FB9EBB-B3A3-4AE6-BD05-97C697400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香港院校：申请方式与录取影响</a:t>
            </a:r>
          </a:p>
        </p:txBody>
      </p:sp>
      <p:sp>
        <p:nvSpPr>
          <p:cNvPr id="3" name="body-label-0">
            <a:extLst xmlns:a="http://schemas.openxmlformats.org/drawingml/2006/main">
              <a:ext uri="{FF2B5EF4-FFF2-40B4-BE49-F238E27FC236}">
                <a16:creationId xmlns:a16="http://schemas.microsoft.com/office/drawing/2014/main" id="{FCB1AD39-DCAD-4735-812E-D1EEE51D1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独立申请</a:t>
            </a:r>
          </a:p>
        </p:txBody>
      </p:sp>
      <p:sp>
        <p:nvSpPr>
          <p:cNvPr id="4" name="body-text-0">
            <a:extLst xmlns:a="http://schemas.openxmlformats.org/drawingml/2006/main">
              <a:ext uri="{FF2B5EF4-FFF2-40B4-BE49-F238E27FC236}">
                <a16:creationId xmlns:a16="http://schemas.microsoft.com/office/drawing/2014/main" id="{D795FFFD-79B6-4FB2-A52F-144F2838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907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港大、港科大、理大、城大、浸会、岭南分别官网申请。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城大2027需独立申请。</a:t>
            </a:r>
          </a:p>
        </p:txBody>
      </p:sp>
      <p:sp>
        <p:nvSpPr>
          <p:cNvPr id="5" name="body-label-1">
            <a:extLst xmlns:a="http://schemas.openxmlformats.org/drawingml/2006/main">
              <a:ext uri="{FF2B5EF4-FFF2-40B4-BE49-F238E27FC236}">
                <a16:creationId xmlns:a16="http://schemas.microsoft.com/office/drawing/2014/main" id="{D5168CD8-1C5B-401C-BEA2-9AFE4A674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统招另核</a:t>
            </a:r>
          </a:p>
        </p:txBody>
      </p:sp>
      <p:sp>
        <p:nvSpPr>
          <p:cNvPr id="6" name="body-text-1">
            <a:extLst xmlns:a="http://schemas.openxmlformats.org/drawingml/2006/main">
              <a:ext uri="{FF2B5EF4-FFF2-40B4-BE49-F238E27FC236}">
                <a16:creationId xmlns:a16="http://schemas.microsoft.com/office/drawing/2014/main" id="{D1D0B7B0-93D5-4A42-BF43-CBF7C69E9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0515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香港中文大学（香港）2026走统招提前批，2027在粤计划待核。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与港中深分别招生。</a:t>
            </a:r>
          </a:p>
        </p:txBody>
      </p:sp>
      <p:sp>
        <p:nvSpPr>
          <p:cNvPr id="7" name="body-label-2">
            <a:extLst xmlns:a="http://schemas.openxmlformats.org/drawingml/2006/main">
              <a:ext uri="{FF2B5EF4-FFF2-40B4-BE49-F238E27FC236}">
                <a16:creationId xmlns:a16="http://schemas.microsoft.com/office/drawing/2014/main" id="{D027C219-81A1-4BED-9C91-4FD26952F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接受录取</a:t>
            </a:r>
          </a:p>
        </p:txBody>
      </p:sp>
      <p:sp>
        <p:nvSpPr>
          <p:cNvPr id="8" name="body-text-2">
            <a:extLst xmlns:a="http://schemas.openxmlformats.org/drawingml/2006/main">
              <a:ext uri="{FF2B5EF4-FFF2-40B4-BE49-F238E27FC236}">
                <a16:creationId xmlns:a16="http://schemas.microsoft.com/office/drawing/2014/main" id="{ECB60CC5-7C0E-496B-A291-732DF129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196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高考出分后及时补成绩、查面试通知。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接受独立港校录取前核对内地统招影响及留位费条款。</a:t>
            </a:r>
          </a:p>
        </p:txBody>
      </p:sp>
      <p:sp>
        <p:nvSpPr>
          <p:cNvPr id="9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A27E0DA9-3D4C-4738-8EAD-D80FCFE1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本年历采用内地高考路线。国际课程与DSE申请轮次须另列日期  来源 H01、H02、H03、H04、H05、H06、H07、H08、G09</a:t>
            </a:r>
          </a:p>
        </p:txBody>
      </p:sp>
      <p:sp>
        <p:nvSpPr>
          <p:cNvPr id="10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6D1F86F-33BA-4FC0-BA72-D7392890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89237217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5764DA36-5AC9-42C7-B984-738AB6037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内地高考路线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4FE7DC6-BB14-416C-AA1D-F7CE9DE2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澳门院校：普通申请与艺体分开</a:t>
            </a:r>
          </a:p>
        </p:txBody>
      </p:sp>
      <p:sp>
        <p:nvSpPr>
          <p:cNvPr id="3" name="body-label-0">
            <a:extLst xmlns:a="http://schemas.openxmlformats.org/drawingml/2006/main">
              <a:ext uri="{FF2B5EF4-FFF2-40B4-BE49-F238E27FC236}">
                <a16:creationId xmlns:a16="http://schemas.microsoft.com/office/drawing/2014/main" id="{587E2DD1-EC36-4E8F-990B-03317B70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院校与窗口</a:t>
            </a:r>
          </a:p>
        </p:txBody>
      </p:sp>
      <p:sp>
        <p:nvSpPr>
          <p:cNvPr id="4" name="body-text-0">
            <a:extLst xmlns:a="http://schemas.openxmlformats.org/drawingml/2006/main">
              <a:ext uri="{FF2B5EF4-FFF2-40B4-BE49-F238E27FC236}">
                <a16:creationId xmlns:a16="http://schemas.microsoft.com/office/drawing/2014/main" id="{C7241761-7F1D-44DC-A5F9-42C61E002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907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关注澳门大学、澳门科技大学、澳门理工大学。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普通高考路线重点关注5—6月，艺体更早。</a:t>
            </a:r>
          </a:p>
        </p:txBody>
      </p:sp>
      <p:sp>
        <p:nvSpPr>
          <p:cNvPr id="5" name="body-label-1">
            <a:extLst xmlns:a="http://schemas.openxmlformats.org/drawingml/2006/main">
              <a:ext uri="{FF2B5EF4-FFF2-40B4-BE49-F238E27FC236}">
                <a16:creationId xmlns:a16="http://schemas.microsoft.com/office/drawing/2014/main" id="{64A850A2-0A5C-4133-B841-23147CFE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往届参考</a:t>
            </a:r>
          </a:p>
        </p:txBody>
      </p:sp>
      <p:sp>
        <p:nvSpPr>
          <p:cNvPr id="6" name="body-text-1">
            <a:extLst xmlns:a="http://schemas.openxmlformats.org/drawingml/2006/main">
              <a:ext uri="{FF2B5EF4-FFF2-40B4-BE49-F238E27FC236}">
                <a16:creationId xmlns:a16="http://schemas.microsoft.com/office/drawing/2014/main" id="{DC8CC428-BA43-412D-98BD-E06451AB6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0515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2026参考：澳大5月4日—6月26日。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澳科大5月6日—6月30日。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澳理工5月15日—6月30日。</a:t>
            </a:r>
          </a:p>
        </p:txBody>
      </p:sp>
      <p:sp>
        <p:nvSpPr>
          <p:cNvPr id="7" name="body-label-2">
            <a:extLst xmlns:a="http://schemas.openxmlformats.org/drawingml/2006/main">
              <a:ext uri="{FF2B5EF4-FFF2-40B4-BE49-F238E27FC236}">
                <a16:creationId xmlns:a16="http://schemas.microsoft.com/office/drawing/2014/main" id="{697E3485-B96B-4B96-A27E-D01B683C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录取核对</a:t>
            </a:r>
          </a:p>
        </p:txBody>
      </p:sp>
      <p:sp>
        <p:nvSpPr>
          <p:cNvPr id="8" name="body-text-2">
            <a:extLst xmlns:a="http://schemas.openxmlformats.org/drawingml/2006/main">
              <a:ext uri="{FF2B5EF4-FFF2-40B4-BE49-F238E27FC236}">
                <a16:creationId xmlns:a16="http://schemas.microsoft.com/office/drawing/2014/main" id="{7BCC05CF-AD22-4245-B4CB-C9F87BDE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196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澳大官方明确报考及录取不影响内地投档，其他院校逐校核验。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费用、住宿和赴澳手续读录取通知。</a:t>
            </a:r>
          </a:p>
        </p:txBody>
      </p:sp>
      <p:sp>
        <p:nvSpPr>
          <p:cNvPr id="9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9C50B061-A053-4D71-BA63-925799DD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以上澳门日期均为2026往届参考，不能作为2027已公布期限  来源 M01、M02、M03</a:t>
            </a:r>
          </a:p>
        </p:txBody>
      </p:sp>
      <p:sp>
        <p:nvSpPr>
          <p:cNvPr id="10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5B7CC78-25A6-4080-BD26-62E564E0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63353496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127BC933-ED26-47A5-8181-7B2C4767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国内其他路径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430622C-462B-4382-8CB0-A77358EC7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多元升学：资格决定是否适用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AC07B0-328C-49AC-8D06-4706CEA03CDD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286000"/>
                <a:gridCol w="4191000"/>
                <a:gridCol w="449580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渠道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重点窗口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必须先核的条件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艺体、保送、招飞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秋冬资格与报名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统考、校考按通知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资格、专业与身体条件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考试程序与材料真实性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军警、定向项目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高考后面试、体检及录取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具体安排按当年通知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政审、身体及专业条件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就业与服务协议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高校专项计划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按省级通知申报审核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不沿用旧高校报名流程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实施区域、连续户籍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高中学籍与实际就读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春季依学考高职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春季成绩、志愿及录取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以广东2027规则为准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录取对后续选择的影响</a:t>
                      </a:r>
                    </a:p>
                    <a:p>
                      <a:r>
                        <a:rPr sz="20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3＋证书主要面向中职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3A71BD90-C9B8-4FF8-8D77-236A1665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在深圳就读不等于满足农村专项资格。自2026起高校专项改为省级资格申报审核  来源 Q02、Q03、G03、G09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89D2D09-BAF0-4FF2-9EA9-7CC5DC95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86430803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18DCD54D-BA28-49AB-B0AD-59BD095D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独立项目与院校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9D61258-A140-4C8D-9CFA-E1636CC3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中外合作与海外本科的核验项</a:t>
            </a:r>
          </a:p>
        </p:txBody>
      </p:sp>
      <p:sp>
        <p:nvSpPr>
          <p:cNvPr id="3" name="body-label-0">
            <a:extLst xmlns:a="http://schemas.openxmlformats.org/drawingml/2006/main">
              <a:ext uri="{FF2B5EF4-FFF2-40B4-BE49-F238E27FC236}">
                <a16:creationId xmlns:a16="http://schemas.microsoft.com/office/drawing/2014/main" id="{AA2F5929-A787-46E1-9D4A-12F61236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招生方式</a:t>
            </a:r>
          </a:p>
        </p:txBody>
      </p:sp>
      <p:sp>
        <p:nvSpPr>
          <p:cNvPr id="4" name="body-text-0">
            <a:extLst xmlns:a="http://schemas.openxmlformats.org/drawingml/2006/main">
              <a:ext uri="{FF2B5EF4-FFF2-40B4-BE49-F238E27FC236}">
                <a16:creationId xmlns:a16="http://schemas.microsoft.com/office/drawing/2014/main" id="{824FA68A-EE82-4CA1-A74D-272EBA56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907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区分统招中外合作与独立申请项目。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为海外目标院校另建申请轮次和语言考试表。</a:t>
            </a:r>
          </a:p>
        </p:txBody>
      </p:sp>
      <p:sp>
        <p:nvSpPr>
          <p:cNvPr id="5" name="body-label-1">
            <a:extLst xmlns:a="http://schemas.openxmlformats.org/drawingml/2006/main">
              <a:ext uri="{FF2B5EF4-FFF2-40B4-BE49-F238E27FC236}">
                <a16:creationId xmlns:a16="http://schemas.microsoft.com/office/drawing/2014/main" id="{EB8574C5-E9C3-4B34-9687-4095A4226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证书与费用</a:t>
            </a:r>
          </a:p>
        </p:txBody>
      </p:sp>
      <p:sp>
        <p:nvSpPr>
          <p:cNvPr id="6" name="body-text-1">
            <a:extLst xmlns:a="http://schemas.openxmlformats.org/drawingml/2006/main">
              <a:ext uri="{FF2B5EF4-FFF2-40B4-BE49-F238E27FC236}">
                <a16:creationId xmlns:a16="http://schemas.microsoft.com/office/drawing/2014/main" id="{7AD60081-CC4A-4287-BE24-FFE83FEE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0515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核招生主体、证书授予、认证及语言要求。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预算包含学费、生活费、押金与退费条件。</a:t>
            </a:r>
          </a:p>
        </p:txBody>
      </p:sp>
      <p:sp>
        <p:nvSpPr>
          <p:cNvPr id="7" name="body-label-2">
            <a:extLst xmlns:a="http://schemas.openxmlformats.org/drawingml/2006/main">
              <a:ext uri="{FF2B5EF4-FFF2-40B4-BE49-F238E27FC236}">
                <a16:creationId xmlns:a16="http://schemas.microsoft.com/office/drawing/2014/main" id="{96BDB9A7-178D-4745-8C74-B5F4E2C1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8" name="body-text-2">
            <a:extLst xmlns:a="http://schemas.openxmlformats.org/drawingml/2006/main">
              <a:ext uri="{FF2B5EF4-FFF2-40B4-BE49-F238E27FC236}">
                <a16:creationId xmlns:a16="http://schemas.microsoft.com/office/drawing/2014/main" id="{FCF20B83-1BF7-403C-885D-A8898B43A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196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每个项目使用自己的正式截止日。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项目入学承诺不能直接替代正规本科录取证明。</a:t>
            </a:r>
          </a:p>
        </p:txBody>
      </p:sp>
      <p:sp>
        <p:nvSpPr>
          <p:cNvPr id="9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DCC2ED7D-0FEF-40A2-969A-27603AC3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本页为项目核验清单。具体学校、项目、认证与2027截止日期需逐项补充官方证据  来源 Q03</a:t>
            </a:r>
          </a:p>
        </p:txBody>
      </p:sp>
      <p:sp>
        <p:nvSpPr>
          <p:cNvPr id="10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DE20186-9475-4AC3-B344-CE15642C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7015837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FE76432E-076C-423D-A08D-D6949BF3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关键核对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8CDE591-56D6-47C1-B617-A9F459EEF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申请冲突与接受录取决策</a:t>
            </a:r>
          </a:p>
        </p:txBody>
      </p:sp>
      <p:sp>
        <p:nvSpPr>
          <p:cNvPr id="3" name="body-label-0">
            <a:extLst xmlns:a="http://schemas.openxmlformats.org/drawingml/2006/main">
              <a:ext uri="{FF2B5EF4-FFF2-40B4-BE49-F238E27FC236}">
                <a16:creationId xmlns:a16="http://schemas.microsoft.com/office/drawing/2014/main" id="{0475EE18-866A-4F15-BAE7-A969DD82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校测冲突</a:t>
            </a:r>
          </a:p>
        </p:txBody>
      </p:sp>
      <p:sp>
        <p:nvSpPr>
          <p:cNvPr id="4" name="body-text-0">
            <a:extLst xmlns:a="http://schemas.openxmlformats.org/drawingml/2006/main">
              <a:ext uri="{FF2B5EF4-FFF2-40B4-BE49-F238E27FC236}">
                <a16:creationId xmlns:a16="http://schemas.microsoft.com/office/drawing/2014/main" id="{99DBA3B0-14EC-4DE6-8DD8-95B5F4574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7907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把强基、综评、港校面试放入同一张日历。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核确认期限、考场、行程与退款条件。</a:t>
            </a:r>
          </a:p>
        </p:txBody>
      </p:sp>
      <p:sp>
        <p:nvSpPr>
          <p:cNvPr id="5" name="body-label-1">
            <a:extLst xmlns:a="http://schemas.openxmlformats.org/drawingml/2006/main">
              <a:ext uri="{FF2B5EF4-FFF2-40B4-BE49-F238E27FC236}">
                <a16:creationId xmlns:a16="http://schemas.microsoft.com/office/drawing/2014/main" id="{2B888152-DF1C-4077-8B1A-8EF13075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接受录取</a:t>
            </a:r>
          </a:p>
        </p:txBody>
      </p:sp>
      <p:sp>
        <p:nvSpPr>
          <p:cNvPr id="6" name="body-text-1">
            <a:extLst xmlns:a="http://schemas.openxmlformats.org/drawingml/2006/main">
              <a:ext uri="{FF2B5EF4-FFF2-40B4-BE49-F238E27FC236}">
                <a16:creationId xmlns:a16="http://schemas.microsoft.com/office/drawing/2014/main" id="{551674C2-1104-4D82-9951-CE65CDBA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0515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比较专业、培养与总预算。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强基录取及独立港校接受录取的约束，分别查当年规则。</a:t>
            </a:r>
          </a:p>
        </p:txBody>
      </p:sp>
      <p:sp>
        <p:nvSpPr>
          <p:cNvPr id="7" name="body-label-2">
            <a:extLst xmlns:a="http://schemas.openxmlformats.org/drawingml/2006/main">
              <a:ext uri="{FF2B5EF4-FFF2-40B4-BE49-F238E27FC236}">
                <a16:creationId xmlns:a16="http://schemas.microsoft.com/office/drawing/2014/main" id="{C61A1524-99B1-4114-ACD7-BD8DD7B6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2667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录取与征集</a:t>
            </a:r>
          </a:p>
        </p:txBody>
      </p:sp>
      <p:sp>
        <p:nvSpPr>
          <p:cNvPr id="8" name="body-text-2">
            <a:extLst xmlns:a="http://schemas.openxmlformats.org/drawingml/2006/main">
              <a:ext uri="{FF2B5EF4-FFF2-40B4-BE49-F238E27FC236}">
                <a16:creationId xmlns:a16="http://schemas.microsoft.com/office/drawing/2014/main" id="{2F9E8FA5-CB80-4BB8-9FF7-998A1DCF2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19600"/>
            <a:ext cx="8096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日查官方录取状态和限时通知。</a:t>
            </a:r>
          </a:p>
          <a:p xmlns:a="http://schemas.openxmlformats.org/drawingml/2006/main">
            <a:pPr>
              <a:def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未录取者核征集资格，填报后保存回执。</a:t>
            </a:r>
          </a:p>
        </p:txBody>
      </p:sp>
      <p:sp>
        <p:nvSpPr>
          <p:cNvPr id="9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7D2A394B-B79A-4E53-89A2-412CEE19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申请与录取接受是不同动作。决定前须核实际录取通知及当届招生规则  来源 Q01、H01、G09</a:t>
            </a:r>
          </a:p>
        </p:txBody>
      </p:sp>
      <p:sp>
        <p:nvSpPr>
          <p:cNvPr id="10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52D95B1-3D3A-4601-8A2D-D7BC1123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13537064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D06CD792-404B-4D17-AD15-28FFDB25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家庭执行清单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BBAFA78-4EB4-4761-8A6F-D159F721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学生、家长与老师的分工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45ED0D-7CD4-4B75-8792-1E1BA4F95060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39052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190750"/>
                <a:gridCol w="4572000"/>
                <a:gridCol w="4210050"/>
              </a:tblGrid>
              <a:tr h="57150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主要责任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0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保留凭据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1111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复盘错因、核报名与志愿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亲自完成申请及考试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申请状态、缴费、成绩上传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志愿提交与正式录取文件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11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家长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维护截止提醒和全年预算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安排交通、住宿与跨境手续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费用与退费条款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付款、住宿和入学材料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1111250"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班主任／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升学老师</a:t>
                      </a:r>
                    </a:p>
                  </a:txBody>
                  <a:tcPr marL="95250" marR="95250" marT="28575" marB="28575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核资格、学考、体检与档案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提供真实成绩及盖章证明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28575" rIns="95250" bIns="28575"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学校通知、资格核对</a:t>
                      </a:r>
                    </a:p>
                    <a:p>
                      <a:r>
                        <a:rPr sz="21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成绩位次及校测冲突表</a:t>
                      </a:r>
                    </a:p>
                  </a:txBody>
                  <a:tcPr marL="95250" marR="95250" marT="28575" marB="28575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3DC25F98-394B-46C0-B668-8B7CB0BE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362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建议每周更新一张截止表。重大录取决定由学生与家庭结合当届规则确认  来源 G01、G02、G09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7DD7256-F203-4D43-9302-6603D064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08070462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9764060B-2555-4C52-BBE1-780A8345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来源与适用年份见讲者备注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7E4CAB5-4C43-4683-9FA6-86E1CE04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官方来源目录 1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D9668B-7706-4BAC-8357-C0EEAB34C83A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2862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857250"/>
                <a:gridCol w="7715250"/>
                <a:gridCol w="2400300"/>
              </a:tblGrid>
              <a:tr h="381000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编号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来源标题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官方域名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G01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广东省2027高考报名通知与报名规定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gzzk.gz.gov.cn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G02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深圳市2026高考报名通知：体检安排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szeb.sz.gov.cn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G03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深圳市2026年高考报名手册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szeb.sz.gov.cn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G04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深圳2026高考英语听说考试安排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szeb.sz.gov.cn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G05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广东2026夏季高考考试温馨提示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gzzk.gz.gov.cn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G06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2027年起在粤招生专业选考科目要求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szeb.sz.gov.cn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G07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南方科技大学2026综合评价招生简章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zs.sustech.edu.cn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G08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香港中文大学（深圳）2026广东综评简章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admissions.cuhk.edu.cn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G09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广东2026高考志愿填报通知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szeb.sz.gov.cn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G10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北师香港浸会大学2026广东综评简章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admission.bnbu.edu.cn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G11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2027首次学考报名：深圳官方考试日历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szeb.sz.gov.cn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G12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华南理工2026综合评价招生报名通知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admission.scut.edu.cn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300404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G13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广东2026高考成绩发布与复查通知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gzzk.gz.gov.cn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1BEF492B-4B0C-4317-8E2A-A17481A99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完整网址、适用年份和核验状态保存在本页及对应内容页的讲者备注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3A973EF-188A-4F50-A7FD-82E2E07B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73269163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BF95543E-383F-4252-BFB1-2DB0627E6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0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来源与适用年份见讲者备注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9102360-5E66-454A-A585-BC08DCA5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官方来源目录 2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249122-ACBA-4DD3-BDEE-03872E127FDD}"/>
              </a:ext>
            </a:extLst>
          </p:cNvPr>
          <p:cNvGraphicFramePr/>
          <p:nvPr/>
        </p:nvGraphicFramePr>
        <p:xfrm>
          <a:off xmlns:a="http://schemas.openxmlformats.org/drawingml/2006/main" x="609600" y="1762125"/>
          <a:ext xmlns:a="http://schemas.openxmlformats.org/drawingml/2006/main" cx="10972800" cy="428625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857250"/>
                <a:gridCol w="7715250"/>
                <a:gridCol w="2400300"/>
              </a:tblGrid>
              <a:tr h="381000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编号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来源标题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官方域名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T w="7620">
                      <a:solidFill>
                        <a:srgbClr val="D9E1E8"/>
                      </a:solidFill>
                      <a:prstDash val="solid"/>
                    </a:lnT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003057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H01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香港大学：内地高考2027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admissions.hku.hk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H02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香港科技大学：中国内地高考入学2027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join.hkust.edu.hk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H03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香港理工大学：申请办法及注意事项2027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polyu.edu.hk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H04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香港理工大学：3D综合评估入学计划2027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polyu.edu.hk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H05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香港城市大学：内地高考报考须知2027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cityu.edu.hk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H06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香港浸会大学：中国内地应届高考生入学2027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admissions.hkbu.edu.hk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H07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岭南大学：2027/28内地本科入学申请开放公告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ln.edu.hk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H08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香港中文大学（香港）：内地高考招生计划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admission.cuhk.edu.hk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M01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澳门大学：内地高考生最新入学消息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reg.um.edu.mo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M02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澳门科技大学：招生日程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must.edu.mo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M03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澳门理工大学：一般课程入学途径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mpusite.mpu.edu.mo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Q01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中山大学2026年强基计划招生简章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admission.sysu.edu.cn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Q02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教育部2026高考专题：专项计划与报考规则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moe.gov.cn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78946"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Q03</a:t>
                      </a:r>
                    </a:p>
                  </a:txBody>
                  <a:tcPr marL="95250" marR="95250" marT="4763" marB="4763" anchor="ctr">
                    <a:lnL w="7620">
                      <a:solidFill>
                        <a:srgbClr val="D9E1E8"/>
                      </a:solidFill>
                      <a:prstDash val="solid"/>
                    </a:lnL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教育部：2026高校特殊类型招生工作答记者问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  <a:tc>
                  <a:txBody>
                    <a:bodyPr wrap="square" lIns="95250" tIns="4763" rIns="95250" bIns="4763">
                      <a:noAutofit/>
                    </a:bodyPr>
                    <a:lstStyle/>
                    <a:p>
                      <a:r>
                        <a:rPr sz="1400" b="0">
                          <a:solidFill>
                            <a:srgbClr val="14213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moe.gov.cn</a:t>
                      </a:r>
                    </a:p>
                  </a:txBody>
                  <a:tcPr marL="95250" marR="95250" marT="4763" marB="4763" anchor="ctr">
                    <a:lnR w="7620">
                      <a:solidFill>
                        <a:srgbClr val="D9E1E8"/>
                      </a:solidFill>
                      <a:prstDash val="solid"/>
                    </a:lnR>
                    <a:lnB w="7620">
                      <a:solidFill>
                        <a:srgbClr val="D9E1E8"/>
                      </a:solidFill>
                      <a:prstDash val="solid"/>
                    </a:lnB>
                    <a:solidFill>
                      <a:srgbClr val="F7F9FA"/>
                    </a:solidFill>
                  </a:tcPr>
                </a:tc>
              </a:tr>
            </a:tbl>
          </a:graphicData>
        </a:graphic>
      </p:graphicFrame>
      <p:sp>
        <p:nvSpPr>
          <p:cNvPr id="4" name="source-footnote">
            <a:extLst xmlns:a="http://schemas.openxmlformats.org/drawingml/2006/main">
              <a:ext uri="{FF2B5EF4-FFF2-40B4-BE49-F238E27FC236}">
                <a16:creationId xmlns:a16="http://schemas.microsoft.com/office/drawing/2014/main" id="{51DC0772-420F-493B-B29D-1D7E673B0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完整网址、适用年份和核验状态保存在本页及对应内容页的讲者备注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E1EA0BB-5D5B-4FF8-A19A-6A8F4807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576B7B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488677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2026-10-13T09:08:13.6250000Z</dcterms:created>
  <dcterms:modified xsi:type="dcterms:W3CDTF">2026-10-13T09:08:13.6250000Z</dcterms:modified>
</coreProperties>
</file>