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c69b69174874075" /><Relationship Type="http://schemas.openxmlformats.org/officeDocument/2006/relationships/extended-properties" Target="/docProps/app.xml" Id="R71bd701038ba477e" /><Relationship Type="http://schemas.openxmlformats.org/officeDocument/2006/relationships/officeDocument" Target="/ppt/presentation.xml" Id="R4f1ab53541834f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79b91c727d41f3"/>
  </p:sldMasterIdLst>
  <p:notesMasterIdLst>
    <p:notesMasterId xmlns:r="http://schemas.openxmlformats.org/officeDocument/2006/relationships" r:id="R55aa80069008479b"/>
  </p:notesMasterIdLst>
  <p:sldIdLst>
    <p:sldId xmlns:r="http://schemas.openxmlformats.org/officeDocument/2006/relationships" id="256" r:id="R0618ac43ac1a474c"/>
    <p:sldId xmlns:r="http://schemas.openxmlformats.org/officeDocument/2006/relationships" id="257" r:id="R7d2dd1af8c054712"/>
    <p:sldId xmlns:r="http://schemas.openxmlformats.org/officeDocument/2006/relationships" id="258" r:id="R87f2e129eb754a8d"/>
    <p:sldId xmlns:r="http://schemas.openxmlformats.org/officeDocument/2006/relationships" id="259" r:id="R0c6a8eaad8654456"/>
    <p:sldId xmlns:r="http://schemas.openxmlformats.org/officeDocument/2006/relationships" id="260" r:id="Rb17521511b1242c2"/>
    <p:sldId xmlns:r="http://schemas.openxmlformats.org/officeDocument/2006/relationships" id="261" r:id="R058e9df0b9d74336"/>
    <p:sldId xmlns:r="http://schemas.openxmlformats.org/officeDocument/2006/relationships" id="262" r:id="R8f401e49f0b74470"/>
    <p:sldId xmlns:r="http://schemas.openxmlformats.org/officeDocument/2006/relationships" id="263" r:id="R9be7d58fe14f4a3c"/>
    <p:sldId xmlns:r="http://schemas.openxmlformats.org/officeDocument/2006/relationships" id="264" r:id="Rb298f3d7aa984e69"/>
    <p:sldId xmlns:r="http://schemas.openxmlformats.org/officeDocument/2006/relationships" id="265" r:id="R665ce52dbd3e4b2c"/>
    <p:sldId xmlns:r="http://schemas.openxmlformats.org/officeDocument/2006/relationships" id="266" r:id="R80245e1954c640a4"/>
    <p:sldId xmlns:r="http://schemas.openxmlformats.org/officeDocument/2006/relationships" id="267" r:id="Rdcf0a195a8a14e0e"/>
    <p:sldId xmlns:r="http://schemas.openxmlformats.org/officeDocument/2006/relationships" id="268" r:id="R39a013967a4d4e93"/>
    <p:sldId xmlns:r="http://schemas.openxmlformats.org/officeDocument/2006/relationships" id="269" r:id="R0ca441b5794b45c1"/>
    <p:sldId xmlns:r="http://schemas.openxmlformats.org/officeDocument/2006/relationships" id="270" r:id="Rd42262425fcb4ab1"/>
    <p:sldId xmlns:r="http://schemas.openxmlformats.org/officeDocument/2006/relationships" id="271" r:id="Rbdca162ba37e4e5d"/>
    <p:sldId xmlns:r="http://schemas.openxmlformats.org/officeDocument/2006/relationships" id="272" r:id="Raf513f51f6a542b7"/>
    <p:sldId xmlns:r="http://schemas.openxmlformats.org/officeDocument/2006/relationships" id="273" r:id="Re743630217614d5f"/>
    <p:sldId xmlns:r="http://schemas.openxmlformats.org/officeDocument/2006/relationships" id="274" r:id="R247811d2e59c49da"/>
    <p:sldId xmlns:r="http://schemas.openxmlformats.org/officeDocument/2006/relationships" id="275" r:id="Rb7e742bbd3344fd6"/>
    <p:sldId xmlns:r="http://schemas.openxmlformats.org/officeDocument/2006/relationships" id="276" r:id="R2c8163552a8345ff"/>
    <p:sldId xmlns:r="http://schemas.openxmlformats.org/officeDocument/2006/relationships" id="277" r:id="Rf399608b9a4c4925"/>
    <p:sldId xmlns:r="http://schemas.openxmlformats.org/officeDocument/2006/relationships" id="278" r:id="R78f6134b55b549a1"/>
    <p:sldId xmlns:r="http://schemas.openxmlformats.org/officeDocument/2006/relationships" id="279" r:id="Rf9ce89caafc04780"/>
    <p:sldId xmlns:r="http://schemas.openxmlformats.org/officeDocument/2006/relationships" id="280" r:id="Re214a66f43714fec"/>
    <p:sldId xmlns:r="http://schemas.openxmlformats.org/officeDocument/2006/relationships" id="281" r:id="Rf8db5a3120bc4096"/>
    <p:sldId xmlns:r="http://schemas.openxmlformats.org/officeDocument/2006/relationships" id="282" r:id="R5aca3d3ecb224814"/>
    <p:sldId xmlns:r="http://schemas.openxmlformats.org/officeDocument/2006/relationships" id="283" r:id="R8875155ba01b4c7a"/>
    <p:sldId xmlns:r="http://schemas.openxmlformats.org/officeDocument/2006/relationships" id="284" r:id="R25306199df47481b"/>
    <p:sldId xmlns:r="http://schemas.openxmlformats.org/officeDocument/2006/relationships" id="285" r:id="R10b32b639e2f408e"/>
    <p:sldId xmlns:r="http://schemas.openxmlformats.org/officeDocument/2006/relationships" id="286" r:id="R7f3cb73f0f7e409b"/>
    <p:sldId xmlns:r="http://schemas.openxmlformats.org/officeDocument/2006/relationships" id="287" r:id="R478de9c909624bb3"/>
    <p:sldId xmlns:r="http://schemas.openxmlformats.org/officeDocument/2006/relationships" id="288" r:id="Rd08b47c7012440b8"/>
    <p:sldId xmlns:r="http://schemas.openxmlformats.org/officeDocument/2006/relationships" id="289" r:id="Rda331c006f1f4476"/>
    <p:sldId xmlns:r="http://schemas.openxmlformats.org/officeDocument/2006/relationships" id="290" r:id="R9978b9a1993847f0"/>
    <p:sldId xmlns:r="http://schemas.openxmlformats.org/officeDocument/2006/relationships" id="291" r:id="R680dc0fe9de14cd1"/>
    <p:sldId xmlns:r="http://schemas.openxmlformats.org/officeDocument/2006/relationships" id="292" r:id="R33dfe98834e44a89"/>
    <p:sldId xmlns:r="http://schemas.openxmlformats.org/officeDocument/2006/relationships" id="293" r:id="Rabdd40ec66f84189"/>
    <p:sldId xmlns:r="http://schemas.openxmlformats.org/officeDocument/2006/relationships" id="294" r:id="Rada98dadbdbf4f72"/>
    <p:sldId xmlns:r="http://schemas.openxmlformats.org/officeDocument/2006/relationships" id="295" r:id="R32e7666079014fe1"/>
    <p:sldId xmlns:r="http://schemas.openxmlformats.org/officeDocument/2006/relationships" id="296" r:id="R991578cd8e69432a"/>
    <p:sldId xmlns:r="http://schemas.openxmlformats.org/officeDocument/2006/relationships" id="297" r:id="R71c0ed21d0184d91"/>
    <p:sldId xmlns:r="http://schemas.openxmlformats.org/officeDocument/2006/relationships" id="298" r:id="R20cb61d36b5348ef"/>
    <p:sldId xmlns:r="http://schemas.openxmlformats.org/officeDocument/2006/relationships" id="299" r:id="R7090640cbd024f32"/>
    <p:sldId xmlns:r="http://schemas.openxmlformats.org/officeDocument/2006/relationships" id="300" r:id="R124395f79be246bd"/>
    <p:sldId xmlns:r="http://schemas.openxmlformats.org/officeDocument/2006/relationships" id="301" r:id="R63648fb7c5f141a3"/>
    <p:sldId xmlns:r="http://schemas.openxmlformats.org/officeDocument/2006/relationships" id="302" r:id="R9e720dbcff0846f8"/>
    <p:sldId xmlns:r="http://schemas.openxmlformats.org/officeDocument/2006/relationships" id="303" r:id="Rb90b080c2bb64241"/>
    <p:sldId xmlns:r="http://schemas.openxmlformats.org/officeDocument/2006/relationships" id="304" r:id="R8376c62f170e44a2"/>
    <p:sldId xmlns:r="http://schemas.openxmlformats.org/officeDocument/2006/relationships" id="305" r:id="Re24a06fe90624ac0"/>
    <p:sldId xmlns:r="http://schemas.openxmlformats.org/officeDocument/2006/relationships" id="306" r:id="Rd27b821094504cd8"/>
    <p:sldId xmlns:r="http://schemas.openxmlformats.org/officeDocument/2006/relationships" id="307" r:id="Rcdbd36978c6f4eca"/>
    <p:sldId xmlns:r="http://schemas.openxmlformats.org/officeDocument/2006/relationships" id="308" r:id="R38e9eb7261814bd3"/>
    <p:sldId xmlns:r="http://schemas.openxmlformats.org/officeDocument/2006/relationships" id="309" r:id="R136c9a9863f34af9"/>
    <p:sldId xmlns:r="http://schemas.openxmlformats.org/officeDocument/2006/relationships" id="310" r:id="R0a5b3c8149b74e2d"/>
    <p:sldId xmlns:r="http://schemas.openxmlformats.org/officeDocument/2006/relationships" id="311" r:id="Ra4d368dd580248b3"/>
    <p:sldId xmlns:r="http://schemas.openxmlformats.org/officeDocument/2006/relationships" id="312" r:id="Rfabb900be2b948c2"/>
    <p:sldId xmlns:r="http://schemas.openxmlformats.org/officeDocument/2006/relationships" id="313" r:id="Rd55d2f6bf3754e09"/>
    <p:sldId xmlns:r="http://schemas.openxmlformats.org/officeDocument/2006/relationships" id="314" r:id="R43c0a395ddf7487f"/>
    <p:sldId xmlns:r="http://schemas.openxmlformats.org/officeDocument/2006/relationships" id="315" r:id="Reaad7c25eeb54f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52913c27fc42c4" /><Relationship Type="http://schemas.openxmlformats.org/officeDocument/2006/relationships/slideMaster" Target="/ppt/slideMasters/slideMaster1.xml" Id="Rd079b91c727d41f3" /><Relationship Type="http://schemas.openxmlformats.org/officeDocument/2006/relationships/notesMaster" Target="/ppt/notesMasters/notesMaster1.xml" Id="R55aa80069008479b" /><Relationship Type="http://schemas.openxmlformats.org/officeDocument/2006/relationships/presProps" Target="/ppt/presProps.xml" Id="Rcd990ab1c8a549e3" /><Relationship Type="http://schemas.openxmlformats.org/officeDocument/2006/relationships/tableStyles" Target="/ppt/tableStyles.xml" Id="R361bad5215a349df" /><Relationship Type="http://schemas.openxmlformats.org/officeDocument/2006/relationships/slide" Target="/ppt/slides/slide1.xml" Id="R0618ac43ac1a474c" /><Relationship Type="http://schemas.openxmlformats.org/officeDocument/2006/relationships/slide" Target="/ppt/slides/slide2.xml" Id="R7d2dd1af8c054712" /><Relationship Type="http://schemas.openxmlformats.org/officeDocument/2006/relationships/slide" Target="/ppt/slides/slide3.xml" Id="R87f2e129eb754a8d" /><Relationship Type="http://schemas.openxmlformats.org/officeDocument/2006/relationships/slide" Target="/ppt/slides/slide4.xml" Id="R0c6a8eaad8654456" /><Relationship Type="http://schemas.openxmlformats.org/officeDocument/2006/relationships/slide" Target="/ppt/slides/slide5.xml" Id="Rb17521511b1242c2" /><Relationship Type="http://schemas.openxmlformats.org/officeDocument/2006/relationships/slide" Target="/ppt/slides/slide6.xml" Id="R058e9df0b9d74336" /><Relationship Type="http://schemas.openxmlformats.org/officeDocument/2006/relationships/slide" Target="/ppt/slides/slide7.xml" Id="R8f401e49f0b74470" /><Relationship Type="http://schemas.openxmlformats.org/officeDocument/2006/relationships/slide" Target="/ppt/slides/slide8.xml" Id="R9be7d58fe14f4a3c" /><Relationship Type="http://schemas.openxmlformats.org/officeDocument/2006/relationships/slide" Target="/ppt/slides/slide9.xml" Id="Rb298f3d7aa984e69" /><Relationship Type="http://schemas.openxmlformats.org/officeDocument/2006/relationships/slide" Target="/ppt/slides/slide10.xml" Id="R665ce52dbd3e4b2c" /><Relationship Type="http://schemas.openxmlformats.org/officeDocument/2006/relationships/slide" Target="/ppt/slides/slide11.xml" Id="R80245e1954c640a4" /><Relationship Type="http://schemas.openxmlformats.org/officeDocument/2006/relationships/slide" Target="/ppt/slides/slide12.xml" Id="Rdcf0a195a8a14e0e" /><Relationship Type="http://schemas.openxmlformats.org/officeDocument/2006/relationships/slide" Target="/ppt/slides/slide13.xml" Id="R39a013967a4d4e93" /><Relationship Type="http://schemas.openxmlformats.org/officeDocument/2006/relationships/slide" Target="/ppt/slides/slide14.xml" Id="R0ca441b5794b45c1" /><Relationship Type="http://schemas.openxmlformats.org/officeDocument/2006/relationships/slide" Target="/ppt/slides/slide15.xml" Id="Rd42262425fcb4ab1" /><Relationship Type="http://schemas.openxmlformats.org/officeDocument/2006/relationships/slide" Target="/ppt/slides/slide16.xml" Id="Rbdca162ba37e4e5d" /><Relationship Type="http://schemas.openxmlformats.org/officeDocument/2006/relationships/slide" Target="/ppt/slides/slide17.xml" Id="Raf513f51f6a542b7" /><Relationship Type="http://schemas.openxmlformats.org/officeDocument/2006/relationships/slide" Target="/ppt/slides/slide18.xml" Id="Re743630217614d5f" /><Relationship Type="http://schemas.openxmlformats.org/officeDocument/2006/relationships/slide" Target="/ppt/slides/slide19.xml" Id="R247811d2e59c49da" /><Relationship Type="http://schemas.openxmlformats.org/officeDocument/2006/relationships/slide" Target="/ppt/slides/slide20.xml" Id="Rb7e742bbd3344fd6" /><Relationship Type="http://schemas.openxmlformats.org/officeDocument/2006/relationships/slide" Target="/ppt/slides/slide21.xml" Id="R2c8163552a8345ff" /><Relationship Type="http://schemas.openxmlformats.org/officeDocument/2006/relationships/slide" Target="/ppt/slides/slide22.xml" Id="Rf399608b9a4c4925" /><Relationship Type="http://schemas.openxmlformats.org/officeDocument/2006/relationships/slide" Target="/ppt/slides/slide23.xml" Id="R78f6134b55b549a1" /><Relationship Type="http://schemas.openxmlformats.org/officeDocument/2006/relationships/slide" Target="/ppt/slides/slide24.xml" Id="Rf9ce89caafc04780" /><Relationship Type="http://schemas.openxmlformats.org/officeDocument/2006/relationships/slide" Target="/ppt/slides/slide25.xml" Id="Re214a66f43714fec" /><Relationship Type="http://schemas.openxmlformats.org/officeDocument/2006/relationships/slide" Target="/ppt/slides/slide26.xml" Id="Rf8db5a3120bc4096" /><Relationship Type="http://schemas.openxmlformats.org/officeDocument/2006/relationships/slide" Target="/ppt/slides/slide27.xml" Id="R5aca3d3ecb224814" /><Relationship Type="http://schemas.openxmlformats.org/officeDocument/2006/relationships/slide" Target="/ppt/slides/slide28.xml" Id="R8875155ba01b4c7a" /><Relationship Type="http://schemas.openxmlformats.org/officeDocument/2006/relationships/slide" Target="/ppt/slides/slide29.xml" Id="R25306199df47481b" /><Relationship Type="http://schemas.openxmlformats.org/officeDocument/2006/relationships/slide" Target="/ppt/slides/slide30.xml" Id="R10b32b639e2f408e" /><Relationship Type="http://schemas.openxmlformats.org/officeDocument/2006/relationships/slide" Target="/ppt/slides/slide31.xml" Id="R7f3cb73f0f7e409b" /><Relationship Type="http://schemas.openxmlformats.org/officeDocument/2006/relationships/slide" Target="/ppt/slides/slide32.xml" Id="R478de9c909624bb3" /><Relationship Type="http://schemas.openxmlformats.org/officeDocument/2006/relationships/slide" Target="/ppt/slides/slide33.xml" Id="Rd08b47c7012440b8" /><Relationship Type="http://schemas.openxmlformats.org/officeDocument/2006/relationships/slide" Target="/ppt/slides/slide34.xml" Id="Rda331c006f1f4476" /><Relationship Type="http://schemas.openxmlformats.org/officeDocument/2006/relationships/slide" Target="/ppt/slides/slide35.xml" Id="R9978b9a1993847f0" /><Relationship Type="http://schemas.openxmlformats.org/officeDocument/2006/relationships/slide" Target="/ppt/slides/slide36.xml" Id="R680dc0fe9de14cd1" /><Relationship Type="http://schemas.openxmlformats.org/officeDocument/2006/relationships/slide" Target="/ppt/slides/slide37.xml" Id="R33dfe98834e44a89" /><Relationship Type="http://schemas.openxmlformats.org/officeDocument/2006/relationships/slide" Target="/ppt/slides/slide38.xml" Id="Rabdd40ec66f84189" /><Relationship Type="http://schemas.openxmlformats.org/officeDocument/2006/relationships/slide" Target="/ppt/slides/slide39.xml" Id="Rada98dadbdbf4f72" /><Relationship Type="http://schemas.openxmlformats.org/officeDocument/2006/relationships/slide" Target="/ppt/slides/slide40.xml" Id="R32e7666079014fe1" /><Relationship Type="http://schemas.openxmlformats.org/officeDocument/2006/relationships/slide" Target="/ppt/slides/slide41.xml" Id="R991578cd8e69432a" /><Relationship Type="http://schemas.openxmlformats.org/officeDocument/2006/relationships/slide" Target="/ppt/slides/slide42.xml" Id="R71c0ed21d0184d91" /><Relationship Type="http://schemas.openxmlformats.org/officeDocument/2006/relationships/slide" Target="/ppt/slides/slide43.xml" Id="R20cb61d36b5348ef" /><Relationship Type="http://schemas.openxmlformats.org/officeDocument/2006/relationships/slide" Target="/ppt/slides/slide44.xml" Id="R7090640cbd024f32" /><Relationship Type="http://schemas.openxmlformats.org/officeDocument/2006/relationships/slide" Target="/ppt/slides/slide45.xml" Id="R124395f79be246bd" /><Relationship Type="http://schemas.openxmlformats.org/officeDocument/2006/relationships/slide" Target="/ppt/slides/slide46.xml" Id="R63648fb7c5f141a3" /><Relationship Type="http://schemas.openxmlformats.org/officeDocument/2006/relationships/slide" Target="/ppt/slides/slide47.xml" Id="R9e720dbcff0846f8" /><Relationship Type="http://schemas.openxmlformats.org/officeDocument/2006/relationships/slide" Target="/ppt/slides/slide48.xml" Id="Rb90b080c2bb64241" /><Relationship Type="http://schemas.openxmlformats.org/officeDocument/2006/relationships/slide" Target="/ppt/slides/slide49.xml" Id="R8376c62f170e44a2" /><Relationship Type="http://schemas.openxmlformats.org/officeDocument/2006/relationships/slide" Target="/ppt/slides/slide50.xml" Id="Re24a06fe90624ac0" /><Relationship Type="http://schemas.openxmlformats.org/officeDocument/2006/relationships/slide" Target="/ppt/slides/slide51.xml" Id="Rd27b821094504cd8" /><Relationship Type="http://schemas.openxmlformats.org/officeDocument/2006/relationships/slide" Target="/ppt/slides/slide52.xml" Id="Rcdbd36978c6f4eca" /><Relationship Type="http://schemas.openxmlformats.org/officeDocument/2006/relationships/slide" Target="/ppt/slides/slide53.xml" Id="R38e9eb7261814bd3" /><Relationship Type="http://schemas.openxmlformats.org/officeDocument/2006/relationships/slide" Target="/ppt/slides/slide54.xml" Id="R136c9a9863f34af9" /><Relationship Type="http://schemas.openxmlformats.org/officeDocument/2006/relationships/slide" Target="/ppt/slides/slide55.xml" Id="R0a5b3c8149b74e2d" /><Relationship Type="http://schemas.openxmlformats.org/officeDocument/2006/relationships/slide" Target="/ppt/slides/slide56.xml" Id="Ra4d368dd580248b3" /><Relationship Type="http://schemas.openxmlformats.org/officeDocument/2006/relationships/slide" Target="/ppt/slides/slide57.xml" Id="Rfabb900be2b948c2" /><Relationship Type="http://schemas.openxmlformats.org/officeDocument/2006/relationships/slide" Target="/ppt/slides/slide58.xml" Id="Rd55d2f6bf3754e09" /><Relationship Type="http://schemas.openxmlformats.org/officeDocument/2006/relationships/slide" Target="/ppt/slides/slide59.xml" Id="R43c0a395ddf7487f" /><Relationship Type="http://schemas.openxmlformats.org/officeDocument/2006/relationships/slide" Target="/ppt/slides/slide60.xml" Id="Reaad7c25eeb54f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396e9723dd4e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2978d7f046440e" /><Relationship Type="http://schemas.openxmlformats.org/officeDocument/2006/relationships/notesMaster" Target="/ppt/notesMasters/notesMaster1.xml" Id="R5aac6fab2c31487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c9c5829c69b4ec9" /><Relationship Type="http://schemas.openxmlformats.org/officeDocument/2006/relationships/notesMaster" Target="/ppt/notesMasters/notesMaster1.xml" Id="R6f940933586c4e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8659bab69784081" /><Relationship Type="http://schemas.openxmlformats.org/officeDocument/2006/relationships/notesMaster" Target="/ppt/notesMasters/notesMaster1.xml" Id="R301962d236d54c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097f6d17ac54435" /><Relationship Type="http://schemas.openxmlformats.org/officeDocument/2006/relationships/notesMaster" Target="/ppt/notesMasters/notesMaster1.xml" Id="Rbb1daad1372248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91fa74d30274a33" /><Relationship Type="http://schemas.openxmlformats.org/officeDocument/2006/relationships/notesMaster" Target="/ppt/notesMasters/notesMaster1.xml" Id="R0b2d77ac8fb3416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a22f2adc3e14135" /><Relationship Type="http://schemas.openxmlformats.org/officeDocument/2006/relationships/notesMaster" Target="/ppt/notesMasters/notesMaster1.xml" Id="Rf25bc8cedf0b4db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e45f341dad4363" /><Relationship Type="http://schemas.openxmlformats.org/officeDocument/2006/relationships/notesMaster" Target="/ppt/notesMasters/notesMaster1.xml" Id="R55215711eae245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c07e9af99a4821" /><Relationship Type="http://schemas.openxmlformats.org/officeDocument/2006/relationships/notesMaster" Target="/ppt/notesMasters/notesMaster1.xml" Id="R58be56ee492744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815d9da88bf4d13" /><Relationship Type="http://schemas.openxmlformats.org/officeDocument/2006/relationships/notesMaster" Target="/ppt/notesMasters/notesMaster1.xml" Id="R80275b9918d84a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e2d355173e450b" /><Relationship Type="http://schemas.openxmlformats.org/officeDocument/2006/relationships/notesMaster" Target="/ppt/notesMasters/notesMaster1.xml" Id="Rd08382d698dc4f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02461f27df4f43" /><Relationship Type="http://schemas.openxmlformats.org/officeDocument/2006/relationships/notesMaster" Target="/ppt/notesMasters/notesMaster1.xml" Id="Rf3d3c8cbfe2744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db80b1e96f483e" /><Relationship Type="http://schemas.openxmlformats.org/officeDocument/2006/relationships/notesMaster" Target="/ppt/notesMasters/notesMaster1.xml" Id="R7d7fffdcbfbd461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59a3a934da245c0" /><Relationship Type="http://schemas.openxmlformats.org/officeDocument/2006/relationships/notesMaster" Target="/ppt/notesMasters/notesMaster1.xml" Id="Rc00d3af9f50a4cb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d81486099c74a8e" /><Relationship Type="http://schemas.openxmlformats.org/officeDocument/2006/relationships/notesMaster" Target="/ppt/notesMasters/notesMaster1.xml" Id="R7172e49815a345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411cf7bcede40e1" /><Relationship Type="http://schemas.openxmlformats.org/officeDocument/2006/relationships/notesMaster" Target="/ppt/notesMasters/notesMaster1.xml" Id="R80bbb90b44e1485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2d1e965d47b4bdb" /><Relationship Type="http://schemas.openxmlformats.org/officeDocument/2006/relationships/notesMaster" Target="/ppt/notesMasters/notesMaster1.xml" Id="R2285d6f4cbcd4bc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2e4db9d4ce4dd5" /><Relationship Type="http://schemas.openxmlformats.org/officeDocument/2006/relationships/notesMaster" Target="/ppt/notesMasters/notesMaster1.xml" Id="Rea6e270f4eef49a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03cf6f92ec74bb7" /><Relationship Type="http://schemas.openxmlformats.org/officeDocument/2006/relationships/notesMaster" Target="/ppt/notesMasters/notesMaster1.xml" Id="R445920f7486343f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58edb9545e54974" /><Relationship Type="http://schemas.openxmlformats.org/officeDocument/2006/relationships/notesMaster" Target="/ppt/notesMasters/notesMaster1.xml" Id="Rcdc48bb3de3a4a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a875179b1944179" /><Relationship Type="http://schemas.openxmlformats.org/officeDocument/2006/relationships/notesMaster" Target="/ppt/notesMasters/notesMaster1.xml" Id="R478236510ceb484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77baab702c24b86" /><Relationship Type="http://schemas.openxmlformats.org/officeDocument/2006/relationships/notesMaster" Target="/ppt/notesMasters/notesMaster1.xml" Id="R53c6d92a16fe489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14c3774b54246ad" /><Relationship Type="http://schemas.openxmlformats.org/officeDocument/2006/relationships/notesMaster" Target="/ppt/notesMasters/notesMaster1.xml" Id="R956a9f502bb2458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33b3541e2f4ee3" /><Relationship Type="http://schemas.openxmlformats.org/officeDocument/2006/relationships/notesMaster" Target="/ppt/notesMasters/notesMaster1.xml" Id="Rc8fbf18cf5ec4e1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98b9f8a938d4b9c" /><Relationship Type="http://schemas.openxmlformats.org/officeDocument/2006/relationships/notesMaster" Target="/ppt/notesMasters/notesMaster1.xml" Id="R6ce3eab07aaf4aa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2aea3a4b96744f9" /><Relationship Type="http://schemas.openxmlformats.org/officeDocument/2006/relationships/notesMaster" Target="/ppt/notesMasters/notesMaster1.xml" Id="Rf086aac65d3c477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2e550c28a764886" /><Relationship Type="http://schemas.openxmlformats.org/officeDocument/2006/relationships/notesMaster" Target="/ppt/notesMasters/notesMaster1.xml" Id="R32a12f512e6642d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05216dbfe9c4a14" /><Relationship Type="http://schemas.openxmlformats.org/officeDocument/2006/relationships/notesMaster" Target="/ppt/notesMasters/notesMaster1.xml" Id="R9b5a017f933f4cd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0a3d4645ec84a00" /><Relationship Type="http://schemas.openxmlformats.org/officeDocument/2006/relationships/notesMaster" Target="/ppt/notesMasters/notesMaster1.xml" Id="Rcb8a3f0fbcd74eb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8a79a9b28874b22" /><Relationship Type="http://schemas.openxmlformats.org/officeDocument/2006/relationships/notesMaster" Target="/ppt/notesMasters/notesMaster1.xml" Id="R05e5dead3c82425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cb4e3847a694b8f" /><Relationship Type="http://schemas.openxmlformats.org/officeDocument/2006/relationships/notesMaster" Target="/ppt/notesMasters/notesMaster1.xml" Id="Ra62254ee33a44f4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045b97fba8948af" /><Relationship Type="http://schemas.openxmlformats.org/officeDocument/2006/relationships/notesMaster" Target="/ppt/notesMasters/notesMaster1.xml" Id="Rfe8ff7fe50c949b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904bb82207194088" /><Relationship Type="http://schemas.openxmlformats.org/officeDocument/2006/relationships/notesMaster" Target="/ppt/notesMasters/notesMaster1.xml" Id="Rc3150a55cda64f91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aa0b179537345f3" /><Relationship Type="http://schemas.openxmlformats.org/officeDocument/2006/relationships/notesMaster" Target="/ppt/notesMasters/notesMaster1.xml" Id="Rf0e91665beb34453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6e8c68da0e994d46" /><Relationship Type="http://schemas.openxmlformats.org/officeDocument/2006/relationships/notesMaster" Target="/ppt/notesMasters/notesMaster1.xml" Id="R7cc478cf98824e4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cad13d8b48644d0" /><Relationship Type="http://schemas.openxmlformats.org/officeDocument/2006/relationships/notesMaster" Target="/ppt/notesMasters/notesMaster1.xml" Id="Re48b03ff336445eb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d4525b1217f14d05" /><Relationship Type="http://schemas.openxmlformats.org/officeDocument/2006/relationships/notesMaster" Target="/ppt/notesMasters/notesMaster1.xml" Id="R135ba195973e4cf3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99cb88d6f73d4fbe" /><Relationship Type="http://schemas.openxmlformats.org/officeDocument/2006/relationships/notesMaster" Target="/ppt/notesMasters/notesMaster1.xml" Id="R1b8ca96f07ff4804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5825bf0417bc47c8" /><Relationship Type="http://schemas.openxmlformats.org/officeDocument/2006/relationships/notesMaster" Target="/ppt/notesMasters/notesMaster1.xml" Id="Rd8ee5f7987354fd6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e1dd07456274ab4" /><Relationship Type="http://schemas.openxmlformats.org/officeDocument/2006/relationships/notesMaster" Target="/ppt/notesMasters/notesMaster1.xml" Id="R9f6710d4298245e7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a7a5294a0d043d3" /><Relationship Type="http://schemas.openxmlformats.org/officeDocument/2006/relationships/notesMaster" Target="/ppt/notesMasters/notesMaster1.xml" Id="R63b2abad80654185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41dfc5affe74e39" /><Relationship Type="http://schemas.openxmlformats.org/officeDocument/2006/relationships/notesMaster" Target="/ppt/notesMasters/notesMaster1.xml" Id="Rdd40a0cfea8f4f50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bcaf64533b904e49" /><Relationship Type="http://schemas.openxmlformats.org/officeDocument/2006/relationships/notesMaster" Target="/ppt/notesMasters/notesMaster1.xml" Id="R4d806f5937664dc9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c0c49d893fb74c13" /><Relationship Type="http://schemas.openxmlformats.org/officeDocument/2006/relationships/notesMaster" Target="/ppt/notesMasters/notesMaster1.xml" Id="R821ebdb6b5734160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c62bcd3c8ac64e0a" /><Relationship Type="http://schemas.openxmlformats.org/officeDocument/2006/relationships/notesMaster" Target="/ppt/notesMasters/notesMaster1.xml" Id="R0961072ab7cd4634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cc40fe419274f45" /><Relationship Type="http://schemas.openxmlformats.org/officeDocument/2006/relationships/notesMaster" Target="/ppt/notesMasters/notesMaster1.xml" Id="Rb7a53973efbc4a5c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a0a5949e77e4fdd" /><Relationship Type="http://schemas.openxmlformats.org/officeDocument/2006/relationships/notesMaster" Target="/ppt/notesMasters/notesMaster1.xml" Id="R716e16f671dc456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dc437ab3b2014c5b" /><Relationship Type="http://schemas.openxmlformats.org/officeDocument/2006/relationships/notesMaster" Target="/ppt/notesMasters/notesMaster1.xml" Id="R4983a035c7a64277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7312ecc5790e4786" /><Relationship Type="http://schemas.openxmlformats.org/officeDocument/2006/relationships/notesMaster" Target="/ppt/notesMasters/notesMaster1.xml" Id="R0c1529afe16f4500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c28b8c2558a148ea" /><Relationship Type="http://schemas.openxmlformats.org/officeDocument/2006/relationships/notesMaster" Target="/ppt/notesMasters/notesMaster1.xml" Id="R07cf6c6def544ad7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421758029db4fb0" /><Relationship Type="http://schemas.openxmlformats.org/officeDocument/2006/relationships/notesMaster" Target="/ppt/notesMasters/notesMaster1.xml" Id="Ref9e50dab766410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3812d0d9b5a84923" /><Relationship Type="http://schemas.openxmlformats.org/officeDocument/2006/relationships/notesMaster" Target="/ppt/notesMasters/notesMaster1.xml" Id="R41eeadcf36ba4af6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68367f3044e44766" /><Relationship Type="http://schemas.openxmlformats.org/officeDocument/2006/relationships/notesMaster" Target="/ppt/notesMasters/notesMaster1.xml" Id="Ree708cfdbbf34f0a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5e3a452de47149f9" /><Relationship Type="http://schemas.openxmlformats.org/officeDocument/2006/relationships/notesMaster" Target="/ppt/notesMasters/notesMaster1.xml" Id="R831e93ca609a483d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517955fc907146ed" /><Relationship Type="http://schemas.openxmlformats.org/officeDocument/2006/relationships/notesMaster" Target="/ppt/notesMasters/notesMaster1.xml" Id="R8695474bf0dc4fa5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ed95bb7b4a3e43db" /><Relationship Type="http://schemas.openxmlformats.org/officeDocument/2006/relationships/notesMaster" Target="/ppt/notesMasters/notesMaster1.xml" Id="Rbd95878b52a14478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89dc85a6e1e94759" /><Relationship Type="http://schemas.openxmlformats.org/officeDocument/2006/relationships/notesMaster" Target="/ppt/notesMasters/notesMaster1.xml" Id="R80bab04ecc6c444f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e65893cc60674252" /><Relationship Type="http://schemas.openxmlformats.org/officeDocument/2006/relationships/notesMaster" Target="/ppt/notesMasters/notesMaster1.xml" Id="R48fec79920474d66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dfa7f3dbec5549ef" /><Relationship Type="http://schemas.openxmlformats.org/officeDocument/2006/relationships/notesMaster" Target="/ppt/notesMasters/notesMaster1.xml" Id="R3c7e9a10c6214d95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8274a493efca487d" /><Relationship Type="http://schemas.openxmlformats.org/officeDocument/2006/relationships/notesMaster" Target="/ppt/notesMasters/notesMaster1.xml" Id="R3a6068144ea64355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6ad42d5cca3e4767" /><Relationship Type="http://schemas.openxmlformats.org/officeDocument/2006/relationships/notesMaster" Target="/ppt/notesMasters/notesMaster1.xml" Id="R2a6b04920c8545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我们希望和学校一起建立一个可以持续运行的成长支持机制。先用现有电脑室和约7万元年度预算开展12个月服务，前12周完成启动与基础实践，让教师、学生和学校都看得见成果，再根据评价决定下一步投入。今天提交的是建设方案，正式启动需要校方审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深圳市第三高级中学官网： https://www.sz3gao.com/Category_108/Index.aspx ；学校概况： https://www.sz.gov.cn/school/ssxx/content/post_9558835.html ，核对于2026-10-14。</a:t>
            </a:r>
          </a:p>
          <a:p xmlns:a="http://schemas.openxmlformats.org/drawingml/2006/main">
            <a:r>
              <a:t>图片说明：深圳三高高中部前广场，学校官网公开图片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项学生创业案例为年度育人目标，按案例数量统计，可由学生团队协作，不限定为五名学生。强调需求、成本、用户反馈和成果表达，不以注册公司、融资或营收验收。50篇为经审核的校内原创内容；50项获奖及其中10项一等奖为争取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履历采用用户确认与公开介绍。“理工男”描述兴趣和实践方式，不增加理工科学历。把生涯规划用于识别兴趣，把科创实践用于承接兴趣。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协会会长介绍： https://scda.cn/guodanrui/ ；原始证书与讲座图像： https://hskb.com/guodanrui/ 。均核对于2026-10-14，现任协会会长同时由本人确认。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长期陪伴说明家长需要能接住兴趣、持续进阶的环境。机器人5年、无人机4年为本人提供的经历。课程选择、练习与试错共同构成成长。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用户提供《智能高效施肥浇灌一体无人机-郭靖轩.pdf》，8页。报告日期2025-06-18。第8页注明发明创作阶段、尚未申请相关专利。设计指标、引用文献及新颖性结论尚无独立验证材料。</a:t>
            </a:r>
          </a:p>
          <a:p xmlns:a="http://schemas.openxmlformats.org/drawingml/2006/main">
            <a:r>
              <a:t>用户提供机甲大师深圳站参赛证书、2023 Botball ASIA入门级证书与入门级一等奖。本轮已补充ICC省级及全国总决赛证书，不混用赛事、组别与奖级。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2025年7月20日证面写明省级二等奖、小学组三至五年级、项目名及郭靖轩。报告中的性能指标未等同实测。个人档案仅用于独立PPT，不放公开网站。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用户提供《智能高效施肥浇灌一体无人机-郭靖轩.pdf》，8页。报告日期2025-06-18。第8页注明发明创作阶段、尚未申请相关专利。设计指标、引用文献及新颖性结论尚无独立验证材料。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前两份保留原始证书。新增证面为郭丹锐Outstanding Mentor Award，即导师奖项，不是学生一等奖或冠军。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协会会长介绍： https://scda.cn/guodanrui/ ；原始证书与讲座图像： https://hskb.com/guodanrui/ 。均核对于2026-10-14，现任协会会长同时由本人确认。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机甲大师证书证明参赛，不能等同获奖。两份Botball按原件分别说明。个人成长材料仅用于独立PPT。航拍营三日安排覆盖飞行安全、航拍构图和剪辑，可衔接社团课程。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用户提供机甲大师深圳站参赛证书、2023 Botball ASIA入门级证书与入门级一等奖。本轮已补充ICC省级及全国总决赛证书，不混用赛事、组别与奖级。</a:t>
            </a:r>
          </a:p>
          <a:p xmlns:a="http://schemas.openxmlformats.org/drawingml/2006/main">
            <a:r>
              <a:t>用户提供《郭靖轩-2026“未来工程师”冬令营-入营手册-航拍营.pdf》，7页。第6页为三日航拍与剪辑课程，第5页为个人报名安排。手册证明课程及报名安排，不单独证明出勤或结业。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六个板块采用同一套学生成长档案和组织机制。首年把可直接启动的教师培训、AI实践、小组课题放在前面，同时建立城市探索、拔尖培养和学习支持入口。六个板块不意味着首年同时采购六套系统。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结合逐字稿，学校关注专业指导、学生作品和持续成果。中心承接这些需求，首年从现有场地出发。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用户提供2026-10-11科创项目沟通逐字稿，仅提炼选题辅导、耗材、专业支持、成果展示及校友资源等教育建设需求。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教育部2024年人工智能教育部署强调分学段设计，高中阶段重项目创作与前沿应用。2025年七部门科技教育意见提出一校一策、跨学科项目和科技教师与科学家协同。我们的方案是对这些方向的校本转化，不代表被列入官方试点。政策帮助回答为什么值得做，年度交付则回答学校怎样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教育部加强中小学人工智能教育，2024-12-02：https://www.moe.gov.cn/jyb_xwfb/gzdt_gzdt/s5987/202412/t20241202_1165500.html ；七部门关于加强中小学科技教育的意见，教基〔2025〕7号：https://www.moe.gov.cn/srcsite/A06/jcys_jyzb/202511/t20251111_1419878.html 。2026-10-14核对，内容为政策方向，不表示本项目获得政府认定。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首年包含空间使用规划和共用耗材。盘点存量后给出缺口清单。装修、固定设施、大型设备及完整VEX新套件不默认包含在基础预算。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用户提供的资源照片说明可对接的教具和空间类型，不表示已经安装在三高。最终清单依学校存量、学生年龄和预算确定。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  <a:p xmlns:a="http://schemas.openxmlformats.org/drawingml/2006/main">
            <a:r>
              <a:t>用户提供《点线数字科技介绍-202503 V7.2.pdf》，共20页，2025年3月版本。案例属于点线科技材料自述。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先做小范围样板，利用现有电脑与网络。核心为学习任务、教师指导和过程记录，硬件采购另行确认。学生资料只在授权范围内处理，不公开测评与学习隐私。</a:t>
            </a:r>
          </a:p>
          <a:p xmlns:a="http://schemas.openxmlformats.org/drawingml/2006/main">
            <a:r>
              <a:t>普及课程强调判断、验证与表达。比赛作品另按当季规则，AI教学应用与参赛材料使用范围不完全相同。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全年4次教师工作坊以学科实际问题为输入。教师选择知识库材料，审核生成的教案和项目任务。学生保留自己的选择理由与贡献。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腾讯 ima 官方入口： https://ima.qq.com/ ，核对于2026-10-14。</a:t>
            </a:r>
          </a:p>
          <a:p xmlns:a="http://schemas.openxmlformats.org/drawingml/2006/main">
            <a:r>
              <a:t>腾讯云 WorkBuddy 官方产品页： https://cloud.tencent.com/product/workbuddy ，核对于2026-10-14。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确认安排来自用户，不用公开商业套餐数字代替专项支持。实施前形成清单。超出额度的付费使用另行确认，不宣称无限免费算力。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2026-10-14用户确认ima与WorkBuddy已有支持安排，额度及有效期后续补充。不外推为腾讯无限算力赞助。官方：https://ima.qq.com/ 、https://cloud.tencent.com/act/pro/workbuddy 。</a:t>
            </a:r>
          </a:p>
          <a:p xmlns:a="http://schemas.openxmlformats.org/drawingml/2006/main">
            <a:r>
              <a:t>腾讯 ima 官方入口： https://ima.qq.com/ ，核对于2026-10-14。</a:t>
            </a:r>
          </a:p>
          <a:p xmlns:a="http://schemas.openxmlformats.org/drawingml/2006/main">
            <a:r>
              <a:t>腾讯云 WorkBuddy 官方产品页： https://cloud.tencent.com/product/workbuddy ，核对于2026-10-14。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首年提供测评流程、指标和反馈模板，具体工具授权与接入启动时确认。不把简短量表当作智力或心理疾病诊断，不公开学生标签。测评只服务教育支持。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校内老师负责日常运行，项目方提供教研和关键指导。信息安全只在授权环境开展。3—5个是支持方向，不代表外聘教师每周为各社团上课。</a:t>
            </a:r>
          </a:p>
          <a:p xmlns:a="http://schemas.openxmlformats.org/drawingml/2006/main">
            <a:r>
              <a:t>8次为全年合计，不是每社团8次。学校负责常态活动。课程、社团和项目共享教具与教研资源。</a:t>
            </a:r>
          </a:p>
          <a:p xmlns:a="http://schemas.openxmlformats.org/drawingml/2006/main">
            <a:r>
              <a:t>[['基础活动', '纳入学校社团时段，学生按兴趣参加'], ['专项支持', '全年8次学生实践或社团联合指导，按主题统筹使用'], ['成果连接', '优秀任务进入5项学生创业案例，成熟作品匹配赛事']]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三阶段以能力和投入程度区分，不要求每个学生都以比赛或论文为终点。初学者先获得真实操作经验，进阶者通过规则化任务检验能力，少数持续投入的学生进入定制课题。每阶段都有可记录的成果。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点线资料第7至8页展示了不同学段教具，提供可参考的设备与课程方向。学校实际使用型号需按年龄、场地和安全条件确定。无人机不是每位学生立即独立户外飞行，首年优先使用低风险教学环境。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用户提供《点线数字科技介绍-202503 V7.2.pdf》，共20页，2025年3月版本。案例属于点线科技材料自述。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图片说明：无人机教具 · 结构、传感与控制实践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官方路径包括本地、区域与世界赛等层级，资格以当季规则为准。本页介绍体系，不宣称机构或学校已有全球赛成绩。</a:t>
            </a:r>
          </a:p>
          <a:p xmlns:a="http://schemas.openxmlformats.org/drawingml/2006/main">
            <a:r>
              <a:t>[['适合的入口', '按年龄与基础选择IQ、V5等体系，核对组别'], ['训练内容', '结构搭建、自动程序、现场策略与工程笔记'], ['进阶路径', '符合资格后参加对应赛事，晋级遵循当季规则']]</a:t>
            </a:r>
          </a:p>
          <a:p xmlns:a="http://schemas.openxmlformats.org/drawingml/2006/main">
            <a:r>
              <a:t>任务分解、搭建、调试、模拟和复盘形成训练周期。实物照片不证明特定赛事成绩。工程笔记由学生本人完成，参赛材料AI使用遵循当季规则。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VEX官方赛事路径：https://www.vexrobotics.com/official-path ；当季规则：https://manuals.vex.com/ ；工程笔记：https://kb.vex.com/hc/en-us/articles/49010276056596-Getting-Started-with-Engineering-Notebooks 。核对于2026-10-14。实物图不证明参加全球总决赛或获奖。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  <a:p xmlns:a="http://schemas.openxmlformats.org/drawingml/2006/main">
            <a:r>
              <a:t>图片说明：VEX机器人搭建与训练现场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主办单位中国友好和平发展基金会。历史证书标题为全球发明大会中国区，与当前名单名称区分。白名单不等于获奖或升学承诺，不能包装为基础教育招生加分依据。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教育部2025—2028学年竞赛名单：https://www.moe.gov.cn/srcsite/A29/202510/t20251029_1418393.html ；主办机构：https://icc.cffpd.org.cn/ 。全球发明大会（中国）竞赛活动列入名单，主办单位中国友好和平发展基金会。核对于2026-10-14。所附证书为2024—2025赛季。</a:t>
            </a:r>
          </a:p>
          <a:p xmlns:a="http://schemas.openxmlformats.org/drawingml/2006/main">
            <a:r>
              <a:t>教育部《2025—2028学年面向中小学生的全国性竞赛活动》： https://www.moe.gov.cn/srcsite/A29/202510/t20251029_1418393.html ，核对于2026-10-14。具体赛项、学段、报名和费用须逐项核验。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证面为2024—2025赛季全国总决赛一等奖。身份字段保持打码。4张图不等同4名不同学生或4个项目，更不是三高已有成绩。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  <a:p xmlns:a="http://schemas.openxmlformats.org/drawingml/2006/main">
            <a:r>
              <a:t>教育部2025—2028学年竞赛名单：https://www.moe.gov.cn/srcsite/A29/202510/t20251029_1418393.html ；主办机构：https://icc.cffpd.org.cn/ 。全球发明大会（中国）竞赛活动列入名单，主办单位中国友好和平发展基金会。核对于2026-10-14。所附证书为2024—2025赛季。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本轮全国总决赛证书共7张图，一等奖4张、二等奖2张、三等奖1张。图像数不是独立获奖人数。郭靖轩省级二等奖不并入全国奖项。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  <a:p xmlns:a="http://schemas.openxmlformats.org/drawingml/2006/main">
            <a:r>
              <a:t>教育部2025—2028学年竞赛名单：https://www.moe.gov.cn/srcsite/A29/202510/t20251029_1418393.html ；主办机构：https://icc.cffpd.org.cn/ 。全球发明大会（中国）竞赛活动列入名单，主办单位中国友好和平发展基金会。核对于2026-10-14。所附证书为2024—2025赛季。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背景写明2026 Singapore，深圳外国语学校队伍不是三高队伍。合影不证明具体奖级。新增参赛证写明2026年2月8—9日，不采纳逐字稿中未经证实的时间和冠军表述。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用户提供640.jpg、R52B8105.JPG、R52B8185.JPG：香港公开赛与2026新加坡赛事现场照片。赛事名采用照片横幅及背景原文，具体奖级不由合影推断。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提供640.jpg，图中横幅明确记载亚太人工智能青少年科技创新大赛香港公开赛。图片未提供可确认的年份与具体奖级，因此不填写这些信息。作为香港赛事场景案例，不作为三高已参赛或中心已培养获奖的证明。若组织跨境活动，报名、监护、费用及接待安排须逐项明确。宇飞低空研学资料继续作为中心城市探索的候选资源。</a:t>
            </a:r>
          </a:p>
          <a:p xmlns:a="http://schemas.openxmlformats.org/drawingml/2006/main">
            <a:r>
              <a:t>2026-10-14补充香港公开赛照片51张、视频7段。活动背景板显示2026年10月3—4日、中国香港。这里只陈述现场活动，不推断具体个人奖级。完整案例库：https://hskb.com/sz3gao/cases/apai/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用户提供640.jpg、R52B8105.JPG、R52B8185.JPG：香港公开赛与2026新加坡赛事现场照片。赛事名采用照片横幅及背景原文，具体奖级不由合影推断。</a:t>
            </a:r>
          </a:p>
          <a:p xmlns:a="http://schemas.openxmlformats.org/drawingml/2006/main">
            <a:r>
              <a:t>用户提供《宇飞企业简介20250922.pdf》，共14页，2025年9月版本。服务及活动属于材料自述。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图片说明：更多照片与视频：hskb.com/sz3gao/cases/apai/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官方平台称腾讯青科实训营。不能从港中深专班信息推断中学生可直接报名。照片不证明腾讯与中心签约，课程适配、额度、名额分别落实。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腾讯青科实训营：https://tcamp.qq.com/ 。官方页面https://tcamp.qq.com/mooc/QzGJcNw8?tab=camp-intro 于2026-10-14可见“香港中文大学（深圳）专班”Marvis AI产品实训标题，未取得完整课程及招生条件。不外推为中学生可直接报名或学校已获名额。</a:t>
            </a:r>
          </a:p>
          <a:p xmlns:a="http://schemas.openxmlformats.org/drawingml/2006/main">
            <a:r>
              <a:t>2026-10-14用户确认ima与WorkBuddy已有支持安排，额度及有效期后续补充。不外推为腾讯无限算力赞助。官方：https://ima.qq.com/ 、https://cloud.tencent.com/act/pro/workbuddy 。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  <a:p xmlns:a="http://schemas.openxmlformats.org/drawingml/2006/main">
            <a:r>
              <a:t>图片说明：腾讯参访场景 · AI应用与数字产品探索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五个方向来自博格港湾现有项目档案，均作为三高学生创业案例的实践参考，按原资料阶段说明，不等于学校已完成五个商业项目。每项形成需求、原型或样章、用户反馈、成本分析和案例表达。由学生团队主创，导师指导，家庭自愿支持；年度目标是5项案例，不限定五名学生。具体任务按年级、资源与校方安排落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博格港湾官网及9个现有科创档案： https://hskb.com/projects ，核对于2026-10-14。档案状态属于来源自述，不等于独立的工程或奖项验收。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基础辅导纳入年度服务。专用材料、加工和外部专家深度工时单列，家长自愿支持。原型完成依赖条件落实，不把全部制作费用含在每项目3000元指导费中。 数字服务类以样章或可演示的数字作品验收，保留访谈、校对、用户反馈与交付范围记录。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该项目作为研究选题案例，公开档案的阶段为来源自述。在透明模拟管道中搭建低速移动与摄像模块，比较不同弯道的通过率与图像质量。 教师应引导学生解释变量、测量和失败原因。学生只参与安全模拟环境，不进入真实密闭空间。 本页不构成已获奖、量产或学校已开展活动的表述。 创业实践方向：面向巡检场景，学习用户访谈、设备需求与材料成本分析，说明样机能解决的问题。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博格港湾官网及9个现有科创档案： https://hskb.com/projects ，核对于2026-10-14。档案状态属于来源自述，不等于独立的工程或奖项验收。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图片说明：项目原网站概念模型图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该项目作为研究选题案例，公开档案的阶段为来源自述。使用非食用安全颗粒进行定量投放实验，比较设定量与实测量，研究堵塞和急停。 教师应引导学生解释变量、测量和失败原因。首年不安排试吃，不作食品安全、健康效果或量产承诺。 本页不构成已获奖、量产或学校已开展活动的表述。 创业实践方向：围绕定量投放需求，比较控制精度、制作成本和使用流程，形成产品改进建议。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博格港湾官网及9个现有科创档案： https://hskb.com/projects ，核对于2026-10-14。档案状态属于来源自述，不等于独立的工程或奖项验收。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图片说明：项目原网站产品概念图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该项目作为研究选题案例，公开档案的阶段为来源自述。从二维绘图台开始，设计笔画路径、限位和急停，测试不同速度下的轨迹误差。 教师应引导学生解释变量、测量和失败原因。不用于人体康复试验，不作治疗或提分承诺。 本页不构成已获奖、量产或学校已开展活动的表述。 创业实践方向：围绕书写演示与教学工具，研究使用对象、交互方式和制作成本，收集试用反馈。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博格港湾官网及9个现有科创档案： https://hskb.com/projects ，核对于2026-10-14。档案状态属于来源自述，不等于独立的工程或奖项验收。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校实践参考方案：从一位自愿受访者的家庭故事入手，完成主题与授权、访谈、转写、事实核验、样章编辑、用户反馈和案例路演。创业学习关注服务需求、制作时间、成本、交付范围与后续改进。来源当前阶段为概念与试点准备；不把原网站示例人物或AI画面作为真实客户案例。公开展示须按授权范围，保留撤回渠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传世传记｜常青树项目：https://hskb.com/projects/lifetree-biography ；原项目页：https://jacky.figs.cn/biaa/lifetree/ 。2026-10-14核对，概念与试点准备。</a:t>
            </a:r>
          </a:p>
          <a:p xmlns:a="http://schemas.openxmlformats.org/drawingml/2006/main">
            <a:r>
              <a:t>图片来源：https://jacky.figs.cn/biaa/lifetree/legacy-portrait.webp 。原页面标明AI概念视觉，非真实活动或服务照片。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图片说明：原项目AI概念视觉，非实际服务照片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项目档案名称为“家庭宠物植物照料无人机”，按本方案展示为“家庭照料无人机”。资料状态为项目概念／资料补录中，当前无已完成原型或测试结果的可核验证据。建议学生提交场景需求表、系统方案、成本分析、受控测试记录、演示和用户反馈。先做仿真或固定支架验证，不在不可控室内环境飞行。不借用农业无人机或其他相似项目的完成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家庭宠物植物照料无人机项目档案：https://hskb.com/projects/home-care-drone 。2026-10-14核对，项目概念／资料补录中。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5项创业案例各4节点，共20次关键辅导，每次约90分钟，约30小时。校内日常指导和学生制作时间另行安排，实际指导记录到项目台账。</a:t>
            </a:r>
          </a:p>
          <a:p xmlns:a="http://schemas.openxmlformats.org/drawingml/2006/main">
            <a:r>
              <a:t>少年创客档案：案例包含项目介绍、过程图片、数据演示、导师反馈、成果来源及反思。优先讲有过程的故事。校方审核身份、图片与内容后发布，不公开敏感资料。</a:t>
            </a:r>
          </a:p>
          <a:p xmlns:a="http://schemas.openxmlformats.org/drawingml/2006/main">
            <a:r>
              <a:t>[['问题与个人贡献', '展示选题来源、分工和学生自己的判断'], ['过程与真实数据', '保存草图、版本、测试视频及失败后的修改'], ['成果与下一步', '交代原型达到的范围，说明待解决的问题']] 传世传记以授权样章与编辑反馈代替硬件样机；其余工程方向以匹配阶段的演示和受控测试作为证据。所有案例体现真实需求、成本和可改进空间。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六家企业和四所高校为用户提供的资源池，不代表均已安排接待。每月可进校宣讲一次，实际出行自愿报名、费用家庭自理，按学校和接待方条件实施。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城市探索标识来源为各机构官网：bambulab/BambuStudio官方GitHub、dji.com、bydglobal.com、tencent.com、genomics.cn、consumer.huawei.com、cuhk.edu.cn、suat-sz.edu.cn、hit.edu.cn、sustech.edu.cn。完整文件地址见独立品牌来源记录。资源方向由用户提供，实际接待与导师任务另行确认。</a:t>
            </a:r>
          </a:p>
          <a:p xmlns:a="http://schemas.openxmlformats.org/drawingml/2006/main">
            <a:r>
              <a:t>图片说明：资源池由项目方提供。实际接待、日期与费用逐场确认，自愿报名。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BIAA官网为Bots, Intelligence &amp; Automation Academy，中文知造科创学院。公开路径包含Explorer、Builder和Innovator，强调项目学习与证据。对三高的价值是课程方法和任务框架，具体课程授权、师资和交付以实际确认安排为准。</a:t>
            </a:r>
          </a:p>
          <a:p xmlns:a="http://schemas.openxmlformats.org/drawingml/2006/main">
            <a:r>
              <a:t>本页平台介绍。三高应用为共建建议，未表述已批准的资金、名额或全部签约服务。原始品牌logo保持比例与颜色。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BIAA知造科创学院官方公开页：https://biaa.com/ ，2026-10-14核对。课程框架及项目路径仍在发展，具体交付依单独约定。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BIAA官网为Bots, Intelligence &amp; Automation Academy，中文知造科创学院。公开路径包含Explorer、Builder和Innovator，强调项目学习与证据。对三高的价值是课程方法和任务框架，具体课程授权、师资和交付以实际确认安排为准。</a:t>
            </a:r>
          </a:p>
          <a:p xmlns:a="http://schemas.openxmlformats.org/drawingml/2006/main">
            <a:r>
              <a:t>本页三高应用。三高应用为共建建议，未表述已批准的资金、名额或全部签约服务。原始品牌logo保持比例与颜色。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BIAA知造科创学院官方公开页：https://biaa.com/ ，2026-10-14核对。课程框架及项目路径仍在发展，具体交付依单独约定。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CIE官网为Centre for Innovation and Entrepreneurship，提出Explore、Build、Launch和Grow框架，服务对象包括高中、大学和青年创新者。本页介绍资源方向，不声称已有保送、投资或孵化名额。学校项目是否进入后续计划需按具体规则确认。</a:t>
            </a:r>
          </a:p>
          <a:p xmlns:a="http://schemas.openxmlformats.org/drawingml/2006/main">
            <a:r>
              <a:t>本页平台介绍。三高应用为共建建议，未表述已批准的资金、名额或全部签约服务。原始品牌logo保持比例与颜色。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CIE科创孵化成长中心官方公开页：https://cie.com/ ，2026-10-14核对。Explore/Build/Launch/Grow为公开框架，具体支持项目和名额须另行确认。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CIE官网为Centre for Innovation and Entrepreneurship，提出Explore、Build、Launch和Grow框架，服务对象包括高中、大学和青年创新者。本页介绍资源方向，不声称已有保送、投资或孵化名额。学校项目是否进入后续计划需按具体规则确认。</a:t>
            </a:r>
          </a:p>
          <a:p xmlns:a="http://schemas.openxmlformats.org/drawingml/2006/main">
            <a:r>
              <a:t>本页三高应用。三高应用为共建建议，未表述已批准的资金、名额或全部签约服务。原始品牌logo保持比例与颜色。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CIE科创孵化成长中心官方公开页：https://cie.com/ ，2026-10-14核对。Explore/Build/Launch/Grow为公开框架，具体支持项目和名额须另行确认。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用户确认域名为xtf.org，对应Xccelerate Technologies Foundation。官方页面强调青年科技、真实问题、证据和公共价值。当前没有可确认的开放资助或竞赛周期，因此只介绍支持方向，不将其表述为已承诺的慈善资金或可直接领取的奖学金。</a:t>
            </a:r>
          </a:p>
          <a:p xmlns:a="http://schemas.openxmlformats.org/drawingml/2006/main">
            <a:r>
              <a:t>本页平台介绍。三高应用为共建建议，未表述已批准的资金、名额或全部签约服务。原始品牌logo保持比例与颜色。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用户确认XTF域名为https://xtf.org/ 。官方介绍及支持方向：https://xtf.org/about/ 、https://xtf.org/how-we-support/ ，2026-10-14核对。当前未见已开放资助或竞赛周期，不能表述为已获资助。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用户确认域名为xtf.org，对应Xccelerate Technologies Foundation。官方页面强调青年科技、真实问题、证据和公共价值。当前没有可确认的开放资助或竞赛周期，因此只介绍支持方向，不将其表述为已承诺的慈善资金或可直接领取的奖学金。</a:t>
            </a:r>
          </a:p>
          <a:p xmlns:a="http://schemas.openxmlformats.org/drawingml/2006/main">
            <a:r>
              <a:t>本页三高应用。三高应用为共建建议，未表述已批准的资金、名额或全部签约服务。原始品牌logo保持比例与颜色。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用户确认XTF域名为https://xtf.org/ 。官方介绍及支持方向：https://xtf.org/about/ 、https://xtf.org/how-we-support/ ，2026-10-14核对。当前未见已开放资助或竞赛周期，不能表述为已获资助。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品牌原始文件：BIAA https://biaa.com/zh-cn/about/visual-identity/ ，CIE https://cie.com/vi/ ，XTF https://xtf.org/vi/ 。2026-10-14读取官方SVG，保留颜色与比例。</a:t>
            </a:r>
          </a:p>
          <a:p xmlns:a="http://schemas.openxmlformats.org/drawingml/2006/main">
            <a:r>
              <a:t>图片说明：平台公开方向；具体课程、导师、名额及支持安排按实际确认执行。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依据用户提供2025版企业材料，能力属于材料自述。设备、师资、报价及授权在实施前确认。</a:t>
            </a:r>
          </a:p>
          <a:p xmlns:a="http://schemas.openxmlformats.org/drawingml/2006/main">
            <a:r>
              <a:t>页面实物照片属于本次科创资源，不用于证明特定供应商制造。点线与宇飞的能力介绍依据各自原始材料。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用户提供《点线数字科技介绍-202503 V7.2.pdf》，共20页，2025年3月版本。案例属于点线科技材料自述。</a:t>
            </a:r>
          </a:p>
          <a:p xmlns:a="http://schemas.openxmlformats.org/drawingml/2006/main">
            <a:r>
              <a:t>用户提供《宇飞企业简介20250922.pdf》，共14页，2025年9月版本。服务及活动属于材料自述。</a:t>
            </a:r>
          </a:p>
          <a:p xmlns:a="http://schemas.openxmlformats.org/drawingml/2006/main">
            <a:r>
              <a:t>用户提供E:/第三高级/科创资料和证书/，43张不同图像。保留原始打码。图像证明可见文字与现场，未做赛事平台实名核验。证书图像数不等于独立获奖人数。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用户提供高校资源方向，具体教授与次数未列。每次形成选题评议、原型反馈等任务。确认后纳入排期，不暗示已与四校签约。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城市探索标识来源为各机构官网：bambulab/BambuStudio官方GitHub、dji.com、bydglobal.com、tencent.com、genomics.cn、consumer.huawei.com、cuhk.edu.cn、suat-sz.edu.cn、hit.edu.cn、sustech.edu.cn。完整文件地址见独立品牌来源记录。资源方向由用户提供，实际接待与导师任务另行确认。</a:t>
            </a:r>
          </a:p>
          <a:p xmlns:a="http://schemas.openxmlformats.org/drawingml/2006/main">
            <a:r>
              <a:t>图片说明：以课题评议、原型反馈等具体任务对接，教授人选与指导安排另行确认。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APAI公开学校参赛记录：https://hskb.com/apai/ ，2026-10-14核对。致理中学、高中园为公开报道，新哲为学校页面，南外仅汇总线索待复核。该页明确历史参赛不代表合作、承办或本届参赛。用户已确认按APAI参赛学校与交流案例展示，不作为已建立合作关系的名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APAI公开学校参赛记录：https://hskb.com/apai/ ，2026-10-14核对。致理中学、高中园为公开报道，新哲为学校页面，南外仅汇总线索待复核。该页明确历史参赛不代表合作、承办或本届参赛。合作关系尚待项目方确认。</a:t>
            </a:r>
          </a:p>
          <a:p xmlns:a="http://schemas.openxmlformats.org/drawingml/2006/main">
            <a:r>
              <a:t>图片说明：往届参赛记录与科技教育交流案例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协会与对接人由用户提供，曹榆秘书长在官网成员页核对。本页为建议分工，正式任务依双方确认，不代表已经签署全部服务。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用户确认深圳市青少年科技教育协会、秘书长曹榆为对接资源。官网https://szystea.com/xhcy 列明曹榆秘书长，核对于2026-10-14。具体支持任务与次数仍需双方确认。深圳市生涯规划与发展协会会长介绍：https://scda.cn/guodanrui/ 。</a:t>
            </a:r>
          </a:p>
          <a:p xmlns:a="http://schemas.openxmlformats.org/drawingml/2006/main">
            <a:r>
              <a:t>协会会长介绍： https://scda.cn/guodanrui/ ；原始证书与讲座图像： https://hskb.com/guodanrui/ 。均核对于2026-10-14，现任协会会长同时由本人确认。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与学校形成设备、原型材料和困难学生参与的需求清单。我们负责公益资源对接、适配政策筛选、申报材料协助及校友支持方案。学校确认接收主体、申报主体、用途及管理方式。政府和孵化器补贴按当期条件和评审结果执行，可能需要符合条件的实施主体；不承诺审批通过或固定金额。捐赠和补贴到账前不计入已落实资金。[['公益组织捐赠', '对接教育与科技公益资源，支持教具、科创室设备及困难学生参与。'], ['政府及孵化器补贴', '筛选适配项目，协助核对申报主体、编制方案与预算，跟进申报。'], ['校友会捐赠', '围绕设备和学生原型项目，募集自愿资金或实物支持，反馈使用成果。']]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用户2026-10-14明确三条资金支持路径：公益组织捐赠、协助申请政府及科创孵化器补贴、校友会捐赠。本页为建设建议，不列具体政策资格、批准额度或到账承诺。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图片说明：7万元为全年基础预算。补充资金落实后再安排新增建设，并反馈资金与设备使用成果。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个性化深度指导依导师与专项经费安排。专业心理支持由校内相应人员承接，中心不替代诊断或治疗。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启动以合同、人员与场地条件满足为准。篇数为季度编辑计划，全部基于真实活动作品，不重复转载凑数。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合同前明确课时、范围和责任人。探索按月策划，不保证每家接待，外出费用另列。每月入校宣讲或协调可与教学节点合并安排。</a:t>
            </a:r>
          </a:p>
          <a:p xmlns:a="http://schemas.openxmlformats.org/drawingml/2006/main">
            <a:r>
              <a:t>执行分工：明确牵头部门、教师、项目联系人与审核人。专家正式纳入前确认任务。家庭支持自愿透明，不替代学生主体性。</a:t>
            </a:r>
          </a:p>
          <a:p xmlns:a="http://schemas.openxmlformats.org/drawingml/2006/main">
            <a:r>
              <a:t>学校；场地、教师、课表与发布审批；排期与审核记录</a:t>
            </a:r>
          </a:p>
          <a:p xmlns:a="http://schemas.openxmlformats.org/drawingml/2006/main">
            <a:r>
              <a:t>项目方；教研、协调、关键指导和编辑；服务台账与阶段报告</a:t>
            </a:r>
          </a:p>
          <a:p xmlns:a="http://schemas.openxmlformats.org/drawingml/2006/main">
            <a:r>
              <a:t>学生与家庭；学生主创，家庭自愿支持条件；贡献与专项支持清单</a:t>
            </a:r>
          </a:p>
          <a:p xmlns:a="http://schemas.openxmlformats.org/drawingml/2006/main">
            <a:r>
              <a:t>协会与外部资源；按确认清单提供专业支持；人员、时段和任务确认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按新增范围重新分配全年7万元。5项创业案例指导1.5万元不含全部专用材料、加工或数字作品制作。50篇采用共同采写、统一编辑、校方审核。正式含税报价与付款依合同。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7万元为全年。依托已有电脑室、校内教师和共享教具落地。大规模装修、全部比赛差旅和全部专用设备不能默认纳入。</a:t>
            </a:r>
          </a:p>
          <a:p xmlns:a="http://schemas.openxmlformats.org/drawingml/2006/main">
            <a:r>
              <a:t>增量资金可通过公益组织、政府及科创孵化器补贴申请、校友会捐赠三条路径对接，未落实款项不计入可支出预算。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团队奖按赛事、赛项、组别、获奖团队计一次，不按队员证书重复放大。启动后完成学生评估与参赛计划，再校准目标。</a:t>
            </a:r>
          </a:p>
          <a:p xmlns:a="http://schemas.openxmlformats.org/drawingml/2006/main">
            <a:r>
              <a:t>ICC、APAI、VEX分别管理。白名单仅适用对应活动及有效期，国际赛事不自动具备相同资格。真实性和学生贡献优先，AI使用遵守赛季规则。</a:t>
            </a:r>
          </a:p>
          <a:p xmlns:a="http://schemas.openxmlformats.org/drawingml/2006/main">
            <a:r>
              <a:t>一人或一队一方案：记录年级、基础、训练安排与参赛条件</a:t>
            </a:r>
          </a:p>
          <a:p xmlns:a="http://schemas.openxmlformats.org/drawingml/2006/main">
            <a:r>
              <a:t>一奖一条证据：保存赛事、赛季、组别、阶段、奖级和证书</a:t>
            </a:r>
          </a:p>
          <a:p xmlns:a="http://schemas.openxmlformats.org/drawingml/2006/main">
            <a:r>
              <a:t>一次结果一次复盘：分析差距，更新训练和项目计划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  <a:p xmlns:a="http://schemas.openxmlformats.org/drawingml/2006/main">
            <a:r>
              <a:t>教育部2025—2028学年竞赛名单：https://www.moe.gov.cn/srcsite/A29/202510/t20251029_1418393.html ；主办机构：https://icc.cffpd.org.cn/ 。全球发明大会（中国）竞赛活动列入名单，主办单位中国友好和平发展基金会。核对于2026-10-14。所附证书为2024—2025赛季。</a:t>
            </a:r>
          </a:p>
          <a:p xmlns:a="http://schemas.openxmlformats.org/drawingml/2006/main">
            <a:r>
              <a:t>VEX官方赛事路径：https://www.vexrobotics.com/official-path ；当季规则：https://manuals.vex.com/ ；工程笔记：https://kb.vex.com/hc/en-us/articles/49010276056596-Getting-Started-with-Engineering-Notebooks 。核对于2026-10-14。实物图不证明参加全球总决赛或获奖。</a:t>
            </a:r>
          </a:p>
          <a:p xmlns:a="http://schemas.openxmlformats.org/drawingml/2006/main">
            <a:r>
              <a:t>用户提供640.jpg、R52B8105.JPG、R52B8185.JPG：香港公开赛与2026新加坡赛事现场照片。赛事名采用照片横幅及背景原文，具体奖级不由合影推断。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20+10+10+5+5=50。若探索成行变化，用真实课程和项目内容调整。第三方媒体采用另看编辑选择，当前网站不预造新闻。</a:t>
            </a:r>
          </a:p>
          <a:p xmlns:a="http://schemas.openxmlformats.org/drawingml/2006/main">
            <a:r>
              <a:t>每个案例写清问题、学生贡献、测试数据及后续改进。案例包含项目介绍、过程图片、数据演示、导师反馈、成果来源及反思。优先讲有过程的故事。校方审核身份、图片与内容后发布，不公开敏感资料。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网站与PPT独立维护。公共资源案例、课程方案、年度目标分别说明。按用户最新要求，汇报PPT与PDF可在线下载，另设在线演示；郭靖轩个人案例保留在汇报PPT，不写入网站正文。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校内举行，嘉宾以确认到场为准。学生解释自己的工作。路演形成视频与复盘，不等同融资或商业订单。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郭老师的规划经验可以帮助学生把项目经历与学科理解连接起来。竞赛、作品和活动对不同升学路径的作用不同，必须按当年官方要求逐项核查。中心不作升学录取、加分或保送保证，也不把参加活动等同于获得申请优势。高质量实践首先服务学习和成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协会会长介绍： https://scda.cn/guodanrui/ ；原始证书与讲座图像： https://hskb.com/guodanrui/ 。均核对于2026-10-14，现任协会会长同时由本人确认。</a:t>
            </a:r>
          </a:p>
          <a:p xmlns:a="http://schemas.openxmlformats.org/drawingml/2006/main">
            <a:r>
              <a:t>教育部《2025—2028学年面向中小学生的全国性竞赛活动》： https://www.moe.gov.cn/srcsite/A29/202510/t20251029_1418393.html ，核对于2026-10-14。具体赛项、学段、报名和费用须逐项核验。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学校50篇原创内容与外部刊发分开统计。项目事实、采访线索与图像可提供媒体，采用由编辑决定。校方核对事实和肖像，不承诺50次媒体曝光或升学结果。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服务验收看实际交付。50项获奖与10项一等奖为争取目标，不能虚构结果。原型或数字作品按已确认的制作条件与案例里程碑验收；归档需求、成本、反馈和学生贡献。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学校确认服务清单后进入盘点、招募与首期工作坊，不需要一次批准全部扩展投入。按季度验收调整。</a:t>
            </a:r>
          </a:p>
          <a:p xmlns:a="http://schemas.openxmlformats.org/drawingml/2006/main">
            <a:r>
              <a:t>原资料清单仍见各页演讲者备注与交付目录。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用户确认：首年12个月、7万元；5个学生创业案例、50篇校内成果报道、3—5个社团；争取50项获奖，其中10项省级、国家级或国际赛事一等奖。2026-10-14确认六家企业与四所高校资源。郭丹锐毕业于深圳高级中学、现任深圳市生涯规划与发展协会会长，陪伴儿子学习机器人5年、无人机4年。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以用户指定的结束页内容收束，邀请学校共同推进。完整方案与案例库：https://hskb.com/sz3gao/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资料依据：</a:t>
            </a:r>
          </a:p>
          <a:p xmlns:a="http://schemas.openxmlformats.org/drawingml/2006/main">
            <a:r>
              <a:t>本提案拟定的实施设计和预算测算，非供应商正式报价或已签约承诺。启动时间T0为校方确认、合同生效及场地条件满足之日。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5fcc56d15f45c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d5e786b7364f8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1ccec95b3b4dd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59aed8691b4ce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6913282e2b48b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f2cab8b5dd49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AD606FD-00D2-497A-B164-17FDAE0C61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F366293-8312-42A9-BD82-3C1289345E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5DB349C-08C1-4454-BD85-49C05F35D4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8221BC-C064-4B7F-8109-2A0AFDA7F2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7587006-B430-4831-98FD-EC1B3F68A0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EC6E0E1-8035-4DF6-A0B9-333436BC08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2A3AF3A-D145-419C-B95F-3D6410CCFB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004631-A1C5-490D-85AC-4A0D1ACFFE7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A5BA47-9654-4845-9AB7-BC99D658F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9800B7-4764-4097-A414-3CA33D31FC6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bc5dd64d264378" /><Relationship Type="http://schemas.openxmlformats.org/officeDocument/2006/relationships/slideLayout" Target="/ppt/slideLayouts/slideLayout1.xml" Id="Rd8c786e33c0f4617" /><Relationship Type="http://schemas.openxmlformats.org/officeDocument/2006/relationships/slideLayout" Target="/ppt/slideLayouts/slideLayout2.xml" Id="Rf6e8999ce83d45c4" /><Relationship Type="http://schemas.openxmlformats.org/officeDocument/2006/relationships/slideLayout" Target="/ppt/slideLayouts/slideLayout3.xml" Id="R5bd3f36e565a4508" /><Relationship Type="http://schemas.openxmlformats.org/officeDocument/2006/relationships/slideLayout" Target="/ppt/slideLayouts/slideLayout4.xml" Id="Rb12852e250294e57" /><Relationship Type="http://schemas.openxmlformats.org/officeDocument/2006/relationships/slideLayout" Target="/ppt/slideLayouts/slideLayout5.xml" Id="R89005e3bb9954745" /><Relationship Type="http://schemas.openxmlformats.org/officeDocument/2006/relationships/slideLayout" Target="/ppt/slideLayouts/slideLayout6.xml" Id="R4d6f90d30c4f47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c786e33c0f4617"/>
    <p:sldLayoutId xmlns:r="http://schemas.openxmlformats.org/officeDocument/2006/relationships" id="2147483650" r:id="Rf6e8999ce83d45c4"/>
    <p:sldLayoutId xmlns:r="http://schemas.openxmlformats.org/officeDocument/2006/relationships" id="2147483651" r:id="R5bd3f36e565a4508"/>
    <p:sldLayoutId xmlns:r="http://schemas.openxmlformats.org/officeDocument/2006/relationships" id="2147483652" r:id="Rb12852e250294e57"/>
    <p:sldLayoutId xmlns:r="http://schemas.openxmlformats.org/officeDocument/2006/relationships" id="2147483653" r:id="R89005e3bb9954745"/>
    <p:sldLayoutId xmlns:r="http://schemas.openxmlformats.org/officeDocument/2006/relationships" id="2147483654" r:id="R4d6f90d30c4f47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61a718f7af402d" /><Relationship Type="http://schemas.openxmlformats.org/officeDocument/2006/relationships/image" Target="/ppt/media/image.png" Id="Rf52876f2ae1d4790" /><Relationship Type="http://schemas.openxmlformats.org/officeDocument/2006/relationships/image" Target="/ppt/media/image.jpeg" Id="R9da7cd2a67f94bb1" /><Relationship Type="http://schemas.openxmlformats.org/officeDocument/2006/relationships/image" Target="/ppt/media/image2.jpeg" Id="R5d91f008f62d4d0a" /><Relationship Type="http://schemas.openxmlformats.org/officeDocument/2006/relationships/notesSlide" Target="/ppt/notesSlides/notesSlide1.xml" Id="R60cbf574252440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ea799cb6f14894" /><Relationship Type="http://schemas.openxmlformats.org/officeDocument/2006/relationships/image" Target="/ppt/media/image2.png" Id="R64552f214da447b3" /><Relationship Type="http://schemas.openxmlformats.org/officeDocument/2006/relationships/image" Target="/ppt/media/image3.jpeg" Id="Rcc0620a033464742" /><Relationship Type="http://schemas.openxmlformats.org/officeDocument/2006/relationships/notesSlide" Target="/ppt/notesSlides/notesSlide2.xml" Id="R49a1ffbf487048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d5c7bb77f84737" /><Relationship Type="http://schemas.openxmlformats.org/officeDocument/2006/relationships/image" Target="/ppt/media/image3.png" Id="Ra09ba39975e34896" /><Relationship Type="http://schemas.openxmlformats.org/officeDocument/2006/relationships/image" Target="/ppt/media/image4.jpeg" Id="R24dba7b450f742cb" /><Relationship Type="http://schemas.openxmlformats.org/officeDocument/2006/relationships/image" Target="/ppt/media/image5.jpeg" Id="R2a2aa204d2db41ec" /><Relationship Type="http://schemas.openxmlformats.org/officeDocument/2006/relationships/notesSlide" Target="/ppt/notesSlides/notesSlide3.xml" Id="Rad499b77dfc1410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1a0b8ad2ba49e9" /><Relationship Type="http://schemas.openxmlformats.org/officeDocument/2006/relationships/image" Target="/ppt/media/image4.png" Id="Re4d9cc00841740e9" /><Relationship Type="http://schemas.openxmlformats.org/officeDocument/2006/relationships/image" Target="/ppt/media/image6.jpeg" Id="Rad520f10109c42ae" /><Relationship Type="http://schemas.openxmlformats.org/officeDocument/2006/relationships/notesSlide" Target="/ppt/notesSlides/notesSlide4.xml" Id="R700c28959caf42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566022d47e4ea9" /><Relationship Type="http://schemas.openxmlformats.org/officeDocument/2006/relationships/image" Target="/ppt/media/image5.png" Id="Rd594a07b088d4687" /><Relationship Type="http://schemas.openxmlformats.org/officeDocument/2006/relationships/image" Target="/ppt/media/image7.jpeg" Id="R29fcd07a0a884eaa" /><Relationship Type="http://schemas.openxmlformats.org/officeDocument/2006/relationships/image" Target="/ppt/media/image8.jpeg" Id="R67baf2549b1b4bb1" /><Relationship Type="http://schemas.openxmlformats.org/officeDocument/2006/relationships/image" Target="/ppt/media/image9.jpeg" Id="R90bc7eec0d7b4b41" /><Relationship Type="http://schemas.openxmlformats.org/officeDocument/2006/relationships/notesSlide" Target="/ppt/notesSlides/notesSlide5.xml" Id="Rf3172302bf7242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bfae9c066c4844" /><Relationship Type="http://schemas.openxmlformats.org/officeDocument/2006/relationships/image" Target="/ppt/media/image6.png" Id="R9bea07fd476a4501" /><Relationship Type="http://schemas.openxmlformats.org/officeDocument/2006/relationships/image" Target="/ppt/media/image10.jpeg" Id="R591e3d2497034aa8" /><Relationship Type="http://schemas.openxmlformats.org/officeDocument/2006/relationships/image" Target="/ppt/media/image11.jpeg" Id="Re42514d8067849b8" /><Relationship Type="http://schemas.openxmlformats.org/officeDocument/2006/relationships/image" Target="/ppt/media/image12.jpeg" Id="Rbf0bc2499d2d4d5b" /><Relationship Type="http://schemas.openxmlformats.org/officeDocument/2006/relationships/image" Target="/ppt/media/image13.jpeg" Id="R69e594e9a4254138" /><Relationship Type="http://schemas.openxmlformats.org/officeDocument/2006/relationships/notesSlide" Target="/ppt/notesSlides/notesSlide6.xml" Id="R399c8bb438bc4c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b4c1f3469645ea" /><Relationship Type="http://schemas.openxmlformats.org/officeDocument/2006/relationships/image" Target="/ppt/media/image7.png" Id="Ra49c903ed4f548b1" /><Relationship Type="http://schemas.openxmlformats.org/officeDocument/2006/relationships/image" Target="/ppt/media/image14.jpeg" Id="R9d2d902ad3ca45e4" /><Relationship Type="http://schemas.openxmlformats.org/officeDocument/2006/relationships/image" Target="/ppt/media/image15.jpeg" Id="R092770da171a4077" /><Relationship Type="http://schemas.openxmlformats.org/officeDocument/2006/relationships/image" Target="/ppt/media/image16.jpeg" Id="Rb41ff2b7e7704bb5" /><Relationship Type="http://schemas.openxmlformats.org/officeDocument/2006/relationships/image" Target="/ppt/media/image17.jpeg" Id="R356fbc5879f14dcb" /><Relationship Type="http://schemas.openxmlformats.org/officeDocument/2006/relationships/notesSlide" Target="/ppt/notesSlides/notesSlide7.xml" Id="R065288c6ee8345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558ca39eae4760" /><Relationship Type="http://schemas.openxmlformats.org/officeDocument/2006/relationships/image" Target="/ppt/media/image8.png" Id="R05ad7995007d43bc" /><Relationship Type="http://schemas.openxmlformats.org/officeDocument/2006/relationships/image" Target="/ppt/media/image18.jpeg" Id="Ra1e77e053a5f4303" /><Relationship Type="http://schemas.openxmlformats.org/officeDocument/2006/relationships/notesSlide" Target="/ppt/notesSlides/notesSlide8.xml" Id="R68f7443ce4094c2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60a71a5c784f1d" /><Relationship Type="http://schemas.openxmlformats.org/officeDocument/2006/relationships/image" Target="/ppt/media/image9.png" Id="Rd9bb32f9ad184925" /><Relationship Type="http://schemas.openxmlformats.org/officeDocument/2006/relationships/image" Target="/ppt/media/image19.jpeg" Id="R93e76486e3364d3b" /><Relationship Type="http://schemas.openxmlformats.org/officeDocument/2006/relationships/notesSlide" Target="/ppt/notesSlides/notesSlide9.xml" Id="R0796c596d1e941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1c165652f84056" /><Relationship Type="http://schemas.openxmlformats.org/officeDocument/2006/relationships/image" Target="/ppt/media/image10.png" Id="R84aa9a4395624ef2" /><Relationship Type="http://schemas.openxmlformats.org/officeDocument/2006/relationships/image" Target="/ppt/media/image20.jpeg" Id="R703b4da9b8314396" /><Relationship Type="http://schemas.openxmlformats.org/officeDocument/2006/relationships/notesSlide" Target="/ppt/notesSlides/notesSlide10.xml" Id="R0ee17f09dc3141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b5a85d99364e3d" /><Relationship Type="http://schemas.openxmlformats.org/officeDocument/2006/relationships/image" Target="/ppt/media/image11.png" Id="Rf0ceed473e0a45e8" /><Relationship Type="http://schemas.openxmlformats.org/officeDocument/2006/relationships/image" Target="/ppt/media/image21.jpeg" Id="R46baf2b5e842473c" /><Relationship Type="http://schemas.openxmlformats.org/officeDocument/2006/relationships/notesSlide" Target="/ppt/notesSlides/notesSlide11.xml" Id="R8fee17f09edd4b8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8cd6db638f4cd8" /><Relationship Type="http://schemas.openxmlformats.org/officeDocument/2006/relationships/image" Target="/ppt/media/image12.png" Id="Rec2c2000b228475d" /><Relationship Type="http://schemas.openxmlformats.org/officeDocument/2006/relationships/image" Target="/ppt/media/image22.jpeg" Id="Re9cdf9548c9f4b7f" /><Relationship Type="http://schemas.openxmlformats.org/officeDocument/2006/relationships/image" Target="/ppt/media/image23.jpeg" Id="R75631a4182b24cc4" /><Relationship Type="http://schemas.openxmlformats.org/officeDocument/2006/relationships/image" Target="/ppt/media/image24.jpeg" Id="Re70cd39ff2894d7a" /><Relationship Type="http://schemas.openxmlformats.org/officeDocument/2006/relationships/image" Target="/ppt/media/image25.jpeg" Id="Rc6353fa3c6304f73" /><Relationship Type="http://schemas.openxmlformats.org/officeDocument/2006/relationships/notesSlide" Target="/ppt/notesSlides/notesSlide12.xml" Id="Rcb1100cd20d34e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833079c1704e7d" /><Relationship Type="http://schemas.openxmlformats.org/officeDocument/2006/relationships/image" Target="/ppt/media/image13.png" Id="R492dc718bd7b4df2" /><Relationship Type="http://schemas.openxmlformats.org/officeDocument/2006/relationships/image" Target="/ppt/media/image26.jpeg" Id="R50ddffe87dad41d9" /><Relationship Type="http://schemas.openxmlformats.org/officeDocument/2006/relationships/notesSlide" Target="/ppt/notesSlides/notesSlide13.xml" Id="Reee3bf660087488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4f37a8a69f4adc" /><Relationship Type="http://schemas.openxmlformats.org/officeDocument/2006/relationships/image" Target="/ppt/media/image14.png" Id="Rb344faef53d94859" /><Relationship Type="http://schemas.openxmlformats.org/officeDocument/2006/relationships/image" Target="/ppt/media/image27.jpeg" Id="R67494867340d4f92" /><Relationship Type="http://schemas.openxmlformats.org/officeDocument/2006/relationships/notesSlide" Target="/ppt/notesSlides/notesSlide14.xml" Id="R01ab83856304402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3e1c7996134db9" /><Relationship Type="http://schemas.openxmlformats.org/officeDocument/2006/relationships/image" Target="/ppt/media/image15.png" Id="R80c0ef5e3ac640df" /><Relationship Type="http://schemas.openxmlformats.org/officeDocument/2006/relationships/image" Target="/ppt/media/image28.jpeg" Id="R07e75d65b8b64e67" /><Relationship Type="http://schemas.openxmlformats.org/officeDocument/2006/relationships/notesSlide" Target="/ppt/notesSlides/notesSlide15.xml" Id="R2e3a3aaea5644a9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8c63860a98489f" /><Relationship Type="http://schemas.openxmlformats.org/officeDocument/2006/relationships/image" Target="/ppt/media/image16.png" Id="R153a27f2c4914245" /><Relationship Type="http://schemas.openxmlformats.org/officeDocument/2006/relationships/image" Target="/ppt/media/image29.jpeg" Id="R67b2291347dc47ef" /><Relationship Type="http://schemas.openxmlformats.org/officeDocument/2006/relationships/notesSlide" Target="/ppt/notesSlides/notesSlide16.xml" Id="Rd0e677dcc92d46c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87c8792c354fcc" /><Relationship Type="http://schemas.openxmlformats.org/officeDocument/2006/relationships/image" Target="/ppt/media/image17.png" Id="Ra0146d4e4fef483d" /><Relationship Type="http://schemas.openxmlformats.org/officeDocument/2006/relationships/image" Target="/ppt/media/image30.jpeg" Id="R7824b6dd07104d91" /><Relationship Type="http://schemas.openxmlformats.org/officeDocument/2006/relationships/notesSlide" Target="/ppt/notesSlides/notesSlide17.xml" Id="R453c8bcf5a634c8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2840db3fce4fa4" /><Relationship Type="http://schemas.openxmlformats.org/officeDocument/2006/relationships/image" Target="/ppt/media/image18.png" Id="R6369fad6976c4a1f" /><Relationship Type="http://schemas.openxmlformats.org/officeDocument/2006/relationships/image" Target="/ppt/media/image31.jpeg" Id="Re201848e1c8f43e8" /><Relationship Type="http://schemas.openxmlformats.org/officeDocument/2006/relationships/notesSlide" Target="/ppt/notesSlides/notesSlide18.xml" Id="Rf0c09e6e2be1411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65b9568e07458f" /><Relationship Type="http://schemas.openxmlformats.org/officeDocument/2006/relationships/image" Target="/ppt/media/image19.png" Id="R751daca5c7e24357" /><Relationship Type="http://schemas.openxmlformats.org/officeDocument/2006/relationships/image" Target="/ppt/media/image32.jpeg" Id="R3a73fbfc103c4555" /><Relationship Type="http://schemas.openxmlformats.org/officeDocument/2006/relationships/image" Target="/ppt/media/image33.jpeg" Id="R487d8a3b337d4fdf" /><Relationship Type="http://schemas.openxmlformats.org/officeDocument/2006/relationships/notesSlide" Target="/ppt/notesSlides/notesSlide19.xml" Id="R4e1abaeb33714f2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5202361c8b4f09" /><Relationship Type="http://schemas.openxmlformats.org/officeDocument/2006/relationships/image" Target="/ppt/media/image20.png" Id="R4b614f3af5594e59" /><Relationship Type="http://schemas.openxmlformats.org/officeDocument/2006/relationships/image" Target="/ppt/media/image34.jpeg" Id="Rcf462b0416d44258" /><Relationship Type="http://schemas.openxmlformats.org/officeDocument/2006/relationships/image" Target="/ppt/media/image35.jpeg" Id="Rc10531f1bb944952" /><Relationship Type="http://schemas.openxmlformats.org/officeDocument/2006/relationships/image" Target="/ppt/media/image36.jpeg" Id="Rdfe90eb7e8614ea8" /><Relationship Type="http://schemas.openxmlformats.org/officeDocument/2006/relationships/image" Target="/ppt/media/image37.jpeg" Id="R99ef86178e124a46" /><Relationship Type="http://schemas.openxmlformats.org/officeDocument/2006/relationships/notesSlide" Target="/ppt/notesSlides/notesSlide20.xml" Id="R2ff496772962474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336e5fd347439c" /><Relationship Type="http://schemas.openxmlformats.org/officeDocument/2006/relationships/image" Target="/ppt/media/image21.png" Id="R87e905902b7c42cd" /><Relationship Type="http://schemas.openxmlformats.org/officeDocument/2006/relationships/image" Target="/ppt/media/image38.jpeg" Id="R3badb475b9824846" /><Relationship Type="http://schemas.openxmlformats.org/officeDocument/2006/relationships/notesSlide" Target="/ppt/notesSlides/notesSlide21.xml" Id="R0388080c72a9477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5140c842614665" /><Relationship Type="http://schemas.openxmlformats.org/officeDocument/2006/relationships/image" Target="/ppt/media/image22.png" Id="Rcefb6f70652c40ce" /><Relationship Type="http://schemas.openxmlformats.org/officeDocument/2006/relationships/image" Target="/ppt/media/image39.jpeg" Id="R75c361d4b8dd4ba3" /><Relationship Type="http://schemas.openxmlformats.org/officeDocument/2006/relationships/image" Target="/ppt/media/image40.jpeg" Id="R990f0c74bb2043db" /><Relationship Type="http://schemas.openxmlformats.org/officeDocument/2006/relationships/image" Target="/ppt/media/image41.jpeg" Id="R000a6bee6db24697" /><Relationship Type="http://schemas.openxmlformats.org/officeDocument/2006/relationships/image" Target="/ppt/media/image42.jpeg" Id="R62f9270293c04ef3" /><Relationship Type="http://schemas.openxmlformats.org/officeDocument/2006/relationships/image" Target="/ppt/media/image43.jpeg" Id="Ra7dfc369e3644724" /><Relationship Type="http://schemas.openxmlformats.org/officeDocument/2006/relationships/notesSlide" Target="/ppt/notesSlides/notesSlide22.xml" Id="R584f063e043f4eb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367b67cbd9a4071" /><Relationship Type="http://schemas.openxmlformats.org/officeDocument/2006/relationships/image" Target="/ppt/media/image23.png" Id="Ra1e66e99e5b5420c" /><Relationship Type="http://schemas.openxmlformats.org/officeDocument/2006/relationships/image" Target="/ppt/media/image44.jpeg" Id="Ra15269847aeb4f5b" /><Relationship Type="http://schemas.openxmlformats.org/officeDocument/2006/relationships/image" Target="/ppt/media/image45.jpeg" Id="R09948b90a7844567" /><Relationship Type="http://schemas.openxmlformats.org/officeDocument/2006/relationships/image" Target="/ppt/media/image46.jpeg" Id="R54a94fa1422e44f7" /><Relationship Type="http://schemas.openxmlformats.org/officeDocument/2006/relationships/image" Target="/ppt/media/image47.jpeg" Id="R259057f789bd4551" /><Relationship Type="http://schemas.openxmlformats.org/officeDocument/2006/relationships/notesSlide" Target="/ppt/notesSlides/notesSlide23.xml" Id="R605416a5b834413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9364f1a7994fca" /><Relationship Type="http://schemas.openxmlformats.org/officeDocument/2006/relationships/image" Target="/ppt/media/image24.png" Id="R3c94820353d24599" /><Relationship Type="http://schemas.openxmlformats.org/officeDocument/2006/relationships/image" Target="/ppt/media/image48.jpeg" Id="Ra69c330729b04920" /><Relationship Type="http://schemas.openxmlformats.org/officeDocument/2006/relationships/image" Target="/ppt/media/image49.jpeg" Id="R40de6423ff2f4599" /><Relationship Type="http://schemas.openxmlformats.org/officeDocument/2006/relationships/image" Target="/ppt/media/image50.jpeg" Id="R7ba1dcc6f597491c" /><Relationship Type="http://schemas.openxmlformats.org/officeDocument/2006/relationships/notesSlide" Target="/ppt/notesSlides/notesSlide24.xml" Id="Ra051df67b8b4432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4662e66b604044" /><Relationship Type="http://schemas.openxmlformats.org/officeDocument/2006/relationships/image" Target="/ppt/media/image25.png" Id="Ra44fb8e6315c4eb6" /><Relationship Type="http://schemas.openxmlformats.org/officeDocument/2006/relationships/image" Target="/ppt/media/image51.jpeg" Id="R4ed7d2bdf27f4cdc" /><Relationship Type="http://schemas.openxmlformats.org/officeDocument/2006/relationships/image" Target="/ppt/media/image52.jpeg" Id="R891bafaeb50c4233" /><Relationship Type="http://schemas.openxmlformats.org/officeDocument/2006/relationships/image" Target="/ppt/media/image53.jpeg" Id="R4542906debf64d3e" /><Relationship Type="http://schemas.openxmlformats.org/officeDocument/2006/relationships/image" Target="/ppt/media/image54.jpeg" Id="R4b27806f6b974582" /><Relationship Type="http://schemas.openxmlformats.org/officeDocument/2006/relationships/notesSlide" Target="/ppt/notesSlides/notesSlide25.xml" Id="R3f61162339084e5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86cac26f19498b" /><Relationship Type="http://schemas.openxmlformats.org/officeDocument/2006/relationships/image" Target="/ppt/media/image26.png" Id="Rf66a452cc8474472" /><Relationship Type="http://schemas.openxmlformats.org/officeDocument/2006/relationships/image" Target="/ppt/media/image55.jpeg" Id="R3e3b8e424fcf4826" /><Relationship Type="http://schemas.openxmlformats.org/officeDocument/2006/relationships/image" Target="/ppt/media/image56.jpeg" Id="Rb3af4e2594854885" /><Relationship Type="http://schemas.openxmlformats.org/officeDocument/2006/relationships/notesSlide" Target="/ppt/notesSlides/notesSlide26.xml" Id="R1ead2a202d674a8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961077d9e84002" /><Relationship Type="http://schemas.openxmlformats.org/officeDocument/2006/relationships/image" Target="/ppt/media/image27.png" Id="R9ce9968293a44657" /><Relationship Type="http://schemas.openxmlformats.org/officeDocument/2006/relationships/image" Target="/ppt/media/image57.jpeg" Id="Rf84291f53375478d" /><Relationship Type="http://schemas.openxmlformats.org/officeDocument/2006/relationships/notesSlide" Target="/ppt/notesSlides/notesSlide27.xml" Id="R825ab21b4e014a6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163bd91ea7412a" /><Relationship Type="http://schemas.openxmlformats.org/officeDocument/2006/relationships/image" Target="/ppt/media/image28.png" Id="R1c00d5d98db44325" /><Relationship Type="http://schemas.openxmlformats.org/officeDocument/2006/relationships/image" Target="/ppt/media/image58.jpeg" Id="Re79a70ea9fc3419f" /><Relationship Type="http://schemas.openxmlformats.org/officeDocument/2006/relationships/notesSlide" Target="/ppt/notesSlides/notesSlide28.xml" Id="Rf2449a6517294bc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5c0b7a85034c7c" /><Relationship Type="http://schemas.openxmlformats.org/officeDocument/2006/relationships/image" Target="/ppt/media/image29.png" Id="R768e5c17487e476f" /><Relationship Type="http://schemas.openxmlformats.org/officeDocument/2006/relationships/image" Target="/ppt/media/image59.jpeg" Id="R3e4eed2c17f64ec1" /><Relationship Type="http://schemas.openxmlformats.org/officeDocument/2006/relationships/image" Target="/ppt/media/image60.jpeg" Id="R874111a10fd04b8f" /><Relationship Type="http://schemas.openxmlformats.org/officeDocument/2006/relationships/notesSlide" Target="/ppt/notesSlides/notesSlide29.xml" Id="R90c66ba924c941d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d5c2f5ea2f4d93" /><Relationship Type="http://schemas.openxmlformats.org/officeDocument/2006/relationships/image" Target="/ppt/media/image30.png" Id="Rd340b156b88c4b69" /><Relationship Type="http://schemas.openxmlformats.org/officeDocument/2006/relationships/image" Target="/ppt/media/image61.jpeg" Id="R1e92dedc48e74df8" /><Relationship Type="http://schemas.openxmlformats.org/officeDocument/2006/relationships/image" Target="/ppt/media/image62.jpeg" Id="Rd05272dce91d4b41" /><Relationship Type="http://schemas.openxmlformats.org/officeDocument/2006/relationships/notesSlide" Target="/ppt/notesSlides/notesSlide30.xml" Id="Rbf2c11fd77c6468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3c3b071b6a4f7e" /><Relationship Type="http://schemas.openxmlformats.org/officeDocument/2006/relationships/image" Target="/ppt/media/image31.png" Id="R787918c6d2d24f67" /><Relationship Type="http://schemas.openxmlformats.org/officeDocument/2006/relationships/image" Target="/ppt/media/image63.jpeg" Id="R2574c061cb66490d" /><Relationship Type="http://schemas.openxmlformats.org/officeDocument/2006/relationships/notesSlide" Target="/ppt/notesSlides/notesSlide31.xml" Id="R85b995eab8d147d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06d6d46e584f73" /><Relationship Type="http://schemas.openxmlformats.org/officeDocument/2006/relationships/image" Target="/ppt/media/image32.png" Id="R3812108426ea4d23" /><Relationship Type="http://schemas.openxmlformats.org/officeDocument/2006/relationships/image" Target="/ppt/media/image64.jpeg" Id="R046c3fb57619473d" /><Relationship Type="http://schemas.openxmlformats.org/officeDocument/2006/relationships/image" Target="/ppt/media/image65.jpeg" Id="Rb2ebd1ecf0204a60" /><Relationship Type="http://schemas.openxmlformats.org/officeDocument/2006/relationships/notesSlide" Target="/ppt/notesSlides/notesSlide32.xml" Id="Rea4869c39a5c436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70d35b36c4b2e" /><Relationship Type="http://schemas.openxmlformats.org/officeDocument/2006/relationships/image" Target="/ppt/media/image33.png" Id="Ra8d81d68c4544618" /><Relationship Type="http://schemas.openxmlformats.org/officeDocument/2006/relationships/image" Target="/ppt/media/image66.jpeg" Id="R8fa83778fc47453a" /><Relationship Type="http://schemas.openxmlformats.org/officeDocument/2006/relationships/notesSlide" Target="/ppt/notesSlides/notesSlide33.xml" Id="R1fbd4334f2b64c5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082ba8c6f9415d" /><Relationship Type="http://schemas.openxmlformats.org/officeDocument/2006/relationships/image" Target="/ppt/media/image34.png" Id="R5de3b5c2f1314fdc" /><Relationship Type="http://schemas.openxmlformats.org/officeDocument/2006/relationships/image" Target="/ppt/media/image67.jpeg" Id="Rf8547c906921459f" /><Relationship Type="http://schemas.openxmlformats.org/officeDocument/2006/relationships/notesSlide" Target="/ppt/notesSlides/notesSlide34.xml" Id="R2138158ca5084cc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7369a6d06e4789" /><Relationship Type="http://schemas.openxmlformats.org/officeDocument/2006/relationships/image" Target="/ppt/media/image35.png" Id="Rd86f590cd36f471c" /><Relationship Type="http://schemas.openxmlformats.org/officeDocument/2006/relationships/image" Target="/ppt/media/image68.jpeg" Id="R81d3b4fc474f45ec" /><Relationship Type="http://schemas.openxmlformats.org/officeDocument/2006/relationships/image" Target="/ppt/media/image36.png" Id="R5bf8acedf2584e7c" /><Relationship Type="http://schemas.openxmlformats.org/officeDocument/2006/relationships/image" Target="/ppt/media/image37.png" Id="R0b3d170d134d4068" /><Relationship Type="http://schemas.openxmlformats.org/officeDocument/2006/relationships/image" Target="/ppt/media/image38.png" Id="R06237c58ee704259" /><Relationship Type="http://schemas.openxmlformats.org/officeDocument/2006/relationships/image" Target="/ppt/media/image39.png" Id="R755ec93bd3b14420" /><Relationship Type="http://schemas.openxmlformats.org/officeDocument/2006/relationships/image" Target="/ppt/media/image40.png" Id="Rc93c1c91bc5b4488" /><Relationship Type="http://schemas.openxmlformats.org/officeDocument/2006/relationships/image" Target="/ppt/media/image41.png" Id="R640616a6f05948bf" /><Relationship Type="http://schemas.openxmlformats.org/officeDocument/2006/relationships/notesSlide" Target="/ppt/notesSlides/notesSlide35.xml" Id="Rf58907915d73443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5213d175014924" /><Relationship Type="http://schemas.openxmlformats.org/officeDocument/2006/relationships/image" Target="/ppt/media/image42.png" Id="R82d5382b9b7e4a89" /><Relationship Type="http://schemas.openxmlformats.org/officeDocument/2006/relationships/image" Target="/ppt/media/image69.jpeg" Id="R96656eac6f2543df" /><Relationship Type="http://schemas.openxmlformats.org/officeDocument/2006/relationships/image" Target="/ppt/media/image43.png" Id="R0cc4a1aa59104d17" /><Relationship Type="http://schemas.openxmlformats.org/officeDocument/2006/relationships/notesSlide" Target="/ppt/notesSlides/notesSlide36.xml" Id="R8d7391b3bda84b3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382f41c11a4bb8" /><Relationship Type="http://schemas.openxmlformats.org/officeDocument/2006/relationships/image" Target="/ppt/media/image44.png" Id="R5818a762ddeb4df1" /><Relationship Type="http://schemas.openxmlformats.org/officeDocument/2006/relationships/image" Target="/ppt/media/image70.jpeg" Id="Re10d2b35fc6046d7" /><Relationship Type="http://schemas.openxmlformats.org/officeDocument/2006/relationships/image" Target="/ppt/media/image45.png" Id="Rae6574df927a4ffb" /><Relationship Type="http://schemas.openxmlformats.org/officeDocument/2006/relationships/notesSlide" Target="/ppt/notesSlides/notesSlide37.xml" Id="Rbc3cbcd014244375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405302d38b48bb" /><Relationship Type="http://schemas.openxmlformats.org/officeDocument/2006/relationships/image" Target="/ppt/media/image46.png" Id="R466c7153dc474517" /><Relationship Type="http://schemas.openxmlformats.org/officeDocument/2006/relationships/image" Target="/ppt/media/image71.jpeg" Id="Rf7557066d03b4635" /><Relationship Type="http://schemas.openxmlformats.org/officeDocument/2006/relationships/image" Target="/ppt/media/image47.png" Id="Rbc31040d0d3743bb" /><Relationship Type="http://schemas.openxmlformats.org/officeDocument/2006/relationships/notesSlide" Target="/ppt/notesSlides/notesSlide38.xml" Id="Rd0015ee0b9b9468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6ce530a2834b34" /><Relationship Type="http://schemas.openxmlformats.org/officeDocument/2006/relationships/image" Target="/ppt/media/image48.png" Id="R95e9b7e992374525" /><Relationship Type="http://schemas.openxmlformats.org/officeDocument/2006/relationships/image" Target="/ppt/media/image72.jpeg" Id="Rf9cbeb82e8e34114" /><Relationship Type="http://schemas.openxmlformats.org/officeDocument/2006/relationships/image" Target="/ppt/media/image49.png" Id="Ref4d9e9ff339463e" /><Relationship Type="http://schemas.openxmlformats.org/officeDocument/2006/relationships/notesSlide" Target="/ppt/notesSlides/notesSlide39.xml" Id="Rb3d62f5ae4c84098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7ee528bb7d43d0" /><Relationship Type="http://schemas.openxmlformats.org/officeDocument/2006/relationships/image" Target="/ppt/media/image50.png" Id="R987fc6fdbbc844a7" /><Relationship Type="http://schemas.openxmlformats.org/officeDocument/2006/relationships/image" Target="/ppt/media/image73.jpeg" Id="Rd8457bf569964d5c" /><Relationship Type="http://schemas.openxmlformats.org/officeDocument/2006/relationships/image" Target="/ppt/media/image51.png" Id="R29f909c4f10a4edc" /><Relationship Type="http://schemas.openxmlformats.org/officeDocument/2006/relationships/notesSlide" Target="/ppt/notesSlides/notesSlide40.xml" Id="Rab392bc504774dd3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520f8e42c9496d" /><Relationship Type="http://schemas.openxmlformats.org/officeDocument/2006/relationships/image" Target="/ppt/media/image52.png" Id="R75649d54b6ec4961" /><Relationship Type="http://schemas.openxmlformats.org/officeDocument/2006/relationships/image" Target="/ppt/media/image74.jpeg" Id="R90adace68fdf4120" /><Relationship Type="http://schemas.openxmlformats.org/officeDocument/2006/relationships/image" Target="/ppt/media/image53.png" Id="Rbf955a1aefdb4b92" /><Relationship Type="http://schemas.openxmlformats.org/officeDocument/2006/relationships/notesSlide" Target="/ppt/notesSlides/notesSlide41.xml" Id="R73fbcdbe337649f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b983ccfec14b21" /><Relationship Type="http://schemas.openxmlformats.org/officeDocument/2006/relationships/image" Target="/ppt/media/image54.png" Id="R1fd5d39da870461d" /><Relationship Type="http://schemas.openxmlformats.org/officeDocument/2006/relationships/image" Target="/ppt/media/image75.jpeg" Id="R2e678e7d24ae49be" /><Relationship Type="http://schemas.openxmlformats.org/officeDocument/2006/relationships/image" Target="/ppt/media/image76.jpeg" Id="R7ab3c52ef7ff42cb" /><Relationship Type="http://schemas.openxmlformats.org/officeDocument/2006/relationships/image" Target="/ppt/media/image77.jpeg" Id="Rc8853a6da7264f31" /><Relationship Type="http://schemas.openxmlformats.org/officeDocument/2006/relationships/notesSlide" Target="/ppt/notesSlides/notesSlide42.xml" Id="R47d7fc6ad9744132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fd8de7e00b4964" /><Relationship Type="http://schemas.openxmlformats.org/officeDocument/2006/relationships/image" Target="/ppt/media/image55.png" Id="R922c2edd5ce947da" /><Relationship Type="http://schemas.openxmlformats.org/officeDocument/2006/relationships/image" Target="/ppt/media/image78.jpeg" Id="Rc708e9f498914ce1" /><Relationship Type="http://schemas.openxmlformats.org/officeDocument/2006/relationships/image" Target="/ppt/media/image56.png" Id="R6fb7584cb57a4d12" /><Relationship Type="http://schemas.openxmlformats.org/officeDocument/2006/relationships/image" Target="/ppt/media/image57.png" Id="R64febcf4f21b4019" /><Relationship Type="http://schemas.openxmlformats.org/officeDocument/2006/relationships/image" Target="/ppt/media/image58.png" Id="Rba17b55e764943fd" /><Relationship Type="http://schemas.openxmlformats.org/officeDocument/2006/relationships/image" Target="/ppt/media/image59.png" Id="R827bc8c43cc34867" /><Relationship Type="http://schemas.openxmlformats.org/officeDocument/2006/relationships/notesSlide" Target="/ppt/notesSlides/notesSlide43.xml" Id="R5eda88b10dd8452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2c9324051d4c63" /><Relationship Type="http://schemas.openxmlformats.org/officeDocument/2006/relationships/image" Target="/ppt/media/image60.png" Id="R82487ff4a00a453c" /><Relationship Type="http://schemas.openxmlformats.org/officeDocument/2006/relationships/image" Target="/ppt/media/image79.jpeg" Id="Rb52d9ed327b54392" /><Relationship Type="http://schemas.openxmlformats.org/officeDocument/2006/relationships/notesSlide" Target="/ppt/notesSlides/notesSlide44.xml" Id="R44429cabbd7c4827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5d6b2c5101484e" /><Relationship Type="http://schemas.openxmlformats.org/officeDocument/2006/relationships/image" Target="/ppt/media/image61.png" Id="R4de1e5098ec047b8" /><Relationship Type="http://schemas.openxmlformats.org/officeDocument/2006/relationships/image" Target="/ppt/media/image80.jpeg" Id="R5b9cf772a662499e" /><Relationship Type="http://schemas.openxmlformats.org/officeDocument/2006/relationships/notesSlide" Target="/ppt/notesSlides/notesSlide45.xml" Id="R75e21c8228d449f9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f767a660394ea7" /><Relationship Type="http://schemas.openxmlformats.org/officeDocument/2006/relationships/image" Target="/ppt/media/image62.png" Id="R8451bf485c9949ee" /><Relationship Type="http://schemas.openxmlformats.org/officeDocument/2006/relationships/image" Target="/ppt/media/image81.jpeg" Id="R752fdd4c0f4d4fd4" /><Relationship Type="http://schemas.openxmlformats.org/officeDocument/2006/relationships/notesSlide" Target="/ppt/notesSlides/notesSlide46.xml" Id="R702e302d68f8466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752bcec70d4a32" /><Relationship Type="http://schemas.openxmlformats.org/officeDocument/2006/relationships/image" Target="/ppt/media/image63.png" Id="R1670abf95b5249dd" /><Relationship Type="http://schemas.openxmlformats.org/officeDocument/2006/relationships/image" Target="/ppt/media/image82.jpeg" Id="R62893773a74642ce" /><Relationship Type="http://schemas.openxmlformats.org/officeDocument/2006/relationships/notesSlide" Target="/ppt/notesSlides/notesSlide47.xml" Id="R53c33844b2da44c0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8b040cc1d647e1" /><Relationship Type="http://schemas.openxmlformats.org/officeDocument/2006/relationships/image" Target="/ppt/media/image64.png" Id="R5a68cfde805f44e3" /><Relationship Type="http://schemas.openxmlformats.org/officeDocument/2006/relationships/image" Target="/ppt/media/image83.jpeg" Id="R609622531d0a4f17" /><Relationship Type="http://schemas.openxmlformats.org/officeDocument/2006/relationships/notesSlide" Target="/ppt/notesSlides/notesSlide48.xml" Id="R60862e8eb62d4804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20480f7f1f4d98" /><Relationship Type="http://schemas.openxmlformats.org/officeDocument/2006/relationships/image" Target="/ppt/media/image65.png" Id="Rc4d811bf32ab42c3" /><Relationship Type="http://schemas.openxmlformats.org/officeDocument/2006/relationships/image" Target="/ppt/media/image84.jpeg" Id="R0c940e3ff51446c3" /><Relationship Type="http://schemas.openxmlformats.org/officeDocument/2006/relationships/notesSlide" Target="/ppt/notesSlides/notesSlide49.xml" Id="Reddbcfea0ef84e80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efea3a8b074840" /><Relationship Type="http://schemas.openxmlformats.org/officeDocument/2006/relationships/image" Target="/ppt/media/image66.png" Id="R3518cb53db7c4e59" /><Relationship Type="http://schemas.openxmlformats.org/officeDocument/2006/relationships/image" Target="/ppt/media/image85.jpeg" Id="R1c27f781efb34d21" /><Relationship Type="http://schemas.openxmlformats.org/officeDocument/2006/relationships/notesSlide" Target="/ppt/notesSlides/notesSlide50.xml" Id="R170e16176d6543e5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cc27ecc8e342f6" /><Relationship Type="http://schemas.openxmlformats.org/officeDocument/2006/relationships/image" Target="/ppt/media/image67.png" Id="R6d09536a20b246e2" /><Relationship Type="http://schemas.openxmlformats.org/officeDocument/2006/relationships/image" Target="/ppt/media/image86.jpeg" Id="R5a05cc9dafa444d9" /><Relationship Type="http://schemas.openxmlformats.org/officeDocument/2006/relationships/notesSlide" Target="/ppt/notesSlides/notesSlide51.xml" Id="R6ed894aca3264265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c9ef49ae9d474d" /><Relationship Type="http://schemas.openxmlformats.org/officeDocument/2006/relationships/image" Target="/ppt/media/image68.png" Id="R211da9b87b6f4ef2" /><Relationship Type="http://schemas.openxmlformats.org/officeDocument/2006/relationships/image" Target="/ppt/media/image87.jpeg" Id="R82e23a41f4a84886" /><Relationship Type="http://schemas.openxmlformats.org/officeDocument/2006/relationships/notesSlide" Target="/ppt/notesSlides/notesSlide52.xml" Id="R5b4610fb811d466b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9911c750184cec" /><Relationship Type="http://schemas.openxmlformats.org/officeDocument/2006/relationships/image" Target="/ppt/media/image69.png" Id="R2a86f255fc224e95" /><Relationship Type="http://schemas.openxmlformats.org/officeDocument/2006/relationships/image" Target="/ppt/media/image88.jpeg" Id="Rf1a225c0ec444b39" /><Relationship Type="http://schemas.openxmlformats.org/officeDocument/2006/relationships/notesSlide" Target="/ppt/notesSlides/notesSlide53.xml" Id="R77d8b485c0ff4a09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e59efa15fa42eb" /><Relationship Type="http://schemas.openxmlformats.org/officeDocument/2006/relationships/image" Target="/ppt/media/image70.png" Id="R9dfd91a58d30441f" /><Relationship Type="http://schemas.openxmlformats.org/officeDocument/2006/relationships/image" Target="/ppt/media/image89.jpeg" Id="Rc19997f028864f12" /><Relationship Type="http://schemas.openxmlformats.org/officeDocument/2006/relationships/notesSlide" Target="/ppt/notesSlides/notesSlide54.xml" Id="R384f99c9fedf43f3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7d1974dc17401e" /><Relationship Type="http://schemas.openxmlformats.org/officeDocument/2006/relationships/image" Target="/ppt/media/image71.png" Id="R6c379d1ed1e74f9c" /><Relationship Type="http://schemas.openxmlformats.org/officeDocument/2006/relationships/image" Target="/ppt/media/image90.jpeg" Id="R50482c90a18044d7" /><Relationship Type="http://schemas.openxmlformats.org/officeDocument/2006/relationships/notesSlide" Target="/ppt/notesSlides/notesSlide55.xml" Id="Rf9730831cc444684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533ac29c6b4235" /><Relationship Type="http://schemas.openxmlformats.org/officeDocument/2006/relationships/image" Target="/ppt/media/image72.png" Id="R7d504e6a272d4215" /><Relationship Type="http://schemas.openxmlformats.org/officeDocument/2006/relationships/image" Target="/ppt/media/image91.jpeg" Id="R99371abc52f34a78" /><Relationship Type="http://schemas.openxmlformats.org/officeDocument/2006/relationships/notesSlide" Target="/ppt/notesSlides/notesSlide56.xml" Id="R8b52cfec8e514b59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1cfcc2f8a147bf" /><Relationship Type="http://schemas.openxmlformats.org/officeDocument/2006/relationships/image" Target="/ppt/media/image73.png" Id="R6089e7d93e704699" /><Relationship Type="http://schemas.openxmlformats.org/officeDocument/2006/relationships/image" Target="/ppt/media/image92.jpeg" Id="Rda76951055cd4327" /><Relationship Type="http://schemas.openxmlformats.org/officeDocument/2006/relationships/notesSlide" Target="/ppt/notesSlides/notesSlide57.xml" Id="R6528db680f054787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f0ac0c7a3d460d" /><Relationship Type="http://schemas.openxmlformats.org/officeDocument/2006/relationships/image" Target="/ppt/media/image74.png" Id="R5bca502978eb41ef" /><Relationship Type="http://schemas.openxmlformats.org/officeDocument/2006/relationships/image" Target="/ppt/media/image93.jpeg" Id="Rb9c9b33a36a54c01" /><Relationship Type="http://schemas.openxmlformats.org/officeDocument/2006/relationships/notesSlide" Target="/ppt/notesSlides/notesSlide58.xml" Id="R13b7e02ce63447b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831373f4564117" /><Relationship Type="http://schemas.openxmlformats.org/officeDocument/2006/relationships/image" Target="/ppt/media/image75.png" Id="R8b560615c50d4fc9" /><Relationship Type="http://schemas.openxmlformats.org/officeDocument/2006/relationships/image" Target="/ppt/media/image94.jpeg" Id="R88a5763e2608444b" /><Relationship Type="http://schemas.openxmlformats.org/officeDocument/2006/relationships/notesSlide" Target="/ppt/notesSlides/notesSlide59.xml" Id="R07554ac32acc4ec6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eed137d81f427d" /><Relationship Type="http://schemas.openxmlformats.org/officeDocument/2006/relationships/notesSlide" Target="/ppt/notesSlides/notesSlide60.xml" Id="R2aeb7c231c5645d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5FA84D-D93F-407B-B439-C9EE02CB40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2876f2ae1d4790"/>
          <a:stretch xmlns:a="http://schemas.openxmlformats.org/drawingml/2006/main"/>
        </p:blipFill>
        <p:spPr>
          <a:xfrm xmlns:a="http://schemas.openxmlformats.org/drawingml/2006/main">
            <a:off x="571500" y="419183"/>
            <a:ext cx="2333625" cy="533233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CE4E0F-3425-42BD-9F02-F4C805F313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a7cd2a67f94bb1"/>
          <a:stretch xmlns:a="http://schemas.openxmlformats.org/drawingml/2006/main"/>
        </p:blipFill>
        <p:spPr>
          <a:xfrm xmlns:a="http://schemas.openxmlformats.org/drawingml/2006/main">
            <a:off x="3429000" y="400050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text-0">
            <a:extLst xmlns:a="http://schemas.openxmlformats.org/drawingml/2006/main">
              <a:ext uri="{FF2B5EF4-FFF2-40B4-BE49-F238E27FC236}">
                <a16:creationId xmlns:a16="http://schemas.microsoft.com/office/drawing/2014/main" id="{ED4AEEB3-ADCA-4FCE-AF40-B05D6C8F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504825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深圳市第三高级中学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92FB2-D7A8-48BC-881F-64BA8A92AA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91f008f62d4d0a"/>
          <a:srcRect xmlns:a="http://schemas.openxmlformats.org/drawingml/2006/main" l="17836" t="0" r="1783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1333500"/>
            <a:ext cx="5334000" cy="5524500"/>
          </a:xfrm>
          <a:prstGeom xmlns:a="http://schemas.openxmlformats.org/drawingml/2006/main" prst="rect">
            <a:avLst/>
          </a:prstGeom>
        </p:spPr>
      </p:pic>
      <p:sp>
        <p:nvSpPr>
          <p:cNvPr id="5" name="text-1">
            <a:extLst xmlns:a="http://schemas.openxmlformats.org/drawingml/2006/main">
              <a:ext uri="{FF2B5EF4-FFF2-40B4-BE49-F238E27FC236}">
                <a16:creationId xmlns:a16="http://schemas.microsoft.com/office/drawing/2014/main" id="{CBD5F8E1-4C11-44AF-A9FA-2B588989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2877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学校建设提案</a:t>
            </a:r>
          </a:p>
        </p:txBody>
      </p:sp>
      <p:sp>
        <p:nvSpPr>
          <p:cNvPr id="6" name="text-2">
            <a:extLst xmlns:a="http://schemas.openxmlformats.org/drawingml/2006/main">
              <a:ext uri="{FF2B5EF4-FFF2-40B4-BE49-F238E27FC236}">
                <a16:creationId xmlns:a16="http://schemas.microsoft.com/office/drawing/2014/main" id="{93EDEF56-71A1-4DA8-94AF-C34EE027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9825"/>
            <a:ext cx="6096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深圳第三高级</a:t>
            </a:r>
          </a:p>
          <a:p xmlns:a="http://schemas.openxmlformats.org/drawingml/2006/main">
            <a:pPr algn="l">
              <a:defRPr sz="4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智能科技成长中心</a:t>
            </a:r>
          </a:p>
        </p:txBody>
      </p:sp>
      <p:sp>
        <p:nvSpPr>
          <p:cNvPr id="7" name="text-3">
            <a:extLst xmlns:a="http://schemas.openxmlformats.org/drawingml/2006/main">
              <a:ext uri="{FF2B5EF4-FFF2-40B4-BE49-F238E27FC236}">
                <a16:creationId xmlns:a16="http://schemas.microsoft.com/office/drawing/2014/main" id="{73E9EE00-5B68-4241-BD7E-D27B48BD6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95775"/>
            <a:ext cx="600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3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让每一种潜能</a:t>
            </a:r>
          </a:p>
          <a:p xmlns:a="http://schemas.openxmlformats.org/drawingml/2006/main">
            <a:pPr algn="l">
              <a:defRPr sz="23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都有实践与成长的空间</a:t>
            </a:r>
          </a:p>
        </p:txBody>
      </p:sp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7B2FC48C-5E49-4536-90BD-2D479D1B0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0"/>
            <a:ext cx="609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博格港湾首个校级中心拟落地项目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1747C1B1-761A-4541-A3BA-142F19BF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29350"/>
            <a:ext cx="609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2026年10月　首年建设提案</a:t>
            </a:r>
          </a:p>
        </p:txBody>
      </p:sp>
    </p:spTree>
    <p:extLst>
      <p:ext uri="{BB962C8B-B14F-4D97-AF65-F5344CB8AC3E}">
        <p14:creationId xmlns:p14="http://schemas.microsoft.com/office/powerpoint/2010/main" val="8469176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DAAB44F3-BAC4-4E38-8E26-15D8F1C41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5453B9-AC68-4ECB-AD22-49FB6EDB07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552f214da447b3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64785-C59B-4CBC-9A88-151048406F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0620a033464742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C8D96FE-56A6-448C-ACF7-20C6F0D9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首年建设的五组目标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7AEC123C-94F6-430D-B0F3-0E59B939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7万元覆盖全年基础服务，原型专项投入与外出费用另行落实。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84C037BB-EF38-4229-BE4D-3DBB98B20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18F7F431-EF76-4CF0-9A30-1C5632E1B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9262BC53-7A35-44BC-8222-0C17DE00B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项学生创业案例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A2DBA6B8-878B-4B00-9948-70E37C516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A301FB53-BEBD-44A9-AC8F-A01A577A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校内成果内容篇数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8551A13F-7720-48AD-8C35-E09B9055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3—5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DB13E1F6-4F3C-4519-9152-719A42C6F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科创社团支持方向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E706EC-473B-4E7B-BCFD-0BEBBBB6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9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F92E728C-503E-4787-B0F7-F06FDC92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5项学生创业案例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09D67291-AE8F-404E-85A3-9ABDE057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形成原型或样章、反馈与路演档案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6764181F-7827-4FA7-B47E-C04F9A95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50篇成果内容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7F5D5D3C-18EF-4190-BD6E-D170B29D1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校内原创报道，经审核后发布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D1DB1AF9-E2BA-45CF-8671-9CD0D3B0F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50项获奖目标</a:t>
            </a:r>
          </a:p>
        </p:txBody>
      </p:sp>
      <p:sp>
        <p:nvSpPr>
          <p:cNvPr id="19" name="text-16">
            <a:extLst xmlns:a="http://schemas.openxmlformats.org/drawingml/2006/main">
              <a:ext uri="{FF2B5EF4-FFF2-40B4-BE49-F238E27FC236}">
                <a16:creationId xmlns:a16="http://schemas.microsoft.com/office/drawing/2014/main" id="{575E004A-AD85-40F4-83C2-D4444F60C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其中10项一等奖，取决于参赛与评审</a:t>
            </a:r>
          </a:p>
        </p:txBody>
      </p:sp>
    </p:spTree>
    <p:extLst>
      <p:ext uri="{BB962C8B-B14F-4D97-AF65-F5344CB8AC3E}">
        <p14:creationId xmlns:p14="http://schemas.microsoft.com/office/powerpoint/2010/main" val="15417289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0">
            <a:extLst xmlns:a="http://schemas.openxmlformats.org/drawingml/2006/main">
              <a:ext uri="{FF2B5EF4-FFF2-40B4-BE49-F238E27FC236}">
                <a16:creationId xmlns:a16="http://schemas.microsoft.com/office/drawing/2014/main" id="{04C65B20-5802-48E0-913E-E688B4BB7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AF6EC-FD79-40D6-AFA3-249675493A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9ba39975e34896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83382C-994E-402F-82EA-65A33B389B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ba7b450f742cb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A1620D88-22CB-4489-9C94-014F4AF0A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郭丹锐：教育规划与科创实践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F1FA42B3-320D-40D8-B428-05D34977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深圳高级中学校友，以持续陪伴与工程实践理解学生成长。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27067EAC-731D-4A9C-85B3-AAD195E8E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B76016-C809-4087-8030-15F3A045F6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2aa204d2db41ec"/>
          <a:stretch xmlns:a="http://schemas.openxmlformats.org/drawingml/2006/main"/>
        </p:blipFill>
        <p:spPr>
          <a:xfrm xmlns:a="http://schemas.openxmlformats.org/drawingml/2006/main">
            <a:off x="8445500" y="2381250"/>
            <a:ext cx="2349500" cy="3524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3D808E0D-0B7E-477C-B92F-D69EE3FB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690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专业背景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885375BD-265F-44D4-9008-DFB59A67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690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北京大学应用心理学硕士；深圳高级中学毕业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3DA6EA55-9C59-484E-AE04-864D9DB1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690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现任职务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5C973EE0-0A08-4DC3-B150-BBFE9E399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690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深圳市生涯规划与发展协会会长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4C8C210F-ADA1-444A-A1B7-71A3764C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690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“理工男”的实践兴趣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605EBA1B-55A1-4598-A01F-4587B544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6905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拆解问题、动手尝试，用原型和数据检验想法</a:t>
            </a:r>
          </a:p>
        </p:txBody>
      </p:sp>
    </p:spTree>
    <p:extLst>
      <p:ext uri="{BB962C8B-B14F-4D97-AF65-F5344CB8AC3E}">
        <p14:creationId xmlns:p14="http://schemas.microsoft.com/office/powerpoint/2010/main" val="866636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864B2A6A-BFA5-49FF-9256-3646183CF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D2DEE-7F45-4460-BC6C-A7871423C2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d9cc00841740e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DCEC8F-84EB-4E0C-847D-05D31F7587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520f10109c42ae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C5E52DA4-F8D6-48B8-A1E2-6BBF52AD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五年机器人，四年无人机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2F1C961A-9F16-48D4-9799-1CC6AC82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陪伴儿子学习机器人5年、无人机4年，持续寻找适合的项目和老师。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B95DB08D-BB64-4425-8CEC-9DDF7CEB3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1B32BE51-64D0-4A58-A863-66F7D61C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5年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FBE38A6C-C58E-4B50-B9A3-5D3AD52B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机器人学习陪伴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ABA91688-2D76-4314-A117-EAFF01071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4年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8FABA02B-5384-467F-816A-587C5BB44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无人机学习陪伴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3C5C7031-6CD6-4BF9-A701-DA810E5D3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持续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C2009CCE-3F3C-4360-98FF-A7D9DC73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项目与活动安排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681A9E-17C2-4AE7-AB8B-3EA9CD29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9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41EAB712-C6D3-4851-B55A-06426CC2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持续的兴趣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818076E5-E5CA-45DC-9841-96154A39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儿子对科创的兴趣，让家庭长期投入机器人与无人机学习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145B9E82-3463-4B45-AD5F-7FD17F30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持续的安排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E5F9BC0A-FA91-4BB3-BA58-0F5EEB57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通过课程、训练、营地与赛事，把兴趣变成真实实践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0FA8481F-BFEB-4A5B-B28A-4C9849E15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持续的观察</a:t>
            </a:r>
          </a:p>
        </p:txBody>
      </p:sp>
      <p:sp>
        <p:nvSpPr>
          <p:cNvPr id="19" name="text-16">
            <a:extLst xmlns:a="http://schemas.openxmlformats.org/drawingml/2006/main">
              <a:ext uri="{FF2B5EF4-FFF2-40B4-BE49-F238E27FC236}">
                <a16:creationId xmlns:a16="http://schemas.microsoft.com/office/drawing/2014/main" id="{39221757-A3C2-40E9-B733-F5BB2079E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看到学生需要连续的指导，也需要作品与成长记录</a:t>
            </a:r>
          </a:p>
        </p:txBody>
      </p:sp>
    </p:spTree>
    <p:extLst>
      <p:ext uri="{BB962C8B-B14F-4D97-AF65-F5344CB8AC3E}">
        <p14:creationId xmlns:p14="http://schemas.microsoft.com/office/powerpoint/2010/main" val="1495440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25E58B3B-B081-49C9-B6B1-5BF2F411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F178D5-98D3-418C-87C9-625F52E1F2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94a07b088d468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83FCEA-1292-4947-A66C-6B0D312F28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cd07a0a884eaa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F5B834C-44ED-4400-80CC-56DB1AD7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少年创客案例：农业无人机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F3858F01-7991-438A-8EFD-68AD25376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生活问题逐渐形成设计报告、作品尝试与比赛材料。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2A5BF442-A204-49A3-9469-FF42250D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9B7439-0AB5-492E-A1BB-923710C86E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af2549b1b4bb1"/>
          <a:stretch xmlns:a="http://schemas.openxmlformats.org/drawingml/2006/main"/>
        </p:blipFill>
        <p:spPr>
          <a:xfrm xmlns:a="http://schemas.openxmlformats.org/drawingml/2006/main">
            <a:off x="1958578" y="2400300"/>
            <a:ext cx="2464594" cy="3286125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68B9DFA4-DE99-4548-983D-E11C22D1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郭靖轩项目原型资料：智能高效施肥浇灌一体无人机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036FA-C816-4F52-9AA6-10C52842D6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c7eec0d7b4b41"/>
          <a:stretch xmlns:a="http://schemas.openxmlformats.org/drawingml/2006/main"/>
        </p:blipFill>
        <p:spPr>
          <a:xfrm xmlns:a="http://schemas.openxmlformats.org/drawingml/2006/main">
            <a:off x="7772070" y="2400300"/>
            <a:ext cx="2362860" cy="3286125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F1788BD7-49BF-4566-9A5F-998C96E4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ICC 2024—2025赛季省级二等奖</a:t>
            </a:r>
          </a:p>
        </p:txBody>
      </p:sp>
    </p:spTree>
    <p:extLst>
      <p:ext uri="{BB962C8B-B14F-4D97-AF65-F5344CB8AC3E}">
        <p14:creationId xmlns:p14="http://schemas.microsoft.com/office/powerpoint/2010/main" val="1521375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F3050471-904D-4CC0-B0AD-223FAB05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19C79-D751-43FD-B463-D446E25F95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ea07fd476a4501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A97DB-336A-4EE4-A675-520646EB80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1e3d2497034aa8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7A1468D7-4129-45D5-80DD-299AEB145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郭丹锐的专业与指导经历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93E2AAD4-FC94-4DBE-9048-BB9FD3EF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生涯发展背景与科创活动经历，为学生项目提供持续支持。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33EEF48-7477-4B0E-A48A-5980D850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06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E25CC3-36CF-488E-B7DF-1FD488F65D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2514d8067849b8"/>
          <a:stretch xmlns:a="http://schemas.openxmlformats.org/drawingml/2006/main"/>
        </p:blipFill>
        <p:spPr>
          <a:xfrm xmlns:a="http://schemas.openxmlformats.org/drawingml/2006/main">
            <a:off x="571500" y="2762106"/>
            <a:ext cx="3530600" cy="2514887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33632A33-AAFF-49EF-B9A4-317A12699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NCDA生涯发展指导培训证书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B1255D-8384-4DB3-8F69-702E98E17A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bc2499d2d4d5b"/>
          <a:stretch xmlns:a="http://schemas.openxmlformats.org/drawingml/2006/main"/>
        </p:blipFill>
        <p:spPr>
          <a:xfrm xmlns:a="http://schemas.openxmlformats.org/drawingml/2006/main">
            <a:off x="4330700" y="2882697"/>
            <a:ext cx="3530600" cy="2273706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8CB0B53E-F9C6-4694-8F95-7F7FE9F5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2019全球升学生涯峰会主题演讲证书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12EC8-65D4-44ED-803F-77EDD5A527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e594e9a4254138"/>
          <a:stretch xmlns:a="http://schemas.openxmlformats.org/drawingml/2006/main"/>
        </p:blipFill>
        <p:spPr>
          <a:xfrm xmlns:a="http://schemas.openxmlformats.org/drawingml/2006/main">
            <a:off x="8089900" y="2773456"/>
            <a:ext cx="3530600" cy="2492188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BF2988B1-98E0-4621-92ED-6FE170A37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APAI Singapore 2026</a:t>
            </a:r>
          </a:p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Outstanding Mentor Award</a:t>
            </a:r>
          </a:p>
        </p:txBody>
      </p:sp>
    </p:spTree>
    <p:extLst>
      <p:ext uri="{BB962C8B-B14F-4D97-AF65-F5344CB8AC3E}">
        <p14:creationId xmlns:p14="http://schemas.microsoft.com/office/powerpoint/2010/main" val="18127689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5F396837-23F8-4A8D-BFAE-0D287135B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01 / 发起人与真实案例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EA6F2F-F894-4A21-8910-8F541D5267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c903ed4f548b1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5E11DC-D941-463C-BC52-EE9BE057E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2d902ad3ca45e4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ED5C2692-7C09-4394-A07E-96CB15B91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大疆与机器人赛事的成长证据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8C86BA5-13C2-48B5-9A99-C2EDE253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参赛经历、能力证明与具体奖项，分别记录。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9775FD6A-9F50-4681-A49B-79D8E790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07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401E2-4F66-4E86-84B3-E682CEE61D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2770da171a4077"/>
          <a:stretch xmlns:a="http://schemas.openxmlformats.org/drawingml/2006/main"/>
        </p:blipFill>
        <p:spPr>
          <a:xfrm xmlns:a="http://schemas.openxmlformats.org/drawingml/2006/main">
            <a:off x="12248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E46D3D3F-D4A1-41EF-88E0-50EA2925C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机甲大师深圳站参赛证书</a:t>
            </a:r>
          </a:p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2021年12月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48F0A5-FF1B-486A-8651-556430C920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1ff2b7e7704bb5"/>
          <a:stretch xmlns:a="http://schemas.openxmlformats.org/drawingml/2006/main"/>
        </p:blipFill>
        <p:spPr>
          <a:xfrm xmlns:a="http://schemas.openxmlformats.org/drawingml/2006/main">
            <a:off x="4330700" y="2771107"/>
            <a:ext cx="3530600" cy="2496885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CB9FC075-A584-434D-B052-2C3D5188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2023 Botball ASIA</a:t>
            </a:r>
          </a:p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入门级证书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F84B7-5E60-4C43-8ED9-65E3F42B6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6fbc5879f14dcb"/>
          <a:stretch xmlns:a="http://schemas.openxmlformats.org/drawingml/2006/main"/>
        </p:blipFill>
        <p:spPr>
          <a:xfrm xmlns:a="http://schemas.openxmlformats.org/drawingml/2006/main">
            <a:off x="8089900" y="2771107"/>
            <a:ext cx="3530600" cy="2496885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15D891FE-9950-4A0A-9E24-49138162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2023 Botball ASIA</a:t>
            </a:r>
          </a:p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入门级一等奖</a:t>
            </a:r>
          </a:p>
        </p:txBody>
      </p:sp>
    </p:spTree>
    <p:extLst>
      <p:ext uri="{BB962C8B-B14F-4D97-AF65-F5344CB8AC3E}">
        <p14:creationId xmlns:p14="http://schemas.microsoft.com/office/powerpoint/2010/main" val="3100014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">
            <a:extLst xmlns:a="http://schemas.openxmlformats.org/drawingml/2006/main">
              <a:ext uri="{FF2B5EF4-FFF2-40B4-BE49-F238E27FC236}">
                <a16:creationId xmlns:a16="http://schemas.microsoft.com/office/drawing/2014/main" id="{B15EDEC8-2099-40D5-9AC1-DC4877FB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AD710-2D1C-41C6-828D-BD754E200B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d7995007d43b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14DAF-699F-4A4D-9D6E-F80585E436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77e053a5f4303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BC07358E-E88C-4627-BB24-42529A976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智能科技成长中心的六个板块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D65D6CA8-1BBB-4006-B3F6-7FA665C8C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以科创实践为首年主线，学校按需求选择和叠加。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E4355DC2-CD8A-45FF-8B6B-C0BB571CF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08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2A21119D-B489-4347-BD4A-6748810E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01 教师与教学AI辅助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EECDFCE9-131F-4785-A2BF-7CADF6A96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099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备课、知识库、学科助手与AI自习室试点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1F6E5208-58AF-4B23-BF56-1CAC40A3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5527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02 全体学生AI学习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27137E67-DDBC-498E-B8E3-19639635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099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基础素养、编程实践与项目制课程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94BC7CDF-FF9E-48AC-A916-7CB4797F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03 科创教育与孵化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A51854B2-8D16-4C82-B6FC-146A3A155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普及、竞赛进阶和原创课题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F52925CE-7007-4E19-90C8-3EAFCB58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7719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04 城市探索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068949A7-36D6-4983-A760-1CBA5872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2291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每月拟组织1—2场校外探索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6812DFA0-88BC-4531-8827-30438FB95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05 天才少年培养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D1D357ED-D89F-490D-BAE6-6CB87D59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483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一人一案与教授联合指导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6A5EE255-E35D-41E7-9305-D7CB80E7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991100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06 人格与学业支持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C33B2659-1134-4895-AC5F-E7EE72E6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44830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学习策略、成长访谈和专业转介</a:t>
            </a:r>
          </a:p>
        </p:txBody>
      </p:sp>
    </p:spTree>
    <p:extLst>
      <p:ext uri="{BB962C8B-B14F-4D97-AF65-F5344CB8AC3E}">
        <p14:creationId xmlns:p14="http://schemas.microsoft.com/office/powerpoint/2010/main" val="5252295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A03C32BF-41DD-47CA-BFE6-FDD0D5E87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5D116-510A-4636-A33B-4D048CF015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b32f9ad18492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3AD01-BB77-43C0-BED0-0EF85BC86F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76486e3364d3b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3CBDB8ED-D777-48E7-B3E6-2DFA7C2E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学校当前需要的具体支持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9B1DD93D-B7B4-4694-B0B9-1F5525B1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先形成可以运行的科创教学与项目机制。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88619A9-A57A-4105-84BB-D28AB72BA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09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3F1FEC00-9EFF-4C20-88B3-7D05DCE97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BF8EC222-A8D4-44E9-977F-F3F2AEC7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选题与专业指导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57839843-744E-440A-89B3-069A9637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学生提出想法，教师与导师协助判断难度和验证方法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768F59-B164-41F0-833F-82E30942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A89B5772-D896-44B0-9AE7-6D0778351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78C37763-0D6E-4344-A6D4-03B97B1A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场地与教具使用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46A257DD-AD2E-4CCB-8C91-177AB5FD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梳理现有科创室、电脑室、耗材和可复用设备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729B0-12AE-4EA5-9531-0C360822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D244F107-5F64-4787-828B-868B4AE6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8EFA6A80-38DE-4826-A737-75790B204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持续成果展示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A8146B16-095C-4B66-B244-45181E99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作品、比赛、城市探索共同进入学校科技成果库</a:t>
            </a:r>
          </a:p>
        </p:txBody>
      </p:sp>
    </p:spTree>
    <p:extLst>
      <p:ext uri="{BB962C8B-B14F-4D97-AF65-F5344CB8AC3E}">
        <p14:creationId xmlns:p14="http://schemas.microsoft.com/office/powerpoint/2010/main" val="11319405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9175B9B-B5D6-4F77-A93D-12D8D0A1C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2AD628-A8BA-48F0-A3D3-5F68119387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a9a4395624ef2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6FB0C-85FB-4756-9213-624E44995C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3b4da9b8314396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8F8B7FB-A739-41C1-B04A-2862CC26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国家科技教育与AI教育方向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34B7CF17-A98F-45F8-9DFA-71DF1BDED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以真实问题、项目实践和社会资源协同育人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0FB9F84-08FB-4F84-AE67-C3659581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10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A78C3676-878E-4C1D-BDBA-A17ED6C9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3C638021-4A87-4E24-942B-0D7F0103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人工智能教育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7AED5420-CAEA-40F3-96A2-A1F657ED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高中阶段注重项目创作、前沿应用和综合实践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997D6-597E-4C75-9E34-F7C15634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20D74005-9DDB-4B2F-8838-DCF9BCE7F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D74491D7-CE81-4D1E-9A56-833614AD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科技教育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3FF3A3AC-F23D-4B7D-B869-DAC29344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加强跨学科主题学习，结合学校条件制定实施方案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B3AE6C-CD1F-487E-AB51-819AE433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670B63D1-BECB-477C-87B6-C97C0CF2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7D24D017-6C1F-4B81-BEFC-D3E61A58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资源协同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8A596953-DFD8-492B-BC53-6DAC4F0C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推动高校、科研机构与企业资源参与科技教育</a:t>
            </a:r>
          </a:p>
        </p:txBody>
      </p:sp>
    </p:spTree>
    <p:extLst>
      <p:ext uri="{BB962C8B-B14F-4D97-AF65-F5344CB8AC3E}">
        <p14:creationId xmlns:p14="http://schemas.microsoft.com/office/powerpoint/2010/main" val="2485428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3F773C6C-0AD3-474D-85EF-A8E7B904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0479FD-7DE0-4262-8412-B47FCCE603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ceed473e0a45e8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360A6-1A1D-4229-9D8E-0913362413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baf2b5e842473c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2AE46893-FBB9-4FFE-9351-EB840D2E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科创室的建设方式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7514C191-5F04-4710-A391-DDC120FD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先整理现有空间，再按学生任务补齐使用条件。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AD4967B-1FDD-4BBC-BBBD-098C720C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11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5B14B51D-884E-4976-AF51-6A06E024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A4391585-2289-40DF-97ED-9C3A8CC7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制作与材料区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ED0CB67F-8453-426B-83B5-D2A78EBD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工具、结构件与耗材分类，形成借还和使用规范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D3285-0405-4F07-8724-685969C3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B43E9E98-E75E-487F-A270-0F5C055B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065F36A5-CFB0-4502-9622-5C6ED5AE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调试与讨论区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88EFCEBC-F58A-4E22-A718-8B32A58CE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安排桌面原型与安全模拟任务，由教师检查操作条件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CD915B-EF05-4D04-81E3-88252246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7D420969-84D0-4FDF-A3EB-D76B9F15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8975D6A6-1293-48D2-B335-B018588C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展示与记录区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40A6C0DB-329D-48FF-9315-FD0C0A1E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陈列项目过程、测试记录和学生作品，连接线上成果页</a:t>
            </a:r>
          </a:p>
        </p:txBody>
      </p:sp>
    </p:spTree>
    <p:extLst>
      <p:ext uri="{BB962C8B-B14F-4D97-AF65-F5344CB8AC3E}">
        <p14:creationId xmlns:p14="http://schemas.microsoft.com/office/powerpoint/2010/main" val="8739919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7022AC88-1F7A-4638-9B79-2B6AF2125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7A77D0-B17A-4FF1-89A5-BC840DD4CC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c2000b228475d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26C31-2454-464A-88CA-98F2C52B95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cdf9548c9f4b7f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24125B5F-58BC-49C1-ABB7-E41DCEB3E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教具与工程实践资源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CC5BB595-8C98-4238-A19C-FA1807A3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结构、感知与控制，组成学生可动手的任务。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D49816B4-4B5E-4C73-AB66-E4CD7094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12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A2CD94-832C-4068-8FF7-C9D36E01A3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31a4182b24cc4"/>
          <a:stretch xmlns:a="http://schemas.openxmlformats.org/drawingml/2006/main"/>
        </p:blipFill>
        <p:spPr>
          <a:xfrm xmlns:a="http://schemas.openxmlformats.org/drawingml/2006/main">
            <a:off x="1158081" y="2447925"/>
            <a:ext cx="2357438" cy="3143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446D9714-72FA-4CFD-88FC-41542286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结构件与材料管理参考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431BAF-EC7A-4E58-8716-0B22236872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0cd39ff2894d7a"/>
          <a:stretch xmlns:a="http://schemas.openxmlformats.org/drawingml/2006/main"/>
        </p:blipFill>
        <p:spPr>
          <a:xfrm xmlns:a="http://schemas.openxmlformats.org/drawingml/2006/main">
            <a:off x="4917281" y="2447925"/>
            <a:ext cx="2357438" cy="3143250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7F77D3B9-62B9-4E60-B44B-579B255E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传感与输入输出模块参考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9C71A1-1E9D-47F8-9094-85C8D65B25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53fa3c6304f73"/>
          <a:stretch xmlns:a="http://schemas.openxmlformats.org/drawingml/2006/main"/>
        </p:blipFill>
        <p:spPr>
          <a:xfrm xmlns:a="http://schemas.openxmlformats.org/drawingml/2006/main">
            <a:off x="8089900" y="2695575"/>
            <a:ext cx="3530600" cy="2647950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7184BE6F-F6D0-4A49-BF74-3B014F21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移动机器人与机械臂实物参考</a:t>
            </a:r>
          </a:p>
        </p:txBody>
      </p:sp>
    </p:spTree>
    <p:extLst>
      <p:ext uri="{BB962C8B-B14F-4D97-AF65-F5344CB8AC3E}">
        <p14:creationId xmlns:p14="http://schemas.microsoft.com/office/powerpoint/2010/main" val="13339404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BC004E33-89E7-49A1-BBD4-C848F4BFE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C5AD5-7B93-4AA5-9776-5B2D5A3C09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2dc718bd7b4df2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D0FCF9-F644-47DB-8FB3-1AA9A83F6C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dffe87dad41d9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5865A44E-0820-406F-8AFB-E5DE00FC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AI自习室与电脑室优化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1C38636-6054-4F28-8826-6B130759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通过现有电脑室形成可管理的AI学习场景。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645AF109-7006-4411-9A37-03CCF298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13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AD686349-DDAA-49BD-A11B-3726EFFA0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D821B40D-C0D6-4438-8FFE-507ED6CD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账号与任务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8808B486-2E7E-499D-94C0-487FEA8D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配置教师知识库和学生入口，支持预习、阅读与项目创意。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A5481-585E-4144-9D38-782BD9FA7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3D477809-732C-4D4F-8F77-41F7B2D6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F65C5F67-CDAE-46DE-8F8D-00E66E55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提问与核验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41708D22-C030-4DBB-B6FC-A557AC6D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学生说明已知和疑问，对照教材、实验或原始资料核查AI输出。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6DC562-FF86-4994-8C84-1908C0306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3C067AD5-AA4B-46F5-85BE-E4C3E106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E452E518-24FA-43BB-8E30-23288784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解释与反馈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DA74F435-B87E-4594-A956-DE376388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保留个人推理和作品，说明AI参与范围，教师检查关键结论。</a:t>
            </a:r>
          </a:p>
        </p:txBody>
      </p:sp>
    </p:spTree>
    <p:extLst>
      <p:ext uri="{BB962C8B-B14F-4D97-AF65-F5344CB8AC3E}">
        <p14:creationId xmlns:p14="http://schemas.microsoft.com/office/powerpoint/2010/main" val="3738075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6A053BBD-DF7D-4E39-A882-0CC25D24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A988A-CCB8-4D9D-8622-C84EE53DB2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44faef53d9485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50846-0437-4B09-B74F-81C56A81C8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494867340d4f92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5553367B-B3D1-4EE5-814D-EA6FDEF26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教师指导下的AI项目创意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5ECBA8D-0433-4D87-9EF9-2BBF043F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把学科知识转成可调查、可制作、可验证的学生任务。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D6B6F72F-E706-4D20-B408-626176CE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14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E77E34EC-E895-447A-AB21-86010210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99C993E6-B7E6-4446-8EDF-1B24FFA4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明确问题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4BB0215B-73FF-47B9-B39F-14D6EC34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教师限定场景，学生描述真实需求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9579B2-C12F-4AFF-B5E8-FF5BC692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FF76056D-35C1-4147-AAEE-A82BEFBB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4C54ACE2-C6E0-45C5-8F79-9F43D374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提出方案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9EF21C95-12CB-41DF-8083-6EE403153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AI辅助梳理思路，学生比较依据、成本和可行性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89F19-7553-4FC7-AAEC-3C011C37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5D4B1E28-26E3-42EC-AC65-08621722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7F64ABBB-4B3C-4754-AF23-30B9771A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保留过程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390F68FE-7A56-4DBA-B1F2-32C88D4D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提交资料来源、选择理由与测试记录，教师审阅</a:t>
            </a:r>
          </a:p>
        </p:txBody>
      </p:sp>
    </p:spTree>
    <p:extLst>
      <p:ext uri="{BB962C8B-B14F-4D97-AF65-F5344CB8AC3E}">
        <p14:creationId xmlns:p14="http://schemas.microsoft.com/office/powerpoint/2010/main" val="1007300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F463612-9B4B-4BD3-8C7E-6D9E4679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302C3-CB26-4900-92AB-23C393609F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c0ef5e3ac640df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900C9D-B0D2-4E67-A4D1-17FD2E5D13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75d65b8b64e67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39A20CB0-1C5A-4E6A-8BA0-23F84D5A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ima与WorkBuddy支持安排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2B3FCBA9-3C58-417C-A7D1-FB5DC02DE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项目方已确认支持安排，额度与有效期待补充。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DBA3622-125F-4935-B61F-203F40E0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15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30831AAB-44A0-4B33-92BF-76866694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E8CED226-6CDE-4957-A01A-1901DD40B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ima知识库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8E4131F6-1F57-455F-BBA3-D0D8C184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课程资料整理、引用核对和知识问答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8A5678-99B5-4666-8319-88DFC1C5E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871D37FE-3B52-4EB6-A55F-F37AFB48E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A50D8910-B73A-43E7-84F8-335EF1BA9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WorkBuddy工作流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A826A223-EAE4-45E5-8F44-208265CA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辅助资料处理、教学任务设计与项目文档协作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224854-D916-4389-B06C-D7AA5921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5596D0CF-3A03-49A8-9630-D4AB28016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98616476-56B5-4640-973A-53EC4CA1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开通前确认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F9CDA077-C7A8-4934-9633-C560AB61C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补充账号数量、额度、有效期、管理员与超额处理方式</a:t>
            </a:r>
          </a:p>
        </p:txBody>
      </p:sp>
    </p:spTree>
    <p:extLst>
      <p:ext uri="{BB962C8B-B14F-4D97-AF65-F5344CB8AC3E}">
        <p14:creationId xmlns:p14="http://schemas.microsoft.com/office/powerpoint/2010/main" val="4271306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891F006-1159-416C-9485-1590D03D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74D14C-8F2E-4F9D-9993-452D5758EA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a27f2c491424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F18642-507E-4CC7-B9AE-A08421A90A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b2291347dc47ef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235FEFF0-E013-4463-BC06-9E4A585A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测评系统与成长反馈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2D7B343-7B5A-41BE-9F03-316549C8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兴趣与学习记录帮助选课，教师观察帮助调整支持。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3A051DB0-2D4E-4579-91C8-C8A31C273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16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7593D0C8-C5BA-4BB8-8CD0-909D182F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E1D1E31B-820C-4691-A843-E170D2877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入门画像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CC423454-1D73-43DA-8E59-E4693C880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兴趣方向、学习习惯、项目经验和信息素养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CA184A-0363-4541-938F-2F7097E0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D3D0768C-E866-4BA6-8EBF-EC938B88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1B6AFCC1-0118-4C81-A35D-98633A18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阶段反馈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20B40536-D7A4-41BA-AAF6-26D5F0E4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作品、自评与教师访谈共同形成成长建议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6807A3-F6A9-42A9-8737-D5BEB288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8A221A57-B193-4AF0-BD59-7609E62C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4F43CFDA-AD6D-437F-B68D-C36F359C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支持分流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46001CD8-D98A-46EA-B013-8C785E3A7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匹配社团、项目导师或学业辅导，衔接校内专业支持</a:t>
            </a:r>
          </a:p>
        </p:txBody>
      </p:sp>
    </p:spTree>
    <p:extLst>
      <p:ext uri="{BB962C8B-B14F-4D97-AF65-F5344CB8AC3E}">
        <p14:creationId xmlns:p14="http://schemas.microsoft.com/office/powerpoint/2010/main" val="162217939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977A64FF-8C56-4BC8-8270-0C513A7D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A9323-44B7-40E0-A718-708EBA5ABB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146d4e4fef483d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BA1BA4-FAE4-4409-A15B-A0292D797E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24b6dd07104d91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C65B377A-2203-41AD-B090-97C45BB1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3—5个科创社团方向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C020309A-83B6-4E5E-ABEB-72CA22BE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校内教师持续带队，全年8次联合实践指导按主题统筹使用。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CA1709C7-C960-40B7-B54F-A65AAA5B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17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512BF-B716-4638-8AE6-216112849091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方向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学习任务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可展示成果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机器人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结构、传感与控制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任务机器人与工程笔记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无人机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操控、程序与影像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飞行记录与主题短片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AI漫剧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脚本、分镜与素材核验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原创短片与创作说明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智能制造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建模、控制与装配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设计文件与桌面原型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信息安全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授权靶场、CTF与防护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安全报告与解题复盘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25808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0">
            <a:extLst xmlns:a="http://schemas.openxmlformats.org/drawingml/2006/main">
              <a:ext uri="{FF2B5EF4-FFF2-40B4-BE49-F238E27FC236}">
                <a16:creationId xmlns:a16="http://schemas.microsoft.com/office/drawing/2014/main" id="{381D3149-7B70-47BC-8139-86B8E235B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831C2-4B69-4F33-9111-5EA7E4AEA3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9fad6976c4a1f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4AC1B-4919-49CB-A486-26C91DE996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01848e1c8f43e8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B3DB5517-D870-4D79-A697-90E4BA52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科创体系：1.0、2.0、3.0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BF5E51CF-955D-4CA9-A9CE-7B134E6D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普及提供入口，赛事检验能力，原创项目承接真实兴趣。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E171FE25-0D24-4433-BD1D-7DFF745E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18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C44BA9D4-C08C-41D1-9D53-B1E547934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DEBFE9CF-917A-4D78-A52C-334A3D907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 基础能力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736137D5-82B0-49B2-BE8D-C932B842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学习编程、机器人和无人机基础，完成可操作的作品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8F6553C4-08B2-4793-8C3C-1F898350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3FAB201F-AF8D-4401-8BF4-0DCFDAC1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2.0 高标准训练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221F76C7-E032-4CFD-AAD0-DFFADD6DC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选择合适赛事，训练规则理解、技术实现与答辩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97BCFC97-13D6-4914-B541-9D43A964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EEC769E3-6F06-4E77-A2DE-C6500A76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3.0 原创项目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54DAAA3A-B29C-4442-AF7F-C9BFA581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从个人问题出发，联合导师推进长期研究</a:t>
            </a:r>
          </a:p>
        </p:txBody>
      </p:sp>
    </p:spTree>
    <p:extLst>
      <p:ext uri="{BB962C8B-B14F-4D97-AF65-F5344CB8AC3E}">
        <p14:creationId xmlns:p14="http://schemas.microsoft.com/office/powerpoint/2010/main" val="50309532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3132CED2-97BB-462D-A562-ECF7677A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02 / 中心建设与学习支持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5ED2D2-0F12-475D-A053-91FD28CEA4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daca5c7e2435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34DAF0-AAEC-4300-B3DC-8BB4807F3A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3fbfc103c4555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49D50232-B49F-4012-A7CC-C8AF7C9E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1.0基础：先做出一件作品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B4510151-45FD-4DB4-A6AD-49ED8E28F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机器人、无人机、编程和AI，进入共同的实践课程。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68F2C6C3-5470-46D6-AAD1-FAEBAF8A0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19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B2DD9F-321F-4510-B1EE-AD2CBEF3AB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7d8a3b337d4fdf"/>
          <a:stretch xmlns:a="http://schemas.openxmlformats.org/drawingml/2006/main"/>
        </p:blipFill>
        <p:spPr>
          <a:xfrm xmlns:a="http://schemas.openxmlformats.org/drawingml/2006/main">
            <a:off x="7127875" y="2571750"/>
            <a:ext cx="3937000" cy="29527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29F2B469-9DB2-4FB8-A8DE-DD1B6898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15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无人机教具 · 结构、传感与控制实践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F318673D-E3E3-4DB8-99E4-1B35421F4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编程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FA7FABC4-7B60-48D1-96A7-88663E3F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从传感数据读取到简单控制，理解输入、判断和输出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8323A82C-E696-4AB5-A688-E60CAEFD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无人机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4CC0C731-7BC3-4834-AAD5-D72A786D9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先讲原理与安全，优先仿真和带保护的室内教学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B3FD685C-0A94-4E75-9774-C00ED658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机器人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21D1B9FA-5F21-45EA-AEE5-5BC7BAED8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从结构搭建到动作调试，形成测试和故障排查习惯</a:t>
            </a:r>
          </a:p>
        </p:txBody>
      </p:sp>
    </p:spTree>
    <p:extLst>
      <p:ext uri="{BB962C8B-B14F-4D97-AF65-F5344CB8AC3E}">
        <p14:creationId xmlns:p14="http://schemas.microsoft.com/office/powerpoint/2010/main" val="10306225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B65850D4-D3BF-4BB6-9B48-3FF1D8D4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384CF-0935-4BFD-AFF8-FDCF0E7CDB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14f3af5594e5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59D52-3C01-4F4A-BE1B-5905C655D7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62b0416d44258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8943477-3CE5-41A5-B910-7EF1740F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VEX全球机器人赛事体系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17A9F0D-BA74-4584-8058-B210921C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按年龄和基础选择IQ、V5等体系，训练结构、编程与工程笔记。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D37463AE-6477-4DDF-8744-3AF7371C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53E4B-E741-4000-A5BC-483EA336A5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0531f1bb944952"/>
          <a:stretch xmlns:a="http://schemas.openxmlformats.org/drawingml/2006/main"/>
        </p:blipFill>
        <p:spPr>
          <a:xfrm xmlns:a="http://schemas.openxmlformats.org/drawingml/2006/main">
            <a:off x="1158081" y="2447925"/>
            <a:ext cx="2357438" cy="3143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557F39FD-DB14-49A1-9AB1-07EBAB06E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VEX训练器材现场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CDB254-A68E-457B-ADF3-9BDCA98956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e90eb7e8614ea8"/>
          <a:stretch xmlns:a="http://schemas.openxmlformats.org/drawingml/2006/main"/>
        </p:blipFill>
        <p:spPr>
          <a:xfrm xmlns:a="http://schemas.openxmlformats.org/drawingml/2006/main">
            <a:off x="4917281" y="2447925"/>
            <a:ext cx="2357438" cy="3143250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DDA94DBB-4CBA-438A-AF20-D3DCB968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机器人结构与执行机构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C83AFA-51D6-43E6-AB25-436C78AE3D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f86178e124a46"/>
          <a:stretch xmlns:a="http://schemas.openxmlformats.org/drawingml/2006/main"/>
        </p:blipFill>
        <p:spPr>
          <a:xfrm xmlns:a="http://schemas.openxmlformats.org/drawingml/2006/main">
            <a:off x="8676481" y="2447925"/>
            <a:ext cx="2357438" cy="3143250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48D5ED68-BB26-4429-98DE-54E5465C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材料、装配与调试工作台</a:t>
            </a:r>
          </a:p>
        </p:txBody>
      </p:sp>
    </p:spTree>
    <p:extLst>
      <p:ext uri="{BB962C8B-B14F-4D97-AF65-F5344CB8AC3E}">
        <p14:creationId xmlns:p14="http://schemas.microsoft.com/office/powerpoint/2010/main" val="97330541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7311EC3F-6180-4B27-A5CF-911F0415E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2ED443-A735-4E60-8FE0-79B8ECDE7F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905902b7c42cd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B02264-968D-4D44-992B-25E657A2AD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adb475b9824846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2E5D47BE-6D43-4DC8-8E6F-51CC57DBC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ICC：全球发明大会（中国）竞赛活动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9F506521-7A8F-4E83-8137-45A21CDF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列入教育部2025—2028学年全国性竞赛活动名单。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CF2CFAAF-78E5-4153-9AF6-6F25D9F46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21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15FB30FF-FCD0-4C24-8C21-D0958F1E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DD9395ED-5131-4A8A-92A2-C3D5EAE4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赛事定位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AFA4C3C8-F3C6-4F24-8E50-AE7E4DC3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围绕真实问题，呈现发明构思、原型与验证过程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AD81D9-319D-4CDF-9466-348CBAF6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E8EA4196-99C8-4B15-A668-42035EB99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26CB6ED5-4E42-472C-A6AC-C7C48213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适配项目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9FA7309B-AEB0-4221-A006-E4FDC04A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选择学生能解释、能制作、能持续改进的原创课题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5E6CC1-DE7B-4DA6-BBCA-AA87F771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25053DD6-09CE-42C2-B9A1-BEDE2371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7454411F-40BA-4D46-97DE-8BD97945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参赛依据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927CDD1F-45F8-4AD8-A9D2-CA68830F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按正式通知核对组别、阶段、材料与组织要求</a:t>
            </a:r>
          </a:p>
        </p:txBody>
      </p:sp>
    </p:spTree>
    <p:extLst>
      <p:ext uri="{BB962C8B-B14F-4D97-AF65-F5344CB8AC3E}">
        <p14:creationId xmlns:p14="http://schemas.microsoft.com/office/powerpoint/2010/main" val="189248399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96CEAACC-8A7E-4E71-BD01-20ABEE49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D65C6-585A-4B5C-9554-467AADF59E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fb6f70652c40ce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06C6C9-7E6D-4974-8EEB-BC158AC551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c361d4b8dd4ba3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E02A174-5696-4356-B1A6-1CB8DA69F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ICC全国总决赛一等奖案例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EFC53135-EC07-4D3B-BE4B-8D6D7768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2024—2025赛季，学生发明作品的全国赛成果。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29834BD1-201E-4F34-A3A3-19FA909E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22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4AA25F-4EF6-43ED-AB50-73710CCEA5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f0c74bb2043db"/>
          <a:stretch xmlns:a="http://schemas.openxmlformats.org/drawingml/2006/main"/>
        </p:blipFill>
        <p:spPr>
          <a:xfrm xmlns:a="http://schemas.openxmlformats.org/drawingml/2006/main">
            <a:off x="7549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6B51F690-0896-49A0-A010-8A87C9847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259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一等奖 · 案例01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944C5B-27BD-4FC8-ABE7-E99E8E800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0a6bee6db24697"/>
          <a:stretch xmlns:a="http://schemas.openxmlformats.org/drawingml/2006/main"/>
        </p:blipFill>
        <p:spPr>
          <a:xfrm xmlns:a="http://schemas.openxmlformats.org/drawingml/2006/main">
            <a:off x="35743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E7D195C4-E51A-4CF6-A07D-7B52820C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5734050"/>
            <a:ext cx="259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一等奖 · 案例02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279A5-146B-4828-9A3D-CE0DC3C033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f9270293c04ef3"/>
          <a:stretch xmlns:a="http://schemas.openxmlformats.org/drawingml/2006/main"/>
        </p:blipFill>
        <p:spPr>
          <a:xfrm xmlns:a="http://schemas.openxmlformats.org/drawingml/2006/main">
            <a:off x="63937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DE8BF937-B78E-42DB-B191-8E4451FB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734050"/>
            <a:ext cx="259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一等奖 · 案例03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997787-28F3-4BC1-9BF6-F9842A206D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dfc369e3644724"/>
          <a:stretch xmlns:a="http://schemas.openxmlformats.org/drawingml/2006/main"/>
        </p:blipFill>
        <p:spPr>
          <a:xfrm xmlns:a="http://schemas.openxmlformats.org/drawingml/2006/main">
            <a:off x="9213538" y="2447925"/>
            <a:ext cx="2223124" cy="3143250"/>
          </a:xfrm>
          <a:prstGeom xmlns:a="http://schemas.openxmlformats.org/drawingml/2006/main" prst="rect">
            <a:avLst/>
          </a:prstGeom>
        </p:spPr>
      </p:pic>
      <p:sp>
        <p:nvSpPr>
          <p:cNvPr id="14" name="text-7">
            <a:extLst xmlns:a="http://schemas.openxmlformats.org/drawingml/2006/main">
              <a:ext uri="{FF2B5EF4-FFF2-40B4-BE49-F238E27FC236}">
                <a16:creationId xmlns:a16="http://schemas.microsoft.com/office/drawing/2014/main" id="{B9F6F849-BBEB-44F1-BD3D-C642182B0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734050"/>
            <a:ext cx="2590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一等奖 · 案例04</a:t>
            </a:r>
          </a:p>
        </p:txBody>
      </p:sp>
    </p:spTree>
    <p:extLst>
      <p:ext uri="{BB962C8B-B14F-4D97-AF65-F5344CB8AC3E}">
        <p14:creationId xmlns:p14="http://schemas.microsoft.com/office/powerpoint/2010/main" val="6764156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0">
            <a:extLst xmlns:a="http://schemas.openxmlformats.org/drawingml/2006/main">
              <a:ext uri="{FF2B5EF4-FFF2-40B4-BE49-F238E27FC236}">
                <a16:creationId xmlns:a16="http://schemas.microsoft.com/office/drawing/2014/main" id="{6A74459A-F616-44ED-8298-6F316695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928777-1253-423C-AA00-E026E0839D9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66e99e5b5420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04DB2C-649D-4C58-9907-073034F383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5269847aeb4f5b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E66FEDC8-88E4-4D9B-AD90-06625834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ICC全国总决赛二、三等奖案例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4BA4B269-7607-448B-B0B9-91DD09695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在发明、验证与展示中积累经验，让作品持续进步。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83A7384-93BA-4476-9DEF-83820B46B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23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2FC0FB-2951-403D-A168-AA0A2DA5A1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948b90a7844567"/>
          <a:stretch xmlns:a="http://schemas.openxmlformats.org/drawingml/2006/main"/>
        </p:blipFill>
        <p:spPr>
          <a:xfrm xmlns:a="http://schemas.openxmlformats.org/drawingml/2006/main">
            <a:off x="12248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75524DA1-98F6-42D6-8F50-B420361C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全国总决赛二等奖 · 案例01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BF5951-37E8-4293-AFBC-C580A4657B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a94fa1422e44f7"/>
          <a:stretch xmlns:a="http://schemas.openxmlformats.org/drawingml/2006/main"/>
        </p:blipFill>
        <p:spPr>
          <a:xfrm xmlns:a="http://schemas.openxmlformats.org/drawingml/2006/main">
            <a:off x="4984075" y="2447925"/>
            <a:ext cx="2223849" cy="3143250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F333BF8A-6352-4FFA-8E23-0542D7583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全国总决赛二等奖 · 案例02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B61300-663F-4B48-B10B-6B4CE4DE49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9057f789bd4551"/>
          <a:stretch xmlns:a="http://schemas.openxmlformats.org/drawingml/2006/main"/>
        </p:blipFill>
        <p:spPr>
          <a:xfrm xmlns:a="http://schemas.openxmlformats.org/drawingml/2006/main">
            <a:off x="8744366" y="2447925"/>
            <a:ext cx="2221669" cy="3143250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DE6C0E5C-70E1-4F6B-A431-BADC1D1C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9900" y="5734050"/>
            <a:ext cx="3530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全国总决赛三等奖案例</a:t>
            </a:r>
          </a:p>
        </p:txBody>
      </p:sp>
    </p:spTree>
    <p:extLst>
      <p:ext uri="{BB962C8B-B14F-4D97-AF65-F5344CB8AC3E}">
        <p14:creationId xmlns:p14="http://schemas.microsoft.com/office/powerpoint/2010/main" val="171530687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0FA2DCF0-0020-4D9E-BBBB-F1B206DA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5DECB6-7F4B-4679-940D-CB04A253E0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4820353d2459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6E474C-5E24-49BD-87FE-401EBA5F49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c330729b04920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DE430F1B-F12B-469B-BAB1-D6322C72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APAI新加坡：让作品走向交流现场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3B8B7A31-0353-40CB-8BEF-7F547AB9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在团队展示与国际交流中，学习表达、合作和复盘。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E49595A2-0C5C-4209-9705-A0D050AC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24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1EC2A-C0B1-439A-A6BA-4870B41D5C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de6423ff2f4599"/>
          <a:stretch xmlns:a="http://schemas.openxmlformats.org/drawingml/2006/main"/>
        </p:blipFill>
        <p:spPr>
          <a:xfrm xmlns:a="http://schemas.openxmlformats.org/drawingml/2006/main">
            <a:off x="725665" y="2400300"/>
            <a:ext cx="4930420" cy="3286125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5213B6D8-9FFC-4E04-A3B2-DAA9E1EF4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深圳外国语学校队伍现场合影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AB56FD-3935-4075-9237-1E97896952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1dcc6f597491c"/>
          <a:stretch xmlns:a="http://schemas.openxmlformats.org/drawingml/2006/main"/>
        </p:blipFill>
        <p:spPr>
          <a:xfrm xmlns:a="http://schemas.openxmlformats.org/drawingml/2006/main">
            <a:off x="6488290" y="2400300"/>
            <a:ext cx="4930420" cy="3286125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F67284BA-3D49-4DC7-9288-AA2F2E06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2026新加坡赛事颁奖环节合影</a:t>
            </a:r>
          </a:p>
        </p:txBody>
      </p:sp>
    </p:spTree>
    <p:extLst>
      <p:ext uri="{BB962C8B-B14F-4D97-AF65-F5344CB8AC3E}">
        <p14:creationId xmlns:p14="http://schemas.microsoft.com/office/powerpoint/2010/main" val="164652783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EDA075B2-A38B-4F47-92D6-CF82ADA8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B0351-CC3A-4F0D-BB87-03CD1F8DE1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4fb8e6315c4eb6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C30E30-102A-41AB-80D8-218445FF38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d7d2bdf27f4cdc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85DC8D58-D6F5-49A7-B80A-606C4CFF4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APAI香港：从赛场任务到作品表达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F89215A-F17A-4896-A113-1AA668CD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2026香港公开赛，编程、机器人与现场交流的实践案例。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A84AAC1-C3E8-441B-9C97-5B4A577C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25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677ED2-C4D4-404B-B82A-ECE8C67CB1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1bafaeb50c4233"/>
          <a:stretch xmlns:a="http://schemas.openxmlformats.org/drawingml/2006/main"/>
        </p:blipFill>
        <p:spPr>
          <a:xfrm xmlns:a="http://schemas.openxmlformats.org/drawingml/2006/main">
            <a:off x="571500" y="2794000"/>
            <a:ext cx="3333750" cy="222250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0EA3DEB5-FFB2-45AB-A2F7-C2AEC7B3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340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编程实践 · 专注调试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A0680D-7213-421A-8D4C-FCE6EC9CC1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42906debf64d3e"/>
          <a:stretch xmlns:a="http://schemas.openxmlformats.org/drawingml/2006/main"/>
        </p:blipFill>
        <p:spPr>
          <a:xfrm xmlns:a="http://schemas.openxmlformats.org/drawingml/2006/main">
            <a:off x="4429125" y="2794000"/>
            <a:ext cx="3333750" cy="2222500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63D7B2A4-479F-4092-83DD-E838DBC4D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3340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机器人场地任务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8D8431-B5DF-4B8E-BE4D-8A40748D0F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27806f6b974582"/>
          <a:stretch xmlns:a="http://schemas.openxmlformats.org/drawingml/2006/main"/>
        </p:blipFill>
        <p:spPr>
          <a:xfrm xmlns:a="http://schemas.openxmlformats.org/drawingml/2006/main">
            <a:off x="8286750" y="2967170"/>
            <a:ext cx="3333750" cy="1876160"/>
          </a:xfrm>
          <a:prstGeom xmlns:a="http://schemas.openxmlformats.org/drawingml/2006/main" prst="rect">
            <a:avLst/>
          </a:prstGeom>
        </p:spPr>
      </p:pic>
      <p:sp>
        <p:nvSpPr>
          <p:cNvPr id="12" name="text-6">
            <a:extLst xmlns:a="http://schemas.openxmlformats.org/drawingml/2006/main">
              <a:ext uri="{FF2B5EF4-FFF2-40B4-BE49-F238E27FC236}">
                <a16:creationId xmlns:a16="http://schemas.microsoft.com/office/drawing/2014/main" id="{A3906E06-1648-4646-AE74-F2EC33191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33400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参赛团队合影</a:t>
            </a:r>
          </a:p>
        </p:txBody>
      </p:sp>
      <p:sp>
        <p:nvSpPr>
          <p:cNvPr id="13" name="text-7">
            <a:extLst xmlns:a="http://schemas.openxmlformats.org/drawingml/2006/main">
              <a:ext uri="{FF2B5EF4-FFF2-40B4-BE49-F238E27FC236}">
                <a16:creationId xmlns:a16="http://schemas.microsoft.com/office/drawing/2014/main" id="{33AD0CAD-EDD6-4B6E-9F1B-D6F0A1119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91200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理解任务、反复调试、清楚表达，让参赛成为持续学习的过程。</a:t>
            </a:r>
          </a:p>
        </p:txBody>
      </p:sp>
      <p:sp>
        <p:nvSpPr>
          <p:cNvPr id="14" name="text-8">
            <a:extLst xmlns:a="http://schemas.openxmlformats.org/drawingml/2006/main">
              <a:ext uri="{FF2B5EF4-FFF2-40B4-BE49-F238E27FC236}">
                <a16:creationId xmlns:a16="http://schemas.microsoft.com/office/drawing/2014/main" id="{FF2A835A-5DA7-4B69-A570-F229CBE12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29350"/>
            <a:ext cx="990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更多照片与视频：hskb.com/sz3gao/cases/apai/</a:t>
            </a:r>
          </a:p>
        </p:txBody>
      </p:sp>
    </p:spTree>
    <p:extLst>
      <p:ext uri="{BB962C8B-B14F-4D97-AF65-F5344CB8AC3E}">
        <p14:creationId xmlns:p14="http://schemas.microsoft.com/office/powerpoint/2010/main" val="78965333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77D28A7B-5C72-4873-8807-7B3551EF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64312A-8945-4375-9587-63781293404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6a452cc8474472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FD109-775C-4AE0-A674-39F4CAAC77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b8e424fcf4826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E105DD83-B49E-472A-89D7-ABD29055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腾讯青科实训营与企业探索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237D569D-5A95-4452-A307-FD58867A9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课程方法、AI工具和企业场景分别服务学生成长。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92CC164-35F7-44AD-B2E4-5CA27123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26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CFDEAA-E8F9-4630-A36A-CB7A14BDB9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af4e2594854885"/>
          <a:stretch xmlns:a="http://schemas.openxmlformats.org/drawingml/2006/main"/>
        </p:blipFill>
        <p:spPr>
          <a:xfrm xmlns:a="http://schemas.openxmlformats.org/drawingml/2006/main">
            <a:off x="7127875" y="2571750"/>
            <a:ext cx="3937000" cy="29527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0F8D15BD-3EDD-4C1A-9C7D-D60FA08F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15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腾讯参访场景 · AI应用与数字产品探索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F1A3337B-DF1C-4A48-B98C-96F6DBD6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课程方法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FE141B4C-59E5-4488-B7D6-69E2EF29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参考产品任务、团队协作和项目展示的学习方式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1CF05616-CD12-4D55-8660-A56210AA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工具支持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C20BF84C-308F-4807-90AA-A0B61EB5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ima与WorkBuddy支持安排已由项目方确认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87DF1137-7FB5-4A36-A857-52DB6998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场景探索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FC1CD55B-E859-4FA1-9832-1195D12D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围绕AI产品和工程职业设置企业参访研究任务</a:t>
            </a:r>
          </a:p>
        </p:txBody>
      </p:sp>
    </p:spTree>
    <p:extLst>
      <p:ext uri="{BB962C8B-B14F-4D97-AF65-F5344CB8AC3E}">
        <p14:creationId xmlns:p14="http://schemas.microsoft.com/office/powerpoint/2010/main" val="15295808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2E913B4D-22C9-4423-970C-3CDD04A04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1EDA5-8CA0-4629-B66D-F98F16AE9F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9968293a4465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0B6D5-128F-4CCC-8D9E-E47BE345D9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291f53375478d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596D3E86-B9F7-4275-B67A-47D2B09C8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5项学生创业案例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DD9CD0BB-40C8-497C-BA72-BFB462C8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以五个具体方向组织学生实践，覆盖工程产品与数字服务。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9303654-BCD6-4EE0-8313-C0DCC79C7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27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DF5A31-E565-41AD-8316-F7EEC93210A3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案例方向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项目名称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学生实践与成果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01 / 工程产品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密闭管道巡检无人机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模拟测试、巡检需求与成本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02 / 智能制造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AI调味机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定量投放、精度与使用反馈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03 / 交互工具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循笔·写字机械手臂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轨迹验证、演示与试用反馈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04 / 数字服务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传世传记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访谈授权、传记样章与反馈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05 / 家庭服务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家庭照料无人机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照料需求、受控验证与演示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35088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C87353B-6F9B-466C-A809-E1FC71F62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730DF1-B930-4ACA-9BDF-EF789D31A9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0d5d98db4432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DB8634-E593-415B-8201-42F3E04655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9a70ea9fc3419f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06DF0240-1B7C-4A9A-8833-3F49B8DD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家长支持与原型、作品制作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BC5F8AFD-89CF-4501-9F72-53DB0A0F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学生负责研究与制作，家庭自愿协助落实实践条件。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67210CB1-6624-4C96-B29A-44112E37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28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09F8A238-F6C4-45C1-8D91-08F5D77B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AB9DAF3D-8285-4586-B333-B87DD655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学生与导师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A83CFCCB-3EE9-4FA0-BDF1-47E02CE2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学生完成需求、设计与记录，导师指导验证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B2A925-7708-4E84-BAAF-29F9451CD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1AD088BC-A793-4AA3-8638-2F027A1B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799AAC1A-A51B-433E-95B8-B401474A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家长与资源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F3EBA2FB-2CF4-41DC-81C9-ADAD7F3D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协助材料、访谈和实践时间，事先确认支持额度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5771F2-E748-4B8C-8D2D-A60F7EE9C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24809778-C5E5-4251-9FDC-795CA6DD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DF6C12D3-2922-485D-BEF8-64BDC3CF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成果与验收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F65677E6-1F57-4891-B26F-40E4C9390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工程类演示原型；传记类提交授权样章与反馈</a:t>
            </a:r>
          </a:p>
        </p:txBody>
      </p:sp>
    </p:spTree>
    <p:extLst>
      <p:ext uri="{BB962C8B-B14F-4D97-AF65-F5344CB8AC3E}">
        <p14:creationId xmlns:p14="http://schemas.microsoft.com/office/powerpoint/2010/main" val="63512358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E40A3BF3-1865-40C5-9B66-AC5B9E377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27A77-BC7F-49C7-83B6-CEAAF649D2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e5c17487e476f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77BE96-A901-4B4D-9A92-91BC1C1FE2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eed2c17f64ec1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BAF2006-EEA5-4956-9C05-A7B10EC07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密闭管道巡检无人机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5D67780E-E4C5-4AB0-A838-5064B0D9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早期原型案例：让机器进入狭窄空间完成观察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A4112263-A4A3-4C73-86C1-6E5A1442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29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75193-E20F-4E09-BAE9-4B48B3C3EE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4111a10fd04b8f"/>
          <a:stretch xmlns:a="http://schemas.openxmlformats.org/drawingml/2006/main"/>
        </p:blipFill>
        <p:spPr>
          <a:xfrm xmlns:a="http://schemas.openxmlformats.org/drawingml/2006/main">
            <a:off x="6477000" y="2574727"/>
            <a:ext cx="5238750" cy="2946797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D5290185-1CC9-49CF-87BC-670D36C5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15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项目原网站概念模型图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AFFA6E03-51F9-488C-BF0A-EB9EE36C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学生可以做什么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35DDE98E-CB15-485A-BEC5-BC91AE30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在透明模拟管道中搭建低速移动与摄像模块，比较不同弯道的通过率与图像质量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E5A61736-402E-41F9-B236-10199E64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留下哪些证据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9749A9E8-CEE0-419D-AF26-779D69C2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模拟环境图、测试视频、失败记录、通信数据与改进报告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FE7BDD6E-5180-4CBD-9CEB-DF4368BD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项目当前状态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D3798662-87A1-48B8-A73A-B6CE95B0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早期原型阶段；学生只参与安全模拟环境，不进入真实密闭空间</a:t>
            </a:r>
          </a:p>
        </p:txBody>
      </p:sp>
    </p:spTree>
    <p:extLst>
      <p:ext uri="{BB962C8B-B14F-4D97-AF65-F5344CB8AC3E}">
        <p14:creationId xmlns:p14="http://schemas.microsoft.com/office/powerpoint/2010/main" val="200050000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55A35CE7-2949-417A-BB65-4AF41ABF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5A04BE-BD48-4DA2-BB84-E5B66A7B73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0b156b88c4b6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AC307-94B1-447A-AA61-C196DE4EEB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92dedc48e74df8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7FE45158-2895-4064-AA80-C3C9D6CE3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AI调味机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0047CC4-B5BE-4293-8D14-31E2A91F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原型筹备案例：把配方转成可重复的定量投放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9156BBCC-8CFD-41A0-9297-A8605F83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30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13C20-E25D-435A-A290-342B031450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5272dce91d4b41"/>
          <a:stretch xmlns:a="http://schemas.openxmlformats.org/drawingml/2006/main"/>
        </p:blipFill>
        <p:spPr>
          <a:xfrm xmlns:a="http://schemas.openxmlformats.org/drawingml/2006/main">
            <a:off x="6938596" y="2571750"/>
            <a:ext cx="4315558" cy="295275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456C22BB-11D5-4436-B46D-2600FB92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15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项目原网站产品概念图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42050C30-AF4D-4BBC-8D46-84FEA43E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学生可以做什么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60ADDDB7-5C4F-4CC1-9471-E6FDD7A2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使用非食用安全颗粒进行定量投放实验，比较设定量与实测量，研究堵塞和急停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0F122F37-9B02-44B5-B096-FDC785EE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留下哪些证据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2EE94C72-A04A-4479-9413-F5AA2463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原始称量数据、重复性记录、控制程序与原型说明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14919BBA-13D9-4CB5-B2BA-637AC293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项目当前状态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86B357F8-12B2-40C7-B58A-6858183F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公开招募／原型筹备；首年不安排试吃，不作食品安全、健康效果或量产承诺</a:t>
            </a:r>
          </a:p>
        </p:txBody>
      </p:sp>
    </p:spTree>
    <p:extLst>
      <p:ext uri="{BB962C8B-B14F-4D97-AF65-F5344CB8AC3E}">
        <p14:creationId xmlns:p14="http://schemas.microsoft.com/office/powerpoint/2010/main" val="188944570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309B623-79E7-43E6-9B7F-3B6337B35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EA3FC-4F6E-4D47-A95B-62FA10F32F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918c6d2d24f6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EFDAE7-9817-4F67-9414-7325AA8EFB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4c061cb66490d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417F9EFB-52D2-4D87-837B-7E9962F7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循笔·写字机械手臂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CD1A28A0-A77E-485C-B072-12E32539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以二维轨迹实验起步，研究笔画路径与可重复运动。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C8C5CAF4-2C9F-4720-A0EF-FA97B8EC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31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2BA43ECC-3E31-4D89-A75F-AD52BFCC0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46F82391-0E0A-482C-B7EB-D5918C2C7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学生可以做什么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3DC2D3AA-E2C9-40AC-9EBC-4BC03704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从二维绘图台开始，设计笔画路径、限位和急停，测试不同速度下的轨迹误差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0A15A3-8317-49D5-8943-5D0D0B25D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B9D785F3-8D87-4134-8E7D-F5753692B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563E6269-F282-4D47-BCA4-EECAC4A33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留下哪些证据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FE06658A-2DE9-4E94-A80E-B11F1988D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轨迹文件、误差记录、限位测试和人机交互说明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579A0C-6F33-469B-9BF5-2324ED34F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7CD510F1-B96A-4945-9ABF-7E822CD6D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13E86F9D-4E15-4C66-9514-9CB5CD65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项目当前状态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8FD50F4A-199E-4D2F-B460-3FB4E233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概念研究阶段；不用于人体康复试验，不作治疗或提分承诺</a:t>
            </a:r>
          </a:p>
        </p:txBody>
      </p:sp>
    </p:spTree>
    <p:extLst>
      <p:ext uri="{BB962C8B-B14F-4D97-AF65-F5344CB8AC3E}">
        <p14:creationId xmlns:p14="http://schemas.microsoft.com/office/powerpoint/2010/main" val="182137851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0">
            <a:extLst xmlns:a="http://schemas.openxmlformats.org/drawingml/2006/main">
              <a:ext uri="{FF2B5EF4-FFF2-40B4-BE49-F238E27FC236}">
                <a16:creationId xmlns:a16="http://schemas.microsoft.com/office/drawing/2014/main" id="{058F7865-2A1F-4FD5-8E72-FF8BC15A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404F7-38C7-4C9C-BE7C-C83A538604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2108426ea4d23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2C38FA-A40E-42BB-8076-DD4FE6BC50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6c3fb57619473d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B342EE6-C583-4C61-B852-2A15CDA1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传世传记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2E379F6E-434F-440F-9E78-13B592CD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概念与试点准备：以AI辅助访谈整理，探索家庭数字传记服务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A4717CBA-A2CC-4574-8064-1CA2BE60A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32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4F44AC-0F62-4D5C-B568-0A3E887856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bd1ecf0204a60"/>
          <a:stretch xmlns:a="http://schemas.openxmlformats.org/drawingml/2006/main"/>
        </p:blipFill>
        <p:spPr>
          <a:xfrm xmlns:a="http://schemas.openxmlformats.org/drawingml/2006/main">
            <a:off x="6477000" y="2573943"/>
            <a:ext cx="5238750" cy="2948363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34BE4F49-4A80-45D5-AE4D-B9B928D0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1500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02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原项目AI概念视觉，非实际服务照片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B4FDDDB6-2EE7-4A92-99A2-5FB2D22D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学生怎样开展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B87D5C9B-0516-4D1D-BF40-3D2B3948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337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授权访谈、资料核对与AI整理，人工校订后制作样章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062094D7-B4E8-4A19-8C55-71343B5A6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957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创业实践与成果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ECA2D192-D567-411B-ABDF-120D29C02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529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梳理服务对象、交付与成本，保存样章及用户反馈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089052DC-4AA2-4482-BC27-A9AB80A91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5381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内容与使用要求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534AFA55-5E0F-44C6-9AD6-1A0077CD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7210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63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被记录者确认公开范围并可撤回；不补造人生经历</a:t>
            </a:r>
          </a:p>
        </p:txBody>
      </p:sp>
    </p:spTree>
    <p:extLst>
      <p:ext uri="{BB962C8B-B14F-4D97-AF65-F5344CB8AC3E}">
        <p14:creationId xmlns:p14="http://schemas.microsoft.com/office/powerpoint/2010/main" val="213358790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82AB96E8-32A0-4138-B9BE-090CD6F82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9D43FD-66FF-42D7-A186-BCEBAD218F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81d68c4544618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E6717-185E-4438-BF3B-A1923CDC88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a83778fc47453a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BB02569C-A493-4421-907F-3F45BD745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家庭照料无人机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FCFA1B3E-1605-4F2C-8FD3-D3CC4B6C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项目概念阶段：从家庭环境观察与提醒任务开始验证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48E4927-D1F1-4B3F-9E14-BE6A4CBE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33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9AF7FE0C-FF89-4225-A238-D4A82BD9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4C3555B7-056E-469F-986A-493B235D8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研究真实需求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0CBA2939-DDAB-4292-B62A-FD6C09216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研究植物养护与环境观察需求，比较功能与制作成本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53CB10-E467-48AC-8BC2-D69E3B13A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B36B2DE5-61C9-48C4-9B92-58FED6DC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9BC9EAB4-6B63-4723-BA2A-95BB9B372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开展受控验证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0DAA5F62-6D7E-48F5-827C-9A08A08C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先做仿真或固定支架测试，再形成演示原型与反馈记录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C9A42-203D-4E98-97F8-BD788300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701916C8-B854-4C74-BDD2-644F39052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FCEA0CF9-87EA-4757-A754-3A224577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明确照料范围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1D6301D9-640C-4057-8E83-DDC2A6518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先做观察和提醒，避免惊扰宠物，不替代成人照料</a:t>
            </a:r>
          </a:p>
        </p:txBody>
      </p:sp>
    </p:spTree>
    <p:extLst>
      <p:ext uri="{BB962C8B-B14F-4D97-AF65-F5344CB8AC3E}">
        <p14:creationId xmlns:p14="http://schemas.microsoft.com/office/powerpoint/2010/main" val="156713692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B35B02EA-3950-46E7-9A3A-EB9EA039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03 / 赛事与原创项目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C6E96-B4E5-49ED-BF19-0B599FA0C1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3b5c2f1314fd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FB963-0034-47CD-95E3-2910917252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547c906921459f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371DD98A-26F7-4022-9C5E-0BD28FF6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学生创业案例的年度推进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D0E1F86D-15E8-438E-A6F9-9EC3E7AA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每项安排4个关键辅导节点，兼顾产品原型与数字作品。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6E809D72-DF54-45EE-818D-3AD4B38F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34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BE549-DC5B-4946-A170-A2BAE15E4E46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节点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学生提交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教师与导师检查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用户访谈、问题与方案比较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真实性、成本与可行性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制作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原型或样章、材料与制作记录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交付范围与实施条件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反馈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测试或试用记录、失败与改进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证据与结论是否对应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表达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案例页、演示与路演资料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学生贡献与后续计划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01228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text-0">
            <a:extLst xmlns:a="http://schemas.openxmlformats.org/drawingml/2006/main">
              <a:ext uri="{FF2B5EF4-FFF2-40B4-BE49-F238E27FC236}">
                <a16:creationId xmlns:a16="http://schemas.microsoft.com/office/drawing/2014/main" id="{09003B6E-2B2C-4960-AD2E-7C80EE9BF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7F4AD-2575-42F0-B7A8-010ACC9A4C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6f590cd36f471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6B3A5E-E024-4F55-8869-1171AF323A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d3b4fc474f45ec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B37C033E-AF38-4C53-AEA3-68F77B2C4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城市探索：科技企业资源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7ADBE213-D4A6-4915-BE35-97F91954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每月策划1—2场活动，带着产品与工程问题走进企业。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FCF12321-AEEA-4274-8CAB-F83DA2BC9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35 / 60</a:t>
            </a:r>
          </a:p>
        </p:txBody>
      </p:sp>
      <p:sp>
        <p:nvSpPr>
          <p:cNvPr id="7" name="logo-background-0">
            <a:extLst xmlns:a="http://schemas.openxmlformats.org/drawingml/2006/main">
              <a:ext uri="{FF2B5EF4-FFF2-40B4-BE49-F238E27FC236}">
                <a16:creationId xmlns:a16="http://schemas.microsoft.com/office/drawing/2014/main" id="{480E9BFD-729E-43E8-A6CD-1A849CD1A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05075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DD9F98-CF55-442F-943C-19CCB77389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8acedf2584e7c"/>
          <a:stretch xmlns:a="http://schemas.openxmlformats.org/drawingml/2006/main"/>
        </p:blipFill>
        <p:spPr>
          <a:xfrm xmlns:a="http://schemas.openxmlformats.org/drawingml/2006/main">
            <a:off x="2029609" y="2647950"/>
            <a:ext cx="417532" cy="542925"/>
          </a:xfrm>
          <a:prstGeom xmlns:a="http://schemas.openxmlformats.org/drawingml/2006/main" prst="rect">
            <a:avLst/>
          </a:prstGeom>
        </p:spPr>
      </p:pic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FAFE3001-2D8B-46CC-BACB-DF33E364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4805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拓竹科技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2FB1B149-897F-435E-9B7C-B3C914EE3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7667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3D打印与原型制造</a:t>
            </a:r>
          </a:p>
        </p:txBody>
      </p:sp>
      <p:sp>
        <p:nvSpPr>
          <p:cNvPr id="11" name="logo-background-1">
            <a:extLst xmlns:a="http://schemas.openxmlformats.org/drawingml/2006/main">
              <a:ext uri="{FF2B5EF4-FFF2-40B4-BE49-F238E27FC236}">
                <a16:creationId xmlns:a16="http://schemas.microsoft.com/office/drawing/2014/main" id="{F077E58B-2DAB-4964-8F57-EF431501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505075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9F8F80-9FD6-41C8-BD76-AAF58B9A81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3d170d134d4068"/>
          <a:stretch xmlns:a="http://schemas.openxmlformats.org/drawingml/2006/main"/>
        </p:blipFill>
        <p:spPr>
          <a:xfrm xmlns:a="http://schemas.openxmlformats.org/drawingml/2006/main">
            <a:off x="5620941" y="2647950"/>
            <a:ext cx="950119" cy="542925"/>
          </a:xfrm>
          <a:prstGeom xmlns:a="http://schemas.openxmlformats.org/drawingml/2006/main" prst="rect">
            <a:avLst/>
          </a:prstGeom>
        </p:spPr>
      </p:pic>
      <p:sp>
        <p:nvSpPr>
          <p:cNvPr id="13" name="text-8">
            <a:extLst xmlns:a="http://schemas.openxmlformats.org/drawingml/2006/main">
              <a:ext uri="{FF2B5EF4-FFF2-40B4-BE49-F238E27FC236}">
                <a16:creationId xmlns:a16="http://schemas.microsoft.com/office/drawing/2014/main" id="{EA71C7EF-EA3B-43B6-BB24-4D6F9659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44805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大疆科技</a:t>
            </a:r>
          </a:p>
        </p:txBody>
      </p:sp>
      <p:sp>
        <p:nvSpPr>
          <p:cNvPr id="14" name="text-9">
            <a:extLst xmlns:a="http://schemas.openxmlformats.org/drawingml/2006/main">
              <a:ext uri="{FF2B5EF4-FFF2-40B4-BE49-F238E27FC236}">
                <a16:creationId xmlns:a16="http://schemas.microsoft.com/office/drawing/2014/main" id="{278BFEAC-2E12-42D6-80A1-1EB6D440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87667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无人机与工程应用</a:t>
            </a:r>
          </a:p>
        </p:txBody>
      </p:sp>
      <p:sp>
        <p:nvSpPr>
          <p:cNvPr id="15" name="logo-background-2">
            <a:extLst xmlns:a="http://schemas.openxmlformats.org/drawingml/2006/main">
              <a:ext uri="{FF2B5EF4-FFF2-40B4-BE49-F238E27FC236}">
                <a16:creationId xmlns:a16="http://schemas.microsoft.com/office/drawing/2014/main" id="{C95B5B9E-7159-4E7F-B9C1-214DA8093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505075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2A217D-AA49-4F67-8F83-E4E4C0EAA0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237c58ee704259"/>
          <a:stretch xmlns:a="http://schemas.openxmlformats.org/drawingml/2006/main"/>
        </p:blipFill>
        <p:spPr>
          <a:xfrm xmlns:a="http://schemas.openxmlformats.org/drawingml/2006/main">
            <a:off x="9508728" y="2647950"/>
            <a:ext cx="889794" cy="542925"/>
          </a:xfrm>
          <a:prstGeom xmlns:a="http://schemas.openxmlformats.org/drawingml/2006/main" prst="rect">
            <a:avLst/>
          </a:prstGeom>
        </p:spPr>
      </p:pic>
      <p:sp>
        <p:nvSpPr>
          <p:cNvPr id="17" name="text-11">
            <a:extLst xmlns:a="http://schemas.openxmlformats.org/drawingml/2006/main">
              <a:ext uri="{FF2B5EF4-FFF2-40B4-BE49-F238E27FC236}">
                <a16:creationId xmlns:a16="http://schemas.microsoft.com/office/drawing/2014/main" id="{B779834A-E6C4-4642-BE41-2A7C8925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48050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比亚迪</a:t>
            </a:r>
          </a:p>
        </p:txBody>
      </p:sp>
      <p:sp>
        <p:nvSpPr>
          <p:cNvPr id="18" name="text-12">
            <a:extLst xmlns:a="http://schemas.openxmlformats.org/drawingml/2006/main">
              <a:ext uri="{FF2B5EF4-FFF2-40B4-BE49-F238E27FC236}">
                <a16:creationId xmlns:a16="http://schemas.microsoft.com/office/drawing/2014/main" id="{05016D09-86D3-4884-BB76-323F92DE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76675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新能源与智能制造</a:t>
            </a:r>
          </a:p>
        </p:txBody>
      </p:sp>
      <p:sp>
        <p:nvSpPr>
          <p:cNvPr id="19" name="logo-background-3">
            <a:extLst xmlns:a="http://schemas.openxmlformats.org/drawingml/2006/main">
              <a:ext uri="{FF2B5EF4-FFF2-40B4-BE49-F238E27FC236}">
                <a16:creationId xmlns:a16="http://schemas.microsoft.com/office/drawing/2014/main" id="{DB0D288F-60F9-4247-A28E-65C24274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EAAD50-F272-4152-9DA2-F7BC19C0BD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5ec93bd3b14420"/>
          <a:stretch xmlns:a="http://schemas.openxmlformats.org/drawingml/2006/main"/>
        </p:blipFill>
        <p:spPr>
          <a:xfrm xmlns:a="http://schemas.openxmlformats.org/drawingml/2006/main">
            <a:off x="838200" y="4512035"/>
            <a:ext cx="2800350" cy="377104"/>
          </a:xfrm>
          <a:prstGeom xmlns:a="http://schemas.openxmlformats.org/drawingml/2006/main" prst="rect">
            <a:avLst/>
          </a:prstGeom>
        </p:spPr>
      </p:pic>
      <p:sp>
        <p:nvSpPr>
          <p:cNvPr id="21" name="text-14">
            <a:extLst xmlns:a="http://schemas.openxmlformats.org/drawingml/2006/main">
              <a:ext uri="{FF2B5EF4-FFF2-40B4-BE49-F238E27FC236}">
                <a16:creationId xmlns:a16="http://schemas.microsoft.com/office/drawing/2014/main" id="{83499E89-5AA0-4FDD-A546-7DFE4B53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2922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腾讯</a:t>
            </a:r>
          </a:p>
        </p:txBody>
      </p:sp>
      <p:sp>
        <p:nvSpPr>
          <p:cNvPr id="22" name="text-15">
            <a:extLst xmlns:a="http://schemas.openxmlformats.org/drawingml/2006/main">
              <a:ext uri="{FF2B5EF4-FFF2-40B4-BE49-F238E27FC236}">
                <a16:creationId xmlns:a16="http://schemas.microsoft.com/office/drawing/2014/main" id="{988ACA01-1FFA-409C-843F-93192952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5785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AI应用与数字产品</a:t>
            </a:r>
          </a:p>
        </p:txBody>
      </p:sp>
      <p:sp>
        <p:nvSpPr>
          <p:cNvPr id="23" name="logo-background-4">
            <a:extLst xmlns:a="http://schemas.openxmlformats.org/drawingml/2006/main">
              <a:ext uri="{FF2B5EF4-FFF2-40B4-BE49-F238E27FC236}">
                <a16:creationId xmlns:a16="http://schemas.microsoft.com/office/drawing/2014/main" id="{3749120A-29D2-47E6-9AB0-CEF0F81CC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286250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15FEEE-69C9-4506-88B1-8CB4D7BF51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c1c91bc5b4488"/>
          <a:stretch xmlns:a="http://schemas.openxmlformats.org/drawingml/2006/main"/>
        </p:blipFill>
        <p:spPr>
          <a:xfrm xmlns:a="http://schemas.openxmlformats.org/drawingml/2006/main">
            <a:off x="5030510" y="4429125"/>
            <a:ext cx="2130981" cy="542925"/>
          </a:xfrm>
          <a:prstGeom xmlns:a="http://schemas.openxmlformats.org/drawingml/2006/main" prst="rect">
            <a:avLst/>
          </a:prstGeom>
        </p:spPr>
      </p:pic>
      <p:sp>
        <p:nvSpPr>
          <p:cNvPr id="25" name="text-17">
            <a:extLst xmlns:a="http://schemas.openxmlformats.org/drawingml/2006/main">
              <a:ext uri="{FF2B5EF4-FFF2-40B4-BE49-F238E27FC236}">
                <a16:creationId xmlns:a16="http://schemas.microsoft.com/office/drawing/2014/main" id="{B490A222-162D-4DC0-958D-2FCA0A02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22922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华大基因</a:t>
            </a:r>
          </a:p>
        </p:txBody>
      </p:sp>
      <p:sp>
        <p:nvSpPr>
          <p:cNvPr id="26" name="text-18">
            <a:extLst xmlns:a="http://schemas.openxmlformats.org/drawingml/2006/main">
              <a:ext uri="{FF2B5EF4-FFF2-40B4-BE49-F238E27FC236}">
                <a16:creationId xmlns:a16="http://schemas.microsoft.com/office/drawing/2014/main" id="{0E9A2821-3071-481D-AC57-8FF84D51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65785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生命科学与研究方法</a:t>
            </a:r>
          </a:p>
        </p:txBody>
      </p:sp>
      <p:sp>
        <p:nvSpPr>
          <p:cNvPr id="27" name="logo-background-5">
            <a:extLst xmlns:a="http://schemas.openxmlformats.org/drawingml/2006/main">
              <a:ext uri="{FF2B5EF4-FFF2-40B4-BE49-F238E27FC236}">
                <a16:creationId xmlns:a16="http://schemas.microsoft.com/office/drawing/2014/main" id="{30138019-78A1-4C4E-B2CB-A2415FC1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286250"/>
            <a:ext cx="3333750" cy="828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9E895F-F8F1-4D70-9AC1-3BE1273F86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0616a6f05948bf"/>
          <a:stretch xmlns:a="http://schemas.openxmlformats.org/drawingml/2006/main"/>
        </p:blipFill>
        <p:spPr>
          <a:xfrm xmlns:a="http://schemas.openxmlformats.org/drawingml/2006/main">
            <a:off x="9592243" y="4429125"/>
            <a:ext cx="722764" cy="542925"/>
          </a:xfrm>
          <a:prstGeom xmlns:a="http://schemas.openxmlformats.org/drawingml/2006/main" prst="rect">
            <a:avLst/>
          </a:prstGeom>
        </p:spPr>
      </p:pic>
      <p:sp>
        <p:nvSpPr>
          <p:cNvPr id="29" name="text-20">
            <a:extLst xmlns:a="http://schemas.openxmlformats.org/drawingml/2006/main">
              <a:ext uri="{FF2B5EF4-FFF2-40B4-BE49-F238E27FC236}">
                <a16:creationId xmlns:a16="http://schemas.microsoft.com/office/drawing/2014/main" id="{97B81BC2-95DB-44EA-AD49-DFFE8C6B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2922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华为</a:t>
            </a:r>
          </a:p>
        </p:txBody>
      </p:sp>
      <p:sp>
        <p:nvSpPr>
          <p:cNvPr id="30" name="text-21">
            <a:extLst xmlns:a="http://schemas.openxmlformats.org/drawingml/2006/main">
              <a:ext uri="{FF2B5EF4-FFF2-40B4-BE49-F238E27FC236}">
                <a16:creationId xmlns:a16="http://schemas.microsoft.com/office/drawing/2014/main" id="{84884440-F981-4088-B6EF-895679A4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657850"/>
            <a:ext cx="333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通信技术与数字基础</a:t>
            </a:r>
          </a:p>
        </p:txBody>
      </p:sp>
      <p:sp>
        <p:nvSpPr>
          <p:cNvPr id="31" name="text-22">
            <a:extLst xmlns:a="http://schemas.openxmlformats.org/drawingml/2006/main">
              <a:ext uri="{FF2B5EF4-FFF2-40B4-BE49-F238E27FC236}">
                <a16:creationId xmlns:a16="http://schemas.microsoft.com/office/drawing/2014/main" id="{51D191EB-B4F9-428F-9BC3-7F95541B3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953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资源池由项目方提供。实际接待、日期与费用逐场确认，自愿报名。</a:t>
            </a:r>
          </a:p>
        </p:txBody>
      </p:sp>
    </p:spTree>
    <p:extLst>
      <p:ext uri="{BB962C8B-B14F-4D97-AF65-F5344CB8AC3E}">
        <p14:creationId xmlns:p14="http://schemas.microsoft.com/office/powerpoint/2010/main" val="47851711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B89D949F-9017-40BA-97CF-EC4197C6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1CD58-ECF7-469E-8458-3A6B41626B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5382b9b7e4a8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F88F8-EA7B-4A82-B9C4-EE3EC0DC30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56eac6f2543df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309785B8-DCEA-4CB0-A32D-F3F625EA3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BIAA：平台介绍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2E2752C-4CF3-44D1-A189-751EAEE91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机器人、编程与AI项目学习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2F1C9FA-7AA7-4D56-98F4-8B5F8625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36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58467-B6EF-4AB9-9D36-EEEEAC3DA6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c4a1aa59104d17"/>
          <a:stretch xmlns:a="http://schemas.openxmlformats.org/drawingml/2006/main"/>
        </p:blipFill>
        <p:spPr>
          <a:xfrm xmlns:a="http://schemas.openxmlformats.org/drawingml/2006/main">
            <a:off x="949538" y="2857500"/>
            <a:ext cx="4101675" cy="171450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1E0DF3D4-9580-41CE-A6FB-7F587FEFE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Bots, Intelligence &amp; Automation Academy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B06CE6A3-A432-4369-8616-2ECD7008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https://biaa.com/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8DFA185D-3560-4E67-94DC-7EF10CFB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学习定位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69C0AAC4-A7F5-45A3-966C-40F170FDD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以机器人、编程、AI和工程实践组织项目学习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01BB0E5E-25E4-464C-94CC-E328841C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分层路径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BFA347B6-190E-41DE-A3EA-85BEA920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按探索、搭建和创新阶段，匹配不同基础的学生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6E30ABB1-7A4F-481C-8BD2-EF68E84B9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学习证据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3C679191-198C-4D09-834D-28D227AE7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保留模型、程序、测试与修改记录，说明学生如何解决问题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9A250A2C-004B-42CF-A35E-A23E823E4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52459263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A50ED5FF-CD5C-4B2E-9105-BDDC10CC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6FC55-14C6-4BE4-A411-70F54FF80E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18a762ddeb4df1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5AC78-F7C9-477B-B8E7-11BBF42AB8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0d2b35fc6046d7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5A22BA4C-DD85-4E9F-8142-DCCD9C96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BIAA：对三高的具体支持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5DA2013A-FA1B-4D56-889B-F8CB34EA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结合中心首年任务形成可执行的支持清单。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B3B5E1E3-3C0B-4C10-98EA-11917721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37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8400C-694D-47D5-AE91-7167D664C3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574df927a4ffb"/>
          <a:stretch xmlns:a="http://schemas.openxmlformats.org/drawingml/2006/main"/>
        </p:blipFill>
        <p:spPr>
          <a:xfrm xmlns:a="http://schemas.openxmlformats.org/drawingml/2006/main">
            <a:off x="949538" y="2857500"/>
            <a:ext cx="4101675" cy="1714500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F7A2075E-1BD1-487C-956C-EE1BDD5E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Bots, Intelligence &amp; Automation Academy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E0C00EFD-44BF-41C5-A43A-DFF002ABE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https://biaa.com/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1EB478D2-7D87-43A0-98CC-441C0C67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基础课程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BFC3BD8B-4B7B-426D-A89D-89AB35B78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把机器人、无人机与AI工具任务转为校本课程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1C0D1EEB-A6B8-41CD-B93B-6BC4238D1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社团任务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7E229081-A3AB-4279-A54A-3CE90C3A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为3—5个社团提供分层任务和作品评价参考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1D4B4DD5-0658-41D0-875E-F232A136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创业案例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18E84A4F-D2E8-4E79-9A12-40A2E52A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围绕5项案例，明确学生任务与阶段成果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70FF01E5-1E55-45E4-8CAF-DD6B8C019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124288373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7724752F-CCAC-4AFC-9C41-2D3B1CDBE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F4C24D-D01C-4B9E-BB93-4B1BCE6408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c7153dc47451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46995-7EC0-4343-83D1-66A6E9C202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557066d03b4635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A2B84FD8-82E9-4929-A859-74475406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CIE：平台介绍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1F9C5F06-6280-4081-937D-DAA63ECC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科创孵化与项目成长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10FF10EE-D15C-45AD-BE9A-3F1EFECA8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38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C1EAD-0C33-4EC1-BA61-C8C24ACBC2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31040d0d3743bb"/>
          <a:stretch xmlns:a="http://schemas.openxmlformats.org/drawingml/2006/main"/>
        </p:blipFill>
        <p:spPr>
          <a:xfrm xmlns:a="http://schemas.openxmlformats.org/drawingml/2006/main">
            <a:off x="666750" y="2886313"/>
            <a:ext cx="4667250" cy="1656874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BF0A7013-C19C-4815-A141-C2EE91BC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Centre for Innovation and Entrepreneurship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1EBC933F-DAD3-415C-B1D2-147228D22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https://cie.com/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498AE6CA-34CF-436D-B161-9A5C975D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平台定位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30B7144B-C0BF-4E88-B0D8-6C0F048E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面向高中、大学及青年创新者，关注原创项目的持续发展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C27A05CF-2D75-424A-A27E-3F554587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成长框架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B4373E84-9105-4800-BE90-3A6DE7B8A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公开框架包含Explore、Build、Launch、Grow四个阶段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603DEA56-CD42-49FE-B377-F1EDD765B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支持方向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6273A74D-AB1E-44A0-B9B5-44AC9AF5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围绕需求验证、原型实践和导师交流，形成长期项目档案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5B4A1A4D-9BB8-4E62-AA23-3D942C86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1122146606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84F44A3C-9623-4D82-939D-3A1D5989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2A2A4-3911-459F-A0E9-D77922DD3E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9b7e99237452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DB7404-C854-4B23-BCA3-7348060B98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cbeb82e8e34114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8AA9F4D2-2ED2-4BD1-8E8E-1967DEEE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CIE：对三高的具体支持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1DA2162C-9D0D-4257-89BE-95DDE9F9B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结合中心首年任务形成可执行的支持清单。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E455ADB-6D91-4EE5-8EA0-2C945B4E7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39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38FC7E-07FC-4A2F-B156-E65DF8DA18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4d9e9ff339463e"/>
          <a:stretch xmlns:a="http://schemas.openxmlformats.org/drawingml/2006/main"/>
        </p:blipFill>
        <p:spPr>
          <a:xfrm xmlns:a="http://schemas.openxmlformats.org/drawingml/2006/main">
            <a:off x="666750" y="2886313"/>
            <a:ext cx="4667250" cy="1656874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6BD74D6E-8CCF-45D4-A172-F121D877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Centre for Innovation and Entrepreneurship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409C164F-5AD3-4F45-9F87-E0952DC1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https://cie.com/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1AEBB81D-5CE6-4B15-BFF0-A9B5C0F9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案例诊断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DAFAFD2C-3492-49DB-80E2-E09149287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梳理5项案例的用户需求、应用场景与阶段目标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C9187F91-237F-4965-8D70-A74DC5A7A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原型与作品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869C1577-A2C7-4794-9672-13338386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匹配导师和验证任务，推进产品原型或数字作品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828645B0-CE07-4800-A1AB-D6508EE7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展示与后续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E6777FC4-CC5E-448D-8E24-EC704074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准备项目页、路演材料和发展建议，衔接适配孵化机会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F863E7A9-5B06-449F-A759-7AC08E25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530503726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651A9371-5195-4D7D-8BD9-F8FB3148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109212-8B9E-472F-BD1E-C39E3A7D57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7fc6fdbbc844a7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8EC46-339D-4A5F-9549-A2F9F9C7AF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57bf569964d5c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64C672B9-8B86-4244-AEA1-ABAA8002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XTF：平台介绍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5A8FE7D8-C271-413D-A873-A465EF78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青年科技与公益价值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E224715-B6B1-4877-9221-FC074231B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40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31792E-DBF6-4768-A929-C632AF9CD7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f909c4f10a4edc"/>
          <a:stretch xmlns:a="http://schemas.openxmlformats.org/drawingml/2006/main"/>
        </p:blipFill>
        <p:spPr>
          <a:xfrm xmlns:a="http://schemas.openxmlformats.org/drawingml/2006/main">
            <a:off x="666750" y="3214825"/>
            <a:ext cx="4667250" cy="999849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E2B4CF12-A262-49E1-9744-D414696AD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Xccelerate Technologies Foundation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5744647E-0A94-49F8-BA72-4E6F84996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https://xtf.org/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26AA3E9C-797E-4659-BF8C-4D13F100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平台定位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2402DCB7-741D-4E72-B143-4ADC8661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关注青年创新，以真实问题、研究证据和公共价值为重点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928008EF-1233-430A-BF15-BA771F285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支持思路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857EA56F-9262-4BB9-B8D9-7C216A7EE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以课题评议、研究方法和适配资源，帮助项目持续推进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40570F78-C0D3-49C0-B93F-BDC35359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价值判断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A56D416A-844C-4611-B57B-FB7B0D04C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让学生说明技术能帮助谁，如何验证实际效果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AA79DBC5-EA81-4423-8AF8-423E89C39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21716419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73A608D2-8B41-4622-994A-86E680B5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5A50C9-C0CF-4D93-AC53-F4B24488DF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649d54b6ec4961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60FA3A-09C7-405D-A768-DB96CBB92B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dace68fdf4120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A07445A2-1A97-4CC7-AAF4-9556014A0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XTF：对三高的具体支持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286BDE94-D661-4E69-80BC-C19DE20CB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结合中心首年任务形成可执行的支持清单。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BFABB8B-A4AD-4D13-A919-D473A105A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41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8B6404-808B-4930-80C3-5055B22B2D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955a1aefdb4b92"/>
          <a:stretch xmlns:a="http://schemas.openxmlformats.org/drawingml/2006/main"/>
        </p:blipFill>
        <p:spPr>
          <a:xfrm xmlns:a="http://schemas.openxmlformats.org/drawingml/2006/main">
            <a:off x="666750" y="3214825"/>
            <a:ext cx="4667250" cy="999849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2260AC5C-AD61-45D0-AB46-EBE75C22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Xccelerate Technologies Foundation</a:t>
            </a:r>
          </a:p>
        </p:txBody>
      </p:sp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F69B9857-3A74-46BA-A86F-1D03889B3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https://xtf.org/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00B199B4-2918-4469-866F-E3991B4C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241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公益选题</a:t>
            </a:r>
          </a:p>
        </p:txBody>
      </p:sp>
      <p:sp>
        <p:nvSpPr>
          <p:cNvPr id="11" name="text-7">
            <a:extLst xmlns:a="http://schemas.openxmlformats.org/drawingml/2006/main">
              <a:ext uri="{FF2B5EF4-FFF2-40B4-BE49-F238E27FC236}">
                <a16:creationId xmlns:a16="http://schemas.microsoft.com/office/drawing/2014/main" id="{11BF34AF-131E-468E-8F6A-A98C44254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引导学生关注照护、环境和校园生活中的真实需求</a:t>
            </a:r>
          </a:p>
        </p:txBody>
      </p:sp>
      <p:sp>
        <p:nvSpPr>
          <p:cNvPr id="12" name="text-8">
            <a:extLst xmlns:a="http://schemas.openxmlformats.org/drawingml/2006/main">
              <a:ext uri="{FF2B5EF4-FFF2-40B4-BE49-F238E27FC236}">
                <a16:creationId xmlns:a16="http://schemas.microsoft.com/office/drawing/2014/main" id="{4AA723DE-3ABB-41D8-B99B-DB50E4F6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2427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研究反馈</a:t>
            </a:r>
          </a:p>
        </p:txBody>
      </p:sp>
      <p:sp>
        <p:nvSpPr>
          <p:cNvPr id="13" name="text-9">
            <a:extLst xmlns:a="http://schemas.openxmlformats.org/drawingml/2006/main">
              <a:ext uri="{FF2B5EF4-FFF2-40B4-BE49-F238E27FC236}">
                <a16:creationId xmlns:a16="http://schemas.microsoft.com/office/drawing/2014/main" id="{5416474E-8ACD-4467-A21E-D815748BC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8147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组织课题评议，改进试验方法和证据表达</a:t>
            </a:r>
          </a:p>
        </p:txBody>
      </p:sp>
      <p:sp>
        <p:nvSpPr>
          <p:cNvPr id="14" name="text-10">
            <a:extLst xmlns:a="http://schemas.openxmlformats.org/drawingml/2006/main">
              <a:ext uri="{FF2B5EF4-FFF2-40B4-BE49-F238E27FC236}">
                <a16:creationId xmlns:a16="http://schemas.microsoft.com/office/drawing/2014/main" id="{2A3BEFBD-20FF-4B4F-812F-3BEE3E67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24425"/>
            <a:ext cx="5334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资源对接</a:t>
            </a:r>
          </a:p>
        </p:txBody>
      </p:sp>
      <p:sp>
        <p:nvSpPr>
          <p:cNvPr id="15" name="text-11">
            <a:extLst xmlns:a="http://schemas.openxmlformats.org/drawingml/2006/main">
              <a:ext uri="{FF2B5EF4-FFF2-40B4-BE49-F238E27FC236}">
                <a16:creationId xmlns:a16="http://schemas.microsoft.com/office/drawing/2014/main" id="{EACDC309-979B-4EA1-93A6-49EAFD542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81625"/>
            <a:ext cx="5334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为成熟项目准备支持需求，探索适配公益与青年创新计划</a:t>
            </a:r>
          </a:p>
        </p:txBody>
      </p:sp>
      <p:sp>
        <p:nvSpPr>
          <p:cNvPr id="16" name="text-12">
            <a:extLst xmlns:a="http://schemas.openxmlformats.org/drawingml/2006/main">
              <a:ext uri="{FF2B5EF4-FFF2-40B4-BE49-F238E27FC236}">
                <a16:creationId xmlns:a16="http://schemas.microsoft.com/office/drawing/2014/main" id="{AD3AFCEC-743F-40A9-B2A8-369EF6440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858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平台公开方向；具体课程、导师、名额及支持安排按实际确认执行。</a:t>
            </a:r>
          </a:p>
        </p:txBody>
      </p:sp>
    </p:spTree>
    <p:extLst>
      <p:ext uri="{BB962C8B-B14F-4D97-AF65-F5344CB8AC3E}">
        <p14:creationId xmlns:p14="http://schemas.microsoft.com/office/powerpoint/2010/main" val="1306437308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3B1A327D-199E-4699-8F3A-C89BDAC9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A3C934-D486-4681-9529-371F986895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5d39da870461d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ECA993-1BC5-425F-99B2-6611BBEDFC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78e7d24ae49be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2AD77F0C-F56E-4E96-BF66-4B3F5F469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点线科技与宇飞的行业支持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BF4DCA26-0029-4125-8468-A7BBDFCF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教具课程与低空经济实践，按学校任务组合。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FE14B4C0-01C7-41FC-A18B-3CE05DF9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42 / 60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9787C-7E77-4B89-AD23-1EA232418C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3c52ef7ff42cb"/>
          <a:stretch xmlns:a="http://schemas.openxmlformats.org/drawingml/2006/main"/>
        </p:blipFill>
        <p:spPr>
          <a:xfrm xmlns:a="http://schemas.openxmlformats.org/drawingml/2006/main">
            <a:off x="1000125" y="2400300"/>
            <a:ext cx="4381500" cy="3286125"/>
          </a:xfrm>
          <a:prstGeom xmlns:a="http://schemas.openxmlformats.org/drawingml/2006/main" prst="rect">
            <a:avLst/>
          </a:prstGeom>
        </p:spPr>
      </p:pic>
      <p:sp>
        <p:nvSpPr>
          <p:cNvPr id="8" name="text-4">
            <a:extLst xmlns:a="http://schemas.openxmlformats.org/drawingml/2006/main">
              <a:ext uri="{FF2B5EF4-FFF2-40B4-BE49-F238E27FC236}">
                <a16:creationId xmlns:a16="http://schemas.microsoft.com/office/drawing/2014/main" id="{8FACE03C-77A8-45B7-BD98-5B2520AE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机器人教具实物 · 结构与控制实践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777D2A-5389-4589-9304-C15B069CA71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53a6da7264f31"/>
          <a:stretch xmlns:a="http://schemas.openxmlformats.org/drawingml/2006/main"/>
        </p:blipFill>
        <p:spPr>
          <a:xfrm xmlns:a="http://schemas.openxmlformats.org/drawingml/2006/main">
            <a:off x="6762750" y="2400300"/>
            <a:ext cx="4381500" cy="3286125"/>
          </a:xfrm>
          <a:prstGeom xmlns:a="http://schemas.openxmlformats.org/drawingml/2006/main" prst="rect">
            <a:avLst/>
          </a:prstGeom>
        </p:spPr>
      </p:pic>
      <p:sp>
        <p:nvSpPr>
          <p:cNvPr id="10" name="text-5">
            <a:extLst xmlns:a="http://schemas.openxmlformats.org/drawingml/2006/main">
              <a:ext uri="{FF2B5EF4-FFF2-40B4-BE49-F238E27FC236}">
                <a16:creationId xmlns:a16="http://schemas.microsoft.com/office/drawing/2014/main" id="{D11A5CCB-9CB7-4B0F-85E3-0F93BF23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857875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无人机设备实物 · 低空应用探索</a:t>
            </a:r>
          </a:p>
        </p:txBody>
      </p:sp>
    </p:spTree>
    <p:extLst>
      <p:ext uri="{BB962C8B-B14F-4D97-AF65-F5344CB8AC3E}">
        <p14:creationId xmlns:p14="http://schemas.microsoft.com/office/powerpoint/2010/main" val="206495064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ext-0">
            <a:extLst xmlns:a="http://schemas.openxmlformats.org/drawingml/2006/main">
              <a:ext uri="{FF2B5EF4-FFF2-40B4-BE49-F238E27FC236}">
                <a16:creationId xmlns:a16="http://schemas.microsoft.com/office/drawing/2014/main" id="{FB625D88-2718-4728-8EB3-6E5B8592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BC665-E076-4629-A1FF-86091FB333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c2edd5ce947da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EE9D3F-5F96-4F4B-AA38-5164D3875B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08e9f498914ce1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16CC076-4DC9-4BD2-8486-C3FB21D5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城市探索：高校与专家资源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967151CD-8D2B-4222-ABCD-40D5D086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从专业认知到研究方法，按学生课题匹配访学与指导任务。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3250E810-7ADE-4CDD-966E-15DE04BE1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43 / 60</a:t>
            </a:r>
          </a:p>
        </p:txBody>
      </p:sp>
      <p:sp>
        <p:nvSpPr>
          <p:cNvPr id="7" name="logo-background-0">
            <a:extLst xmlns:a="http://schemas.openxmlformats.org/drawingml/2006/main">
              <a:ext uri="{FF2B5EF4-FFF2-40B4-BE49-F238E27FC236}">
                <a16:creationId xmlns:a16="http://schemas.microsoft.com/office/drawing/2014/main" id="{EB97271A-4D93-4BFC-9B11-F9803F117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05075"/>
            <a:ext cx="514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C76DF5-AC62-4C6E-9F2F-8842861DAA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b7584cb57a4d12"/>
          <a:stretch xmlns:a="http://schemas.openxmlformats.org/drawingml/2006/main"/>
        </p:blipFill>
        <p:spPr>
          <a:xfrm xmlns:a="http://schemas.openxmlformats.org/drawingml/2006/main">
            <a:off x="1483519" y="2647950"/>
            <a:ext cx="3319463" cy="476250"/>
          </a:xfrm>
          <a:prstGeom xmlns:a="http://schemas.openxmlformats.org/drawingml/2006/main" prst="rect">
            <a:avLst/>
          </a:prstGeom>
        </p:spPr>
      </p:pic>
      <p:sp>
        <p:nvSpPr>
          <p:cNvPr id="9" name="text-5">
            <a:extLst xmlns:a="http://schemas.openxmlformats.org/drawingml/2006/main">
              <a:ext uri="{FF2B5EF4-FFF2-40B4-BE49-F238E27FC236}">
                <a16:creationId xmlns:a16="http://schemas.microsoft.com/office/drawing/2014/main" id="{1C11DB66-82AF-47E7-88BB-11990F7B3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81375"/>
            <a:ext cx="514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香港中文大学（深圳）</a:t>
            </a:r>
          </a:p>
        </p:txBody>
      </p:sp>
      <p:sp>
        <p:nvSpPr>
          <p:cNvPr id="10" name="text-6">
            <a:extLst xmlns:a="http://schemas.openxmlformats.org/drawingml/2006/main">
              <a:ext uri="{FF2B5EF4-FFF2-40B4-BE49-F238E27FC236}">
                <a16:creationId xmlns:a16="http://schemas.microsoft.com/office/drawing/2014/main" id="{6BDC9B66-EF76-4FB9-9264-B9D1104BF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AI应用、产品与研究方法</a:t>
            </a:r>
          </a:p>
        </p:txBody>
      </p:sp>
      <p:sp>
        <p:nvSpPr>
          <p:cNvPr id="11" name="logo-background-1">
            <a:extLst xmlns:a="http://schemas.openxmlformats.org/drawingml/2006/main">
              <a:ext uri="{FF2B5EF4-FFF2-40B4-BE49-F238E27FC236}">
                <a16:creationId xmlns:a16="http://schemas.microsoft.com/office/drawing/2014/main" id="{D4F97F16-E459-4CFC-B2BA-C65FC4E4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05075"/>
            <a:ext cx="514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4CC466-05D4-4C74-830B-38B047E3FB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febcf4f21b4019"/>
          <a:stretch xmlns:a="http://schemas.openxmlformats.org/drawingml/2006/main"/>
        </p:blipFill>
        <p:spPr>
          <a:xfrm xmlns:a="http://schemas.openxmlformats.org/drawingml/2006/main">
            <a:off x="8083261" y="2647950"/>
            <a:ext cx="1930977" cy="476250"/>
          </a:xfrm>
          <a:prstGeom xmlns:a="http://schemas.openxmlformats.org/drawingml/2006/main" prst="rect">
            <a:avLst/>
          </a:prstGeom>
        </p:spPr>
      </p:pic>
      <p:sp>
        <p:nvSpPr>
          <p:cNvPr id="13" name="text-8">
            <a:extLst xmlns:a="http://schemas.openxmlformats.org/drawingml/2006/main">
              <a:ext uri="{FF2B5EF4-FFF2-40B4-BE49-F238E27FC236}">
                <a16:creationId xmlns:a16="http://schemas.microsoft.com/office/drawing/2014/main" id="{83551212-8DD8-4CDA-8355-BC2ECC065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81375"/>
            <a:ext cx="514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深圳理工大学</a:t>
            </a:r>
          </a:p>
        </p:txBody>
      </p:sp>
      <p:sp>
        <p:nvSpPr>
          <p:cNvPr id="14" name="text-9">
            <a:extLst xmlns:a="http://schemas.openxmlformats.org/drawingml/2006/main">
              <a:ext uri="{FF2B5EF4-FFF2-40B4-BE49-F238E27FC236}">
                <a16:creationId xmlns:a16="http://schemas.microsoft.com/office/drawing/2014/main" id="{9D8D2B70-C0CA-4D97-A99E-05079B840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100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工程实践与交叉科技</a:t>
            </a:r>
          </a:p>
        </p:txBody>
      </p:sp>
      <p:sp>
        <p:nvSpPr>
          <p:cNvPr id="15" name="logo-background-2">
            <a:extLst xmlns:a="http://schemas.openxmlformats.org/drawingml/2006/main">
              <a:ext uri="{FF2B5EF4-FFF2-40B4-BE49-F238E27FC236}">
                <a16:creationId xmlns:a16="http://schemas.microsoft.com/office/drawing/2014/main" id="{113DDE92-D32F-4DD3-A449-632E9613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514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</a:ln>
        </p:spPr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C9DCB8-A0E9-474C-9D35-67737C15A1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7b55e764943fd"/>
          <a:stretch xmlns:a="http://schemas.openxmlformats.org/drawingml/2006/main"/>
        </p:blipFill>
        <p:spPr>
          <a:xfrm xmlns:a="http://schemas.openxmlformats.org/drawingml/2006/main">
            <a:off x="2119056" y="4362450"/>
            <a:ext cx="2048387" cy="476250"/>
          </a:xfrm>
          <a:prstGeom xmlns:a="http://schemas.openxmlformats.org/drawingml/2006/main" prst="rect">
            <a:avLst/>
          </a:prstGeom>
        </p:spPr>
      </p:pic>
      <p:sp>
        <p:nvSpPr>
          <p:cNvPr id="17" name="text-11">
            <a:extLst xmlns:a="http://schemas.openxmlformats.org/drawingml/2006/main">
              <a:ext uri="{FF2B5EF4-FFF2-40B4-BE49-F238E27FC236}">
                <a16:creationId xmlns:a16="http://schemas.microsoft.com/office/drawing/2014/main" id="{ECFFDEFA-E964-443B-846C-A8DDBF6A1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95875"/>
            <a:ext cx="514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哈尔滨工业大学</a:t>
            </a:r>
          </a:p>
        </p:txBody>
      </p:sp>
      <p:sp>
        <p:nvSpPr>
          <p:cNvPr id="18" name="text-12">
            <a:extLst xmlns:a="http://schemas.openxmlformats.org/drawingml/2006/main">
              <a:ext uri="{FF2B5EF4-FFF2-40B4-BE49-F238E27FC236}">
                <a16:creationId xmlns:a16="http://schemas.microsoft.com/office/drawing/2014/main" id="{341AE933-4DDA-4BC3-8EFA-6BD0E267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机器人、控制与工程设计</a:t>
            </a:r>
          </a:p>
        </p:txBody>
      </p:sp>
      <p:sp>
        <p:nvSpPr>
          <p:cNvPr id="19" name="logo-background-3">
            <a:extLst xmlns:a="http://schemas.openxmlformats.org/drawingml/2006/main">
              <a:ext uri="{FF2B5EF4-FFF2-40B4-BE49-F238E27FC236}">
                <a16:creationId xmlns:a16="http://schemas.microsoft.com/office/drawing/2014/main" id="{B2CCA543-FCD4-4442-9A43-F185F51D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19575"/>
            <a:ext cx="51435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42B"/>
          </a:solidFill>
          <a:ln xmlns:a="http://schemas.openxmlformats.org/drawingml/2006/main" w="0">
            <a:noFill/>
          </a:ln>
        </p:spPr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D0D3E-041D-457D-805D-8425268ED0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bc8c43cc34867"/>
          <a:stretch xmlns:a="http://schemas.openxmlformats.org/drawingml/2006/main"/>
        </p:blipFill>
        <p:spPr>
          <a:xfrm xmlns:a="http://schemas.openxmlformats.org/drawingml/2006/main">
            <a:off x="7849818" y="4362450"/>
            <a:ext cx="2397863" cy="476250"/>
          </a:xfrm>
          <a:prstGeom xmlns:a="http://schemas.openxmlformats.org/drawingml/2006/main" prst="rect">
            <a:avLst/>
          </a:prstGeom>
        </p:spPr>
      </p:pic>
      <p:sp>
        <p:nvSpPr>
          <p:cNvPr id="21" name="text-14">
            <a:extLst xmlns:a="http://schemas.openxmlformats.org/drawingml/2006/main">
              <a:ext uri="{FF2B5EF4-FFF2-40B4-BE49-F238E27FC236}">
                <a16:creationId xmlns:a16="http://schemas.microsoft.com/office/drawing/2014/main" id="{26499C3A-6FF0-480A-9A5E-F4ABD296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95875"/>
            <a:ext cx="514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南方科技大学</a:t>
            </a:r>
          </a:p>
        </p:txBody>
      </p:sp>
      <p:sp>
        <p:nvSpPr>
          <p:cNvPr id="22" name="text-15">
            <a:extLst xmlns:a="http://schemas.openxmlformats.org/drawingml/2006/main">
              <a:ext uri="{FF2B5EF4-FFF2-40B4-BE49-F238E27FC236}">
                <a16:creationId xmlns:a16="http://schemas.microsoft.com/office/drawing/2014/main" id="{C3398EBE-57CC-4D39-BA0D-D7A37392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245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科学探究与项目验证</a:t>
            </a:r>
          </a:p>
        </p:txBody>
      </p:sp>
      <p:sp>
        <p:nvSpPr>
          <p:cNvPr id="23" name="text-16">
            <a:extLst xmlns:a="http://schemas.openxmlformats.org/drawingml/2006/main">
              <a:ext uri="{FF2B5EF4-FFF2-40B4-BE49-F238E27FC236}">
                <a16:creationId xmlns:a16="http://schemas.microsoft.com/office/drawing/2014/main" id="{7572713A-7896-4F46-BC85-F5891112B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9953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以课题评议、原型反馈等具体任务对接，教授人选与指导安排另行确认。</a:t>
            </a:r>
          </a:p>
        </p:txBody>
      </p:sp>
    </p:spTree>
    <p:extLst>
      <p:ext uri="{BB962C8B-B14F-4D97-AF65-F5344CB8AC3E}">
        <p14:creationId xmlns:p14="http://schemas.microsoft.com/office/powerpoint/2010/main" val="1446753473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0">
            <a:extLst xmlns:a="http://schemas.openxmlformats.org/drawingml/2006/main">
              <a:ext uri="{FF2B5EF4-FFF2-40B4-BE49-F238E27FC236}">
                <a16:creationId xmlns:a16="http://schemas.microsoft.com/office/drawing/2014/main" id="{AEBEA67C-9D02-42B5-8383-560A2FA6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333F9-9EA3-487E-8F7B-2F6499E772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487ff4a00a453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A28B40-A991-4B26-80C0-C30AD705F2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d9ed327b54392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8EBB74D5-597F-4357-872B-B4844BE4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APAI参赛学校与交流案例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9CBDE79-609E-4532-B228-FD40F06D3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公开历史记录体现深圳学校参与科技实践的基础。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3A148B7C-FC8A-40FC-9D2E-1773386D8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44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6577146D-484F-486B-87E7-2925C623F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0507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深圳市致理中学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0F9785ED-C72B-443A-BAE4-A8EA8381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0507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公开报道记录APAI相关机器人赛项金奖、银奖。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8117FA-86B2-43EE-B3FD-F093F6C8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09925"/>
            <a:ext cx="1095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791591EC-46E6-4194-A559-F854BD442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4327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深圳市高级中学高中园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E789017A-9F09-4636-B465-41318CE4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34327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公开报道记录APAI金奖、银奖。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1C3620-23C3-4BBC-BD3A-3DF2086C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095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E181A8CB-7132-4EB7-9030-F6B617962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8147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深圳新哲文院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32A1D2C9-AB0F-4982-B547-3D3969E5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18147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学校人物专访记录2024年APAI中华区一等奖。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93B6A9-438E-4871-BE50-B3AF9067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86325"/>
            <a:ext cx="10953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C9053EB9-3F59-486E-B8FB-6FBA6FEC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76950"/>
            <a:ext cx="9953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往届参赛记录与科技教育交流案例</a:t>
            </a:r>
          </a:p>
        </p:txBody>
      </p:sp>
    </p:spTree>
    <p:extLst>
      <p:ext uri="{BB962C8B-B14F-4D97-AF65-F5344CB8AC3E}">
        <p14:creationId xmlns:p14="http://schemas.microsoft.com/office/powerpoint/2010/main" val="1194474195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B1F0D2A4-0267-4F0F-A199-8791CBF02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1CE572-AF78-4CED-9647-438DFC3187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1e5098ec047b8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9E4D77-C43C-4B49-91BD-9DCD2E082E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cf772a662499e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436CDB64-23BE-4BC1-81C6-6B078674B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生涯协会与科创协会的双重支持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899A394D-169E-4462-9E76-9A189BAE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教育规划连接长期成长，科技教育支持实践质量。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2BB37A5F-CB07-4200-9A45-6A9FD5E3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45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81444853-D5B8-4507-85CB-28347E6B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9C890720-5F15-4457-A0C8-443F511C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5270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深圳市生涯规划与发展协会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59E0BA9C-72D0-4C3F-A55E-329876FD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5527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郭丹锐会长，统筹成长规划、家校沟通与资源协作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32D7D-E05F-44F5-B183-803887F2E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581400"/>
            <a:ext cx="10334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0325B79D-24E0-4E5B-927B-9311261C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B8B8BA6C-71D0-451F-8A6F-53742A8D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7190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深圳市青少年科技教育协会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8AA1093D-6460-4553-AED6-A919082F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719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对接秘书长曹榆，协商师资、科技教育与赛事资源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B7378-2422-49CC-9124-C352A3F21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800600"/>
            <a:ext cx="103346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4EC3A612-82D4-4135-A5BA-FE6B3EC8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E9B84CDD-69AB-4986-AAEA-A631CB78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991100"/>
            <a:ext cx="5143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学校共同确认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CC0034D4-18C5-44BA-AAF8-9F1EFC39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9911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形成支持清单，明确人员、次数与成果标准</a:t>
            </a:r>
          </a:p>
        </p:txBody>
      </p:sp>
    </p:spTree>
    <p:extLst>
      <p:ext uri="{BB962C8B-B14F-4D97-AF65-F5344CB8AC3E}">
        <p14:creationId xmlns:p14="http://schemas.microsoft.com/office/powerpoint/2010/main" val="78342156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">
            <a:extLst xmlns:a="http://schemas.openxmlformats.org/drawingml/2006/main">
              <a:ext uri="{FF2B5EF4-FFF2-40B4-BE49-F238E27FC236}">
                <a16:creationId xmlns:a16="http://schemas.microsoft.com/office/drawing/2014/main" id="{E20D5DCA-0DFD-474E-9624-071CA48B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C713CE-A588-4C7E-8391-F02E7A76BB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1bf485c9949ee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07F5A9-85EA-4AE8-9B91-A8BC771DA2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2fdd4c0f4d4fd4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C0F1EF00-E55D-4C22-A488-D225D8EA0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建设资金的三条支持路径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573DF371-0B5B-4595-B20A-16A04934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遇到资金缺口时，我们协助学校对接增量支持，分期完善中心。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52322D77-70BF-4B7E-8CA0-3D62AAE3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46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2238CC6F-A5F4-4051-BB20-0E54A4D9F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E93751BF-B4FF-4171-8D88-127D9142B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55270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公益组织捐赠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725C6B81-C103-48F1-BAFB-91FF7CA4A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552700"/>
            <a:ext cx="561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对接教育与科技公益资源，支持教具、科创室设备及困难学生参与。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226A67-4102-456E-B5E9-082838B5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524250"/>
            <a:ext cx="1004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90CB31D2-76C0-4503-9CED-3D6E4F13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67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15A252DD-A4EA-43DB-ADD3-A506F39A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667125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政府及科创孵化器补贴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DE66119A-3C09-4363-B1DD-70FB2FDD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667125"/>
            <a:ext cx="561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筛选适配项目，协助核对申报主体、编制方案与预算，跟进申报。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0A43F7-E99D-40E2-AD82-BB589F8F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638675"/>
            <a:ext cx="10048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D65E3BCC-1FAE-4A12-8DE5-4F32A6FC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815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2A79BAB7-0A0C-45EB-86EA-CAE73A63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781550"/>
            <a:ext cx="4000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校友会捐赠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760A479A-5902-42C9-A64B-73F20972B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781550"/>
            <a:ext cx="5619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围绕设备和学生原型项目，募集自愿资金或实物支持，反馈使用成果。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3949864A-1BDD-4EA9-A3A7-A36CDEEC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990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88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88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88" b="0">
                <a:solidFill>
                  <a:srgbClr val="AC3028"/>
                </a:solidFill>
                <a:latin typeface="Microsoft YaHei"/>
                <a:ea typeface="Microsoft YaHei"/>
                <a:cs typeface="Microsoft YaHei"/>
              </a:rPr>
              <a:t>7万元为全年基础预算。补充资金落实后再安排新增建设，并反馈资金与设备使用成果。</a:t>
            </a:r>
          </a:p>
        </p:txBody>
      </p:sp>
    </p:spTree>
    <p:extLst>
      <p:ext uri="{BB962C8B-B14F-4D97-AF65-F5344CB8AC3E}">
        <p14:creationId xmlns:p14="http://schemas.microsoft.com/office/powerpoint/2010/main" val="1306333000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1F27DAF7-387C-41FC-8EE7-2E14AD77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04 / 资源与协作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05D0A-B83F-45E8-BF77-F1C1A6A88E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70abf95b5249dd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CACA8-1C1D-4A56-88FC-0EADE76E56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893773a74642ce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5F362661-8FA6-4815-95E8-CA61044C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拔尖培养与学业支持并行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891AF671-C15B-4A9E-884D-1271B7D6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每个学生都有合适的参与强度和成长路径。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372D7FE2-9938-4117-885E-947EE444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47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AD399466-D7C6-4F56-BF87-7998A563E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634A50A0-8585-4B75-8016-3AF84805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突出兴趣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2185A126-363B-45E2-A900-938768365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围绕长期课题对接教授，逐步提高研究难度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ABB75-5D76-47B6-BA34-9A8BCC7C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6C7E57A8-67C1-4FF6-B559-60D1B411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40DEB822-22C2-4213-AA3F-5378676D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学习支持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0DC4C4A2-F8E1-46C9-8579-E6441E728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结合测评、教师观察和家校沟通，设计可完成的小任务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D100E7-36CA-49E2-BB0A-30075B8C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58E72A43-25B7-418F-959F-BE981235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7639AC6D-F0EE-4551-AAD6-D1414729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身心成长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85121E32-C8DA-4038-8E12-B3275C5E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关注自信、合作与身心状态，允许调整方向和节奏</a:t>
            </a:r>
          </a:p>
        </p:txBody>
      </p:sp>
    </p:spTree>
    <p:extLst>
      <p:ext uri="{BB962C8B-B14F-4D97-AF65-F5344CB8AC3E}">
        <p14:creationId xmlns:p14="http://schemas.microsoft.com/office/powerpoint/2010/main" val="1344810085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2713EDA6-3FE1-4932-93B1-85F9C0703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F4148-2441-43DB-8442-487804A535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68cfde805f44e3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90AD3-3AE3-4F4C-AA4D-1A39360F2BB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9622531d0a4f17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3A50EA14-32DF-4A25-8501-27E425B7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12个月的建设节奏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6884C5C-BAA4-493D-9351-52453BF98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从场地与团队启动，走向5项学生创业案例的年度展示。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5A72700D-EC38-4B5D-9F56-3B3EDE90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48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90A2C6-4000-420E-B727-78228C970C41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核心工作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成果内容计划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第1—3月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场地盘点、3社团启动、选题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8篇，形成项目清单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第4—6月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AI样板、原型或样章与赛事准备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12篇，累计20篇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第7—9月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反馈迭代、探索与参赛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14篇，累计34篇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第10—12月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5项案例路演、成果库与验收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16篇，全年50篇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661202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E6939021-23BA-4908-ABB8-144EB2B4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52EE5-5232-411A-87D9-13620F08BD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d811bf32ab42c3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2536D1-FE86-462B-9270-D0FA2556CA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940e3ff51446c3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EDAFBA10-455A-42F0-B68E-55D688B5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全年服务数量与执行责任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F42037F-1019-4A86-B679-BA19699D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校内常态教学与外部关键支持共同运行。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CE89C66-D023-4C7F-A049-541C0B58C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49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229FA-FDAD-4C4F-A160-A8D8F8A53CF1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服务项目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首年建议数量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主要责任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教师与AI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4次教师工作坊；AI学习样板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项目方教研，教师复核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课程与社团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8次联合实践；支持3—5社团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学校常态运行，项目方指导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学生创业案例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5项，每项4个关键辅导节点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学生主创，导师与家庭协作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网站与内容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1个专属网站；50篇原创内容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师生供稿，项目方编辑，学校审核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探索与展示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每月策划1—2场；年度路演1次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单独成行，学校审核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50630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EC35EF1C-9B76-4439-9C6C-76A6AD1E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4E03C-A337-4DEC-B60F-FE9856DF46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8cb53db7c4e5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1243D-EFA9-40CA-AA08-0024E99D2E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7f781efb34d21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FC9A7D45-EA5A-48CA-8B9F-99408B2A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全年预算测算：70,000元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F9CF93D5-57EC-4BEA-92A7-BB70B432D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按12个月基础服务分配，价格为方案测算。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EE27BA11-F518-4617-97BA-A6B3D977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50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BFD254-1850-45FB-A51A-0630556B25CF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962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29250"/>
                <a:gridCol w="1524000"/>
                <a:gridCol w="1905000"/>
                <a:gridCol w="2190750"/>
              </a:tblGrid>
              <a:tr h="39624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数量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单价（元）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小计（元）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项目统筹与科创室规划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1年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教师AI工作坊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4次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AI学习与测评流程配置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1套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6,000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学生实践与社团教研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8次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1,500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学生创业案例关键辅导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5项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15,000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共用教具与基础耗材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1批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8,000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专属网站与50篇内容编辑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1年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年度路演与验收整理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1次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全年合计</a:t>
                      </a:r>
                    </a:p>
                  </a:txBody>
                  <a:tcPr marL="133350" marR="133350" marT="28575" marB="28575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F4B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/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F4B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/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F4B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70,000</a:t>
                      </a:r>
                    </a:p>
                  </a:txBody>
                  <a:tcPr marL="133350" marR="133350" marT="28575" marB="28575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F4B3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3936485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0">
            <a:extLst xmlns:a="http://schemas.openxmlformats.org/drawingml/2006/main">
              <a:ext uri="{FF2B5EF4-FFF2-40B4-BE49-F238E27FC236}">
                <a16:creationId xmlns:a16="http://schemas.microsoft.com/office/drawing/2014/main" id="{086BDDBF-8E55-4377-ADD4-E8C168EBD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9C727-E2CC-4E24-AC65-7325CE2CCC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9536a20b246e2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887717-C0CE-42B1-ACD4-DAB42AF764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05cc9dafa444d9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7821CB05-914F-4E46-BAA5-DCD21EED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基础预算与专项投入的边界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665DFEF0-E710-4096-9FBD-646006B7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先让中心运转，再按成果和需求补充投入。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8D486563-C2C6-4C41-9BD9-21D8780D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51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2DEB1F2E-418D-40D2-B387-E3B7662C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B52CDA91-383D-4309-9406-D1266A0A4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年度基础服务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CECEA074-7055-461B-82A9-99ED448D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规划、教研、关键指导、共用耗材、网站编辑与路演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0A7A22B8-A329-4A02-82B1-6B512E8B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9E9D377C-020C-4142-A724-BEDF4CFC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专项投入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BBD2EEA9-BFA2-4CE0-997B-4E4091B34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装修与大设备、专用制作加工、教授深度指导另行确认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6574C67B-117F-4826-86BE-7B244147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D556C6C3-CBCA-4760-B4F4-7096484A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活动与工具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305E4633-39DD-43C1-9395-2D00D094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外出自愿承担；AI超额付费须确认，额度与期限待补</a:t>
            </a:r>
          </a:p>
        </p:txBody>
      </p:sp>
    </p:spTree>
    <p:extLst>
      <p:ext uri="{BB962C8B-B14F-4D97-AF65-F5344CB8AC3E}">
        <p14:creationId xmlns:p14="http://schemas.microsoft.com/office/powerpoint/2010/main" val="1678856238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ext-0">
            <a:extLst xmlns:a="http://schemas.openxmlformats.org/drawingml/2006/main">
              <a:ext uri="{FF2B5EF4-FFF2-40B4-BE49-F238E27FC236}">
                <a16:creationId xmlns:a16="http://schemas.microsoft.com/office/drawing/2014/main" id="{05F5933D-1EC0-4FEE-8C26-21F8413A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0B5A30-CBF7-481B-83FB-49C3A53E77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da9b87b6f4ef2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AE1EB-7B1B-428D-A1DC-690298DF8C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23a41f4a84886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0D2DD773-0DB2-4DC2-82E0-48C122CE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竞赛年度目标：50项获奖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17A60865-6AF4-40A8-866C-300A16B45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其中争取10项省级、国家级或国际赛事一等奖。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A89FC5C4-95C6-4810-BDC9-A38566720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52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703AB613-3FF0-4B3A-A40F-8A8B1E53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91A9F4C9-82A5-4276-AAC1-97F1591D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全年获奖争取目标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87F305DE-BB62-428F-A2C1-330D5F430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4C32C3CA-FADD-46E5-B1DB-B7457BF0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其中一等奖争取目标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D8D57A03-71CB-434A-BB6B-A397F67C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1套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12AFCF35-304F-4520-BE37-151A5CAE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705225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完整竞赛证据台账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E22397-47B2-44AB-8045-B85DCD5EC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291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06CA33D7-213C-4C0B-B91B-53C44D59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参赛计划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3558068A-A9C7-47CF-86D7-2D6ED1F8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10项包含在50项中；按基础、名额与经费安排训练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F770F1EC-B407-4794-BBBC-27940221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证据台账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61D7D2F5-5CA1-4518-B618-BC15B6A6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一奖一条记录，保存赛季、组别、奖级和证书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E4205849-DCB7-4EBA-863B-57841581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810125"/>
            <a:ext cx="3476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结果与复盘</a:t>
            </a:r>
          </a:p>
        </p:txBody>
      </p:sp>
      <p:sp>
        <p:nvSpPr>
          <p:cNvPr id="19" name="text-16">
            <a:extLst xmlns:a="http://schemas.openxmlformats.org/drawingml/2006/main">
              <a:ext uri="{FF2B5EF4-FFF2-40B4-BE49-F238E27FC236}">
                <a16:creationId xmlns:a16="http://schemas.microsoft.com/office/drawing/2014/main" id="{CE380E4A-73BA-49D8-9494-A22B6A99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267325"/>
            <a:ext cx="3476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由评审产生，不作保奖承诺；据结果调整后续训练</a:t>
            </a:r>
          </a:p>
        </p:txBody>
      </p:sp>
    </p:spTree>
    <p:extLst>
      <p:ext uri="{BB962C8B-B14F-4D97-AF65-F5344CB8AC3E}">
        <p14:creationId xmlns:p14="http://schemas.microsoft.com/office/powerpoint/2010/main" val="1952822495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C9D13542-44F0-4B9F-A263-19496C273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DF347-D4A6-4A71-B72D-7FF9AEE99E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86f255fc224e9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6A2D79-6BC9-4708-88F8-E686842499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225c0ec444b39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13C3326A-A1D8-464C-B69E-6E157DDC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50篇成果内容的年度计划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C1340454-C28D-4881-8042-3513B9D09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以学校原创发布为主，形成可检索的成长记录。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5245CCAA-E720-4A9C-8C82-A2317643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53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F512C6-60EC-4E49-97DD-E25BAC33F07A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内容类型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建议篇数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内容依据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课程与社团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任务、作品与学生反思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5项学生创业案例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需求、原型或样章与反馈进展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城市探索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实际成行与研究发现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导师与资源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实际指导、访谈与支持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路演与年度成果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演示、复盘与成长变化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9788915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A17CFF86-5FC5-4CB0-8477-673B92FB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C1C639-9F08-4D05-8F6F-8734104EB2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fd91a58d30441f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1BA62-5FE8-4438-A0FB-BCFDE6F64B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9997f028864f12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78C2F680-FF7F-47F6-BEEC-DA886DCDE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学校专属科技网站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A292D6FA-75CF-41A2-B10F-641B22F9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城市探索、项目与课程独立管理，持续展示真实成果。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B9768F5-81B1-490C-B948-A1E1ABEC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54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E684E-DDF2-4F8C-B7AE-4C20EBFD8426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667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栏目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展示内容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发布时点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城市探索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活动背景、观察与研究产出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实际成行并审核后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学生创业案例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阶段、作品与用户反馈材料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里程碑完成并审核后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学生课程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安排、作品与学习反馈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设计示例与实绩区分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成果新闻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科创动态与案例档案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事实核对和图片审核后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5775699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ext-0">
            <a:extLst xmlns:a="http://schemas.openxmlformats.org/drawingml/2006/main">
              <a:ext uri="{FF2B5EF4-FFF2-40B4-BE49-F238E27FC236}">
                <a16:creationId xmlns:a16="http://schemas.microsoft.com/office/drawing/2014/main" id="{20352010-0ABB-41E9-A49B-54938A189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EC87E-8724-4FF9-A328-1A72E56247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79d1ed1e74f9c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FAF759-21F4-4C0C-A940-AE589B9698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82c90a18044d7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9E34D714-B94D-4BB1-9F94-B70A88C5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5项学生创业案例的年度路演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C91AEF3B-0B81-40F2-914D-4DBC82BA5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让学生讲清服务对象、作品价值、成本与改进依据。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75277870-09D4-4007-AF7F-4E9E6AF2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55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F27BBD3E-78D5-4635-A4B5-96E2F1D8B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1AE55E91-1564-400A-9C09-8411F11D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5527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展示准备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D9B39626-22D2-4191-B519-55F8F740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25527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案例页、海报、原型或样章与三分钟讲解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F1942-0B85-42D3-AA2D-2ABB2671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6004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AB39DB63-D2DF-4D5B-94A9-D086BEDF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719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2948B538-DFB8-4A66-B1B2-9C511CAF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7719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现场问答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4462DBAC-2CDE-4A8E-AFC4-173FCF737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围绕用户需求、验证证据、成本和学生贡献提问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043A10-2A70-4A0C-A577-14B011456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819650"/>
            <a:ext cx="10096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2CDC4"/>
            </a:solidFill>
          </a:ln>
        </p:spPr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CB5134B3-ED6D-4432-900B-84CD0BCF3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91100"/>
            <a:ext cx="809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C18460FD-65B1-42C5-BF42-E23D67F8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99110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后续推进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8C70D4B3-F452-4E26-93D1-7AA59318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49911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整理反馈，更新产品、服务或下一阶段实践计划</a:t>
            </a:r>
          </a:p>
        </p:txBody>
      </p:sp>
    </p:spTree>
    <p:extLst>
      <p:ext uri="{BB962C8B-B14F-4D97-AF65-F5344CB8AC3E}">
        <p14:creationId xmlns:p14="http://schemas.microsoft.com/office/powerpoint/2010/main" val="415556874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0">
            <a:extLst xmlns:a="http://schemas.openxmlformats.org/drawingml/2006/main">
              <a:ext uri="{FF2B5EF4-FFF2-40B4-BE49-F238E27FC236}">
                <a16:creationId xmlns:a16="http://schemas.microsoft.com/office/drawing/2014/main" id="{C45343FE-4D3E-4AE1-88C0-59C0F9A33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274C8-A175-468B-BDCD-980C9BE96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04e6a272d4215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4F75BA-EF3C-4EE3-8466-41BEECF93C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371abc52f34a78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A7C9E13E-60CA-41EA-B6A5-74BE99646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成长档案与升学规划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30D52B2C-4CDC-4DB8-8EF9-85330D4C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真实兴趣与持续作品，帮助学生理解适合自己的方向。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8E6F2F6E-0D96-41A0-8C79-8C85DFF91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56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E849E2E8-90C1-4907-8ECA-9E9E4A86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B5C7EF0F-9458-4EC8-9920-DFB3A007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认识学科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7E9604E7-E280-42B5-AF76-96127216F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通过实践认识工程、计算、设计与科学研究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EA0767B6-5B0D-4030-8FB3-DD9C362C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038A8369-68D1-46CA-B2F0-62C4AC0EE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选择路径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7B6E5283-1A6E-485A-B318-F6ABA86B4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结合学业基础、兴趣和目标院校的当年要求做规划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CD2BBD27-45CD-407E-8AC7-63E64171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CD5F9649-5279-46AC-A602-47CBB79D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整理材料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A5DCF9BF-7B8A-4B62-A649-58E47BDE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用真实作品、过程与反思说明个人能力和选择</a:t>
            </a:r>
          </a:p>
        </p:txBody>
      </p:sp>
    </p:spTree>
    <p:extLst>
      <p:ext uri="{BB962C8B-B14F-4D97-AF65-F5344CB8AC3E}">
        <p14:creationId xmlns:p14="http://schemas.microsoft.com/office/powerpoint/2010/main" val="147916029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0">
            <a:extLst xmlns:a="http://schemas.openxmlformats.org/drawingml/2006/main">
              <a:ext uri="{FF2B5EF4-FFF2-40B4-BE49-F238E27FC236}">
                <a16:creationId xmlns:a16="http://schemas.microsoft.com/office/drawing/2014/main" id="{FBA380D4-32ED-4294-890F-0CF0A6B27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7DFF3-8F64-4497-9BE2-5ED187D1BD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9e7d93e70469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634BD-00D2-4B7D-92DC-0C50CF60E9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76951055cd4327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4B4B8336-B426-4F87-8181-6DB58C028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媒体合作与学校影响力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48CFEC36-C1AB-4497-A1F4-8EAA1108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先有真实作品与人物故事，再向合适的媒体提供选题。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4560AEE0-6718-4DCA-B51A-85AACD2E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57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87C7B948-0A8F-4CF3-8478-84A8B7A52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DE6B66D9-5B01-4B8F-8584-7A5B9900E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校内传播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FDBBA06C-CFEF-40B9-B2DC-7D94F7C5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通过专属网站、校内展示和学校账号分享成果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D8FABC9C-5F99-4601-84EE-6EADAD71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B4330A0B-18BA-4BB8-9ADD-1C8864D3C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专业传播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38264729-9814-40C6-9980-90CC01FF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按选题匹配科技教育媒体，提供可核实的案例材料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56891F1E-EA30-406B-B38C-2DBC73DA5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619375"/>
            <a:ext cx="1714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1A6C2504-733E-4EC0-B5BE-CB841FDD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648075"/>
            <a:ext cx="333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持续复盘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1BCA634D-0BD7-4362-B57A-B9544520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05275"/>
            <a:ext cx="3333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记录发布链接、反馈与改进，形成年度传播档案</a:t>
            </a:r>
          </a:p>
        </p:txBody>
      </p:sp>
    </p:spTree>
    <p:extLst>
      <p:ext uri="{BB962C8B-B14F-4D97-AF65-F5344CB8AC3E}">
        <p14:creationId xmlns:p14="http://schemas.microsoft.com/office/powerpoint/2010/main" val="1115428100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ACCCDD07-FC2C-4A4E-B24D-1398D9A2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01370-EA94-4790-A1CD-81B9AE70D7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ca502978eb41ef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3C742B-96F7-42A4-AD1B-6B317AABAD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9b33a36a54c01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412CE0F2-1999-4FA5-B974-E356D50B9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年度验收的证据清单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5DB0DDE2-2608-43E8-95CD-B86BFDB0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检查交付与过程，竞赛结果另列实际达成情况。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03E0695A-3377-4513-A0AB-1781575D0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544F"/>
                </a:solidFill>
                <a:latin typeface="Microsoft YaHei"/>
                <a:ea typeface="Microsoft YaHei"/>
                <a:cs typeface="Microsoft YaHei"/>
              </a:rPr>
              <a:t>58 / 60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3FA6A7-9F1E-4C8E-96A9-435820DF2B65}"/>
              </a:ext>
            </a:extLst>
          </p:cNvPr>
          <p:cNvGraphicFramePr/>
          <p:nvPr/>
        </p:nvGraphicFramePr>
        <p:xfrm>
          <a:off xmlns:a="http://schemas.openxmlformats.org/drawingml/2006/main" x="571500" y="2428875"/>
          <a:ext xmlns:a="http://schemas.openxmlformats.org/drawingml/2006/main" cx="11049000" cy="3714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90750"/>
                <a:gridCol w="4476750"/>
                <a:gridCol w="4381500"/>
              </a:tblGrid>
              <a:tr h="61912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建设事项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验收材料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4F1EA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判定依据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T w="7620">
                      <a:solidFill>
                        <a:srgbClr val="D2CDC4"/>
                      </a:solidFill>
                      <a:prstDash val="solid"/>
                    </a:lnT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0B0B0D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场地与AI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规划、样板、权限与反馈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学校确认可使用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课程与社团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记录、教案和学生作品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4次教师、8次实践及社团支持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5项学生创业案例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档案、原型或样章、反馈记录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按已确认的案例里程碑验收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内容与影响力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网站、50篇原稿与审核记录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真实发布与独立内容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  <a:tr h="619125"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竞赛与路演</a:t>
                      </a:r>
                    </a:p>
                  </a:txBody>
                  <a:tcPr marL="133350" marR="133350" marT="95250" marB="95250" anchor="ctr">
                    <a:lnL w="7620">
                      <a:solidFill>
                        <a:srgbClr val="D2CDC4"/>
                      </a:solidFill>
                      <a:prstDash val="solid"/>
                    </a:lnL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证书台账、演示和复盘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>
                          <a:solidFill>
                            <a:srgbClr val="0B0B0D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如实报告结果与目标差距</a:t>
                      </a:r>
                    </a:p>
                  </a:txBody>
                  <a:tcPr marL="133350" marR="133350" marT="95250" marB="95250" anchor="ctr">
                    <a:lnR w="7620">
                      <a:solidFill>
                        <a:srgbClr val="D2CDC4"/>
                      </a:solidFill>
                      <a:prstDash val="solid"/>
                    </a:lnR>
                    <a:lnB w="7620">
                      <a:solidFill>
                        <a:srgbClr val="D2CDC4"/>
                      </a:solidFill>
                      <a:prstDash val="solid"/>
                    </a:lnB>
                    <a:solidFill>
                      <a:srgbClr val="F4F1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983032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0B0B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text-0">
            <a:extLst xmlns:a="http://schemas.openxmlformats.org/drawingml/2006/main">
              <a:ext uri="{FF2B5EF4-FFF2-40B4-BE49-F238E27FC236}">
                <a16:creationId xmlns:a16="http://schemas.microsoft.com/office/drawing/2014/main" id="{2D8A6650-A66E-4750-9508-64FC38D3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500" b="0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05 / 全年落地与成果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A9C86-0C31-4BB8-BA11-AA37079F41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560615c50d4fc9"/>
          <a:stretch xmlns:a="http://schemas.openxmlformats.org/drawingml/2006/main"/>
        </p:blipFill>
        <p:spPr>
          <a:xfrm xmlns:a="http://schemas.openxmlformats.org/drawingml/2006/main">
            <a:off x="9525000" y="296692"/>
            <a:ext cx="1571625" cy="359116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C541B-4340-41F7-8A02-16E4469246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5763e2608444b"/>
          <a:stretch xmlns:a="http://schemas.openxmlformats.org/drawingml/2006/main"/>
        </p:blipFill>
        <p:spPr>
          <a:xfrm xmlns:a="http://schemas.openxmlformats.org/drawingml/2006/main">
            <a:off x="11315700" y="276225"/>
            <a:ext cx="400050" cy="400050"/>
          </a:xfrm>
          <a:prstGeom xmlns:a="http://schemas.openxmlformats.org/drawingml/2006/main" prst="rect">
            <a:avLst/>
          </a:prstGeom>
        </p:spPr>
      </p:pic>
      <p:sp>
        <p:nvSpPr>
          <p:cNvPr id="4" name="text-1">
            <a:extLst xmlns:a="http://schemas.openxmlformats.org/drawingml/2006/main">
              <a:ext uri="{FF2B5EF4-FFF2-40B4-BE49-F238E27FC236}">
                <a16:creationId xmlns:a16="http://schemas.microsoft.com/office/drawing/2014/main" id="{B6ED3AB3-9B13-4265-9976-F72F3184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本次建议学校确认的四件事</a:t>
            </a:r>
          </a:p>
        </p:txBody>
      </p:sp>
      <p:sp>
        <p:nvSpPr>
          <p:cNvPr id="5" name="text-2">
            <a:extLst xmlns:a="http://schemas.openxmlformats.org/drawingml/2006/main">
              <a:ext uri="{FF2B5EF4-FFF2-40B4-BE49-F238E27FC236}">
                <a16:creationId xmlns:a16="http://schemas.microsoft.com/office/drawing/2014/main" id="{E0B398FA-12CA-49A4-A380-DC7DB331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14500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025" b="0">
                <a:solidFill>
                  <a:srgbClr val="D9D3C8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D9D3C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D9D3C8"/>
                </a:solidFill>
                <a:latin typeface="Microsoft YaHei"/>
                <a:ea typeface="Microsoft YaHei"/>
                <a:cs typeface="Microsoft YaHei"/>
              </a:rPr>
              <a:t>围绕首年7万元，确定可以启动和验收的建设范围。</a:t>
            </a:r>
          </a:p>
        </p:txBody>
      </p:sp>
      <p:sp>
        <p:nvSpPr>
          <p:cNvPr id="6" name="text-3">
            <a:extLst xmlns:a="http://schemas.openxmlformats.org/drawingml/2006/main">
              <a:ext uri="{FF2B5EF4-FFF2-40B4-BE49-F238E27FC236}">
                <a16:creationId xmlns:a16="http://schemas.microsoft.com/office/drawing/2014/main" id="{FCFF2DDE-F860-40A1-9A2B-3D41A27B0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B3ADA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B3ADA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B3ADA4"/>
                </a:solidFill>
                <a:latin typeface="Microsoft YaHei"/>
                <a:ea typeface="Microsoft YaHei"/>
                <a:cs typeface="Microsoft YaHei"/>
              </a:rPr>
              <a:t>59 / 60</a:t>
            </a:r>
          </a:p>
        </p:txBody>
      </p:sp>
      <p:sp>
        <p:nvSpPr>
          <p:cNvPr id="7" name="text-4">
            <a:extLst xmlns:a="http://schemas.openxmlformats.org/drawingml/2006/main">
              <a:ext uri="{FF2B5EF4-FFF2-40B4-BE49-F238E27FC236}">
                <a16:creationId xmlns:a16="http://schemas.microsoft.com/office/drawing/2014/main" id="{8F5DE29B-FE4D-4DEF-BC8A-D7CEFD92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67000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text-5">
            <a:extLst xmlns:a="http://schemas.openxmlformats.org/drawingml/2006/main">
              <a:ext uri="{FF2B5EF4-FFF2-40B4-BE49-F238E27FC236}">
                <a16:creationId xmlns:a16="http://schemas.microsoft.com/office/drawing/2014/main" id="{1729EDC4-1AC8-4DB5-BAA3-44B0E262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667000"/>
            <a:ext cx="4381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牵头与场地</a:t>
            </a:r>
          </a:p>
        </p:txBody>
      </p:sp>
      <p:sp>
        <p:nvSpPr>
          <p:cNvPr id="9" name="text-6">
            <a:extLst xmlns:a="http://schemas.openxmlformats.org/drawingml/2006/main">
              <a:ext uri="{FF2B5EF4-FFF2-40B4-BE49-F238E27FC236}">
                <a16:creationId xmlns:a16="http://schemas.microsoft.com/office/drawing/2014/main" id="{C1B11A3B-DA86-4714-A792-ADB9E1E5B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124200"/>
            <a:ext cx="438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rPr>
              <a:t>负责人、科创室和电脑室使用条件</a:t>
            </a:r>
          </a:p>
        </p:txBody>
      </p:sp>
      <p:sp>
        <p:nvSpPr>
          <p:cNvPr id="10" name="text-7">
            <a:extLst xmlns:a="http://schemas.openxmlformats.org/drawingml/2006/main">
              <a:ext uri="{FF2B5EF4-FFF2-40B4-BE49-F238E27FC236}">
                <a16:creationId xmlns:a16="http://schemas.microsoft.com/office/drawing/2014/main" id="{02BCF74C-C3F3-4D9F-AF5C-3CE860D9D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67000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text-8">
            <a:extLst xmlns:a="http://schemas.openxmlformats.org/drawingml/2006/main">
              <a:ext uri="{FF2B5EF4-FFF2-40B4-BE49-F238E27FC236}">
                <a16:creationId xmlns:a16="http://schemas.microsoft.com/office/drawing/2014/main" id="{29AD21EC-7465-4B4A-B909-CD071FD4D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667000"/>
            <a:ext cx="4381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学生与社团</a:t>
            </a:r>
          </a:p>
        </p:txBody>
      </p:sp>
      <p:sp>
        <p:nvSpPr>
          <p:cNvPr id="12" name="text-9">
            <a:extLst xmlns:a="http://schemas.openxmlformats.org/drawingml/2006/main">
              <a:ext uri="{FF2B5EF4-FFF2-40B4-BE49-F238E27FC236}">
                <a16:creationId xmlns:a16="http://schemas.microsoft.com/office/drawing/2014/main" id="{9A55A25B-33D8-4DD9-9580-2BD0AA43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124200"/>
            <a:ext cx="438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rPr>
              <a:t>首批3个社团、学生招募与5项创业案例方向</a:t>
            </a:r>
          </a:p>
        </p:txBody>
      </p:sp>
      <p:sp>
        <p:nvSpPr>
          <p:cNvPr id="13" name="text-10">
            <a:extLst xmlns:a="http://schemas.openxmlformats.org/drawingml/2006/main">
              <a:ext uri="{FF2B5EF4-FFF2-40B4-BE49-F238E27FC236}">
                <a16:creationId xmlns:a16="http://schemas.microsoft.com/office/drawing/2014/main" id="{0B95286B-B259-4809-A3A4-0FD24A41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86250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text-11">
            <a:extLst xmlns:a="http://schemas.openxmlformats.org/drawingml/2006/main">
              <a:ext uri="{FF2B5EF4-FFF2-40B4-BE49-F238E27FC236}">
                <a16:creationId xmlns:a16="http://schemas.microsoft.com/office/drawing/2014/main" id="{C092A9A4-51D3-45D8-8952-0FE2949E3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286250"/>
            <a:ext cx="4381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全年服务清单</a:t>
            </a:r>
          </a:p>
        </p:txBody>
      </p:sp>
      <p:sp>
        <p:nvSpPr>
          <p:cNvPr id="15" name="text-12">
            <a:extLst xmlns:a="http://schemas.openxmlformats.org/drawingml/2006/main">
              <a:ext uri="{FF2B5EF4-FFF2-40B4-BE49-F238E27FC236}">
                <a16:creationId xmlns:a16="http://schemas.microsoft.com/office/drawing/2014/main" id="{68ABD883-93ED-4B18-B78F-BB3C2418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743450"/>
            <a:ext cx="438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rPr>
              <a:t>7万元分配、次数、验收与专项投入边界</a:t>
            </a:r>
          </a:p>
        </p:txBody>
      </p:sp>
      <p:sp>
        <p:nvSpPr>
          <p:cNvPr id="16" name="text-13">
            <a:extLst xmlns:a="http://schemas.openxmlformats.org/drawingml/2006/main">
              <a:ext uri="{FF2B5EF4-FFF2-40B4-BE49-F238E27FC236}">
                <a16:creationId xmlns:a16="http://schemas.microsoft.com/office/drawing/2014/main" id="{EB686438-E50A-40A8-9108-EF341E8C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286250"/>
            <a:ext cx="762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text-14">
            <a:extLst xmlns:a="http://schemas.openxmlformats.org/drawingml/2006/main">
              <a:ext uri="{FF2B5EF4-FFF2-40B4-BE49-F238E27FC236}">
                <a16:creationId xmlns:a16="http://schemas.microsoft.com/office/drawing/2014/main" id="{F48E6859-3017-4C67-AB33-C8FD0985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286250"/>
            <a:ext cx="4381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资源与发布</a:t>
            </a:r>
          </a:p>
        </p:txBody>
      </p:sp>
      <p:sp>
        <p:nvSpPr>
          <p:cNvPr id="18" name="text-15">
            <a:extLst xmlns:a="http://schemas.openxmlformats.org/drawingml/2006/main">
              <a:ext uri="{FF2B5EF4-FFF2-40B4-BE49-F238E27FC236}">
                <a16:creationId xmlns:a16="http://schemas.microsoft.com/office/drawing/2014/main" id="{432EEA2F-AE6D-4DFB-BE52-75D8EE7C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743450"/>
            <a:ext cx="4381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CBC7BE"/>
                </a:solidFill>
                <a:latin typeface="Microsoft YaHei"/>
                <a:ea typeface="Microsoft YaHei"/>
                <a:cs typeface="Microsoft YaHei"/>
              </a:rPr>
              <a:t>AI额度与期限、对接任务及新闻审核</a:t>
            </a:r>
          </a:p>
        </p:txBody>
      </p:sp>
    </p:spTree>
    <p:extLst>
      <p:ext uri="{BB962C8B-B14F-4D97-AF65-F5344CB8AC3E}">
        <p14:creationId xmlns:p14="http://schemas.microsoft.com/office/powerpoint/2010/main" val="1086512200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0B0B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4AD30306-3E63-4BFB-BEDE-FF48C3963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9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DISCOVER. CREATE. GROW.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D994A9A-81E0-4540-8646-3DDC504D2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11049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58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58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在城市中发现，</a:t>
            </a:r>
          </a:p>
          <a:p xmlns:a="http://schemas.openxmlformats.org/drawingml/2006/main">
            <a:pPr algn="l">
              <a:defRPr sz="58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8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在实践中成长。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9AFE2953-A363-4556-BFFA-0C485BE9E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2175" b="0">
                <a:solidFill>
                  <a:srgbClr val="C6C4BA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C6C4B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6C4BA"/>
                </a:solidFill>
                <a:latin typeface="Microsoft YaHei"/>
                <a:ea typeface="Microsoft YaHei"/>
                <a:cs typeface="Microsoft YaHei"/>
              </a:rPr>
              <a:t>博格港湾与学校共同探索智能科技成长中心建设，</a:t>
            </a:r>
          </a:p>
          <a:p xmlns:a="http://schemas.openxmlformats.org/drawingml/2006/main">
            <a:pPr algn="l">
              <a:defRPr sz="2175" b="0">
                <a:solidFill>
                  <a:srgbClr val="C6C4B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C6C4BA"/>
                </a:solidFill>
                <a:latin typeface="Microsoft YaHei"/>
                <a:ea typeface="Microsoft YaHei"/>
                <a:cs typeface="Microsoft YaHei"/>
              </a:rPr>
              <a:t>让课程、项目与真实经历留下可以持续展示的成果。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67A3BFA-7633-4B40-A0F5-F675075A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055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l">
              <a:def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rPr>
              <a:t>hskb.com/sz3gao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2C1142E-3215-44BF-90A8-0385A508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/>
          <a:lstStyle xmlns:a="http://schemas.openxmlformats.org/drawingml/2006/main">
            <a:defPPr algn="r">
              <a:def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9FA69D"/>
                </a:solidFill>
                <a:latin typeface="Microsoft YaHei"/>
                <a:ea typeface="Microsoft YaHei"/>
                <a:cs typeface="Microsoft YaHei"/>
              </a:rPr>
              <a:t>60 / 60</a:t>
            </a:r>
          </a:p>
        </p:txBody>
      </p:sp>
    </p:spTree>
    <p:extLst>
      <p:ext uri="{BB962C8B-B14F-4D97-AF65-F5344CB8AC3E}">
        <p14:creationId xmlns:p14="http://schemas.microsoft.com/office/powerpoint/2010/main" val="6558718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Microsoft YaHei"/>
        <a:ea typeface=""/>
        <a:cs typeface=""/>
      </a:majorFont>
      <a:minorFont>
        <a:latin typeface="Microsoft YaHei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2026-10-14T15:23:43.7780000Z</dcterms:created>
  <dcterms:modified xsi:type="dcterms:W3CDTF">2026-10-14T15:23:43.7780000Z</dcterms:modified>
</coreProperties>
</file>